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93" r:id="rId3"/>
    <p:sldId id="3270" r:id="rId4"/>
    <p:sldId id="3266" r:id="rId5"/>
    <p:sldId id="3258" r:id="rId6"/>
    <p:sldId id="3272" r:id="rId7"/>
    <p:sldId id="3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17A9FE-D0C9-4A04-B1F5-7F943D18789A}" v="340" dt="2022-04-28T11:10:22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03488-676F-4EA4-B925-76CE9E6B65E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D6419-4F91-4E6E-9D9E-7378ECE1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3753F-97BE-F349-93F2-313751C7F8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58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Whitney as facilitator to ask the questions to the panel </a:t>
            </a:r>
          </a:p>
          <a:p>
            <a:endParaRPr lang="en-US" sz="320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can you share about your career journey in medical social work which led you here to Fresenius?  (Danielle) </a:t>
            </a:r>
            <a:endParaRPr lang="en-US" b="1"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are some of the psychosocial challenges that patients with ESRD face? (Danielle) </a:t>
            </a:r>
            <a:endParaRPr lang="en-US" b="1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Explain the role of the social worker in dialysis – day to day &amp; the relationships that are built? What’s something you didn’t realize would be part of the role in medical social work?  (Danielle) </a:t>
            </a:r>
            <a:endParaRPr lang="en-US" b="1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Tell me about what it was like for you to work at Fresenius during Covid-19? What sort of infection control precautions did they put in place? What creative strategies did you and your team use to get through Covid- 19?  (Megan)</a:t>
            </a:r>
            <a:endParaRPr lang="en-US" b="1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are some of the career advancement opportunities at Fresenius?  (Rachel)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is the one piece of advice you’d give to the students in the audience as they embark on their career journey with job searching?  (Megan)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latin typeface="Arial"/>
                <a:cs typeface="Arial"/>
              </a:rPr>
              <a:t>What opportunities exist at Fresenius for clinical practice and macro social work? (Rachel)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3753F-97BE-F349-93F2-313751C7F8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60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Whitney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93EC0D-580E-40F6-B19D-B1B22ADFEC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05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DBB7-32FF-46AE-8F87-05E2080EA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D5E98-35DF-4A39-98EE-C8E5E70A3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1A6BF-D64F-4100-A295-9DA00D43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19F01-71D5-4C1A-9CA3-CA472630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F2EB3-BA1B-4F22-AFB4-A5293951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44A0-9806-4080-98DB-B97F7C28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48E71-A276-4677-B624-C6483189B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EB380-B5F8-4CB0-B2B0-A7769C06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82E2-73A2-430D-B739-96508DFF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D9FC4-9AB8-42E1-B988-7144850E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23AAEF-2ECA-471E-AA64-7EEA0E155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28CAB-A216-46E0-8646-2F3776F7B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FDDFE-B22F-4FBB-A5D0-180AF656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DC220-00BA-4690-9E8A-F26C8B2F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6DD7C-2E97-4C9B-AEFD-83865600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3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reseniuskidneycare_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70" y="5597737"/>
            <a:ext cx="4241260" cy="68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D0B743-9922-B242-B9E2-45881690FF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02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5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reseniuskidneycare_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70" y="5597737"/>
            <a:ext cx="4241260" cy="68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D0B743-9922-B242-B9E2-45881690FF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6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57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552429-29AA-974A-8523-F17CCD6D7A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11900"/>
            <a:ext cx="11887200" cy="5461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784491" y="6483097"/>
            <a:ext cx="4606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>
                <a:solidFill>
                  <a:schemeClr val="bg1"/>
                </a:solidFill>
                <a:latin typeface="Arial MT Std"/>
                <a:cs typeface="Arial MT Std"/>
              </a:rPr>
              <a:t>FOR INTERNAL PURPOSES ONLY.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BB11E-097B-7F4B-97C5-9CA09767C9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3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468018"/>
            <a:ext cx="10968567" cy="44351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1pPr>
            <a:lvl2pPr marL="285750" indent="-27305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16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2pPr>
            <a:lvl3pPr marL="571500" indent="-2286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̶"/>
              <a:defRPr sz="14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3pPr>
            <a:lvl4pPr marL="858838" indent="-273050">
              <a:spcBef>
                <a:spcPts val="0"/>
              </a:spcBef>
              <a:spcAft>
                <a:spcPts val="1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indent="-274320">
              <a:spcBef>
                <a:spcPts val="0"/>
              </a:spcBef>
              <a:defRPr sz="10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 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1656C6-A1A9-44E4-9549-7D282C0C3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5989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-text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3770314"/>
            <a:ext cx="2556933" cy="1900237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7CBE30"/>
            </a:solidFill>
          </a:ln>
        </p:spPr>
        <p:txBody>
          <a:bodyPr/>
          <a:lstStyle>
            <a:lvl1pPr marL="0" indent="0" algn="ctr">
              <a:buNone/>
              <a:defRPr sz="12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Tap icon to add Picture. Resize as needed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2122056"/>
            <a:ext cx="10968567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16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1pPr>
            <a:lvl2pPr marL="571500" indent="-28575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defRPr sz="14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2pPr>
            <a:lvl3pPr marL="801688" indent="-230188">
              <a:lnSpc>
                <a:spcPct val="95000"/>
              </a:lnSpc>
              <a:spcBef>
                <a:spcPts val="100"/>
              </a:spcBef>
              <a:spcAft>
                <a:spcPts val="0"/>
              </a:spcAft>
              <a:buClr>
                <a:srgbClr val="18407C"/>
              </a:buClr>
              <a:defRPr sz="14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3pPr>
            <a:lvl4pPr marL="1097280" indent="-274320">
              <a:spcBef>
                <a:spcPts val="0"/>
              </a:spcBef>
              <a:spcAft>
                <a:spcPts val="100"/>
              </a:spcAft>
              <a:defRPr sz="12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indent="-274320">
              <a:spcBef>
                <a:spcPts val="0"/>
              </a:spcBef>
              <a:defRPr sz="10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First level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609599" y="1424757"/>
            <a:ext cx="10968567" cy="6365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6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6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6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6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418418" y="3766310"/>
            <a:ext cx="8159749" cy="54864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buNone/>
              <a:defRPr sz="2200">
                <a:solidFill>
                  <a:srgbClr val="18407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2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2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2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3417721" y="4346046"/>
            <a:ext cx="8160447" cy="16249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buNone/>
              <a:defRPr sz="16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1pPr>
            <a:lvl2pPr marL="285750" indent="-285750">
              <a:lnSpc>
                <a:spcPct val="95000"/>
              </a:lnSpc>
              <a:spcBef>
                <a:spcPts val="600"/>
              </a:spcBef>
              <a:buFontTx/>
              <a:buBlip>
                <a:blip r:embed="rId2"/>
              </a:buBlip>
              <a:defRPr sz="16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2pPr>
            <a:lvl3pPr marL="571500" indent="-228600">
              <a:lnSpc>
                <a:spcPct val="95000"/>
              </a:lnSpc>
              <a:spcBef>
                <a:spcPts val="300"/>
              </a:spcBef>
              <a:buFont typeface="Arial" panose="020B0604020202020204" pitchFamily="34" charset="0"/>
              <a:buChar char="̶"/>
              <a:defRPr sz="14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3pPr>
            <a:lvl4pPr marL="801688" indent="-228600">
              <a:lnSpc>
                <a:spcPct val="95000"/>
              </a:lnSpc>
              <a:spcBef>
                <a:spcPts val="1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8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1656C6-A1A9-44E4-9549-7D282C0C3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8591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41493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lnSpc>
                <a:spcPct val="95000"/>
              </a:lnSpc>
              <a:spcBef>
                <a:spcPts val="1200"/>
              </a:spcBef>
              <a:buFontTx/>
              <a:buBlip>
                <a:blip r:embed="rId2"/>
              </a:buBlip>
              <a:defRPr sz="1600"/>
            </a:lvl1pPr>
            <a:lvl2pPr marL="571500" indent="-285750">
              <a:lnSpc>
                <a:spcPct val="95000"/>
              </a:lnSpc>
              <a:spcBef>
                <a:spcPts val="600"/>
              </a:spcBef>
              <a:defRPr sz="1400"/>
            </a:lvl2pPr>
            <a:lvl3pPr marL="801688" indent="-22860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41493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lnSpc>
                <a:spcPct val="95000"/>
              </a:lnSpc>
              <a:spcBef>
                <a:spcPts val="1200"/>
              </a:spcBef>
              <a:buFontTx/>
              <a:buBlip>
                <a:blip r:embed="rId2"/>
              </a:buBlip>
              <a:defRPr sz="1600"/>
            </a:lvl1pPr>
            <a:lvl2pPr marL="571500" indent="-285750">
              <a:lnSpc>
                <a:spcPct val="95000"/>
              </a:lnSpc>
              <a:spcBef>
                <a:spcPts val="600"/>
              </a:spcBef>
              <a:defRPr sz="1400"/>
            </a:lvl2pPr>
            <a:lvl3pPr marL="801688" indent="-22860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1656C6-A1A9-44E4-9549-7D282C0C3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0348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796109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lnSpc>
                <a:spcPct val="95000"/>
              </a:lnSpc>
              <a:spcBef>
                <a:spcPts val="1200"/>
              </a:spcBef>
              <a:buFontTx/>
              <a:buBlip>
                <a:blip r:embed="rId2"/>
              </a:buBlip>
              <a:defRPr sz="1600"/>
            </a:lvl1pPr>
            <a:lvl2pPr marL="571500" indent="-285750">
              <a:lnSpc>
                <a:spcPct val="95000"/>
              </a:lnSpc>
              <a:spcBef>
                <a:spcPts val="600"/>
              </a:spcBef>
              <a:defRPr sz="1400"/>
            </a:lvl2pPr>
            <a:lvl3pPr marL="801688" indent="-22860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796109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lnSpc>
                <a:spcPct val="95000"/>
              </a:lnSpc>
              <a:spcBef>
                <a:spcPts val="1200"/>
              </a:spcBef>
              <a:buFontTx/>
              <a:buBlip>
                <a:blip r:embed="rId2"/>
              </a:buBlip>
              <a:defRPr sz="1600"/>
            </a:lvl1pPr>
            <a:lvl2pPr marL="571500" indent="-285750">
              <a:lnSpc>
                <a:spcPct val="95000"/>
              </a:lnSpc>
              <a:spcBef>
                <a:spcPts val="600"/>
              </a:spcBef>
              <a:defRPr sz="1400"/>
            </a:lvl2pPr>
            <a:lvl3pPr marL="801688" indent="-22860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1656C6-A1A9-44E4-9549-7D282C0C3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5968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1656C6-A1A9-44E4-9549-7D282C0C3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552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D3F0-C1ED-4A9E-922D-AA035166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7C61-2480-4296-A0B2-3284B9E6C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4A68-60BD-46D6-8662-AE95E870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0F169-5BDF-4F15-8548-F401A6631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CC42C-B7D5-4B11-A8AA-0F95C06E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59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3744"/>
            <a:ext cx="12192000" cy="52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636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95000"/>
              </a:lnSpc>
              <a:spcBef>
                <a:spcPts val="1200"/>
              </a:spcBef>
              <a:buFontTx/>
              <a:buBlip>
                <a:blip r:embed="rId3"/>
              </a:buBlip>
              <a:defRPr sz="1800"/>
            </a:lvl1pPr>
            <a:lvl2pPr marL="628650" indent="-285750">
              <a:lnSpc>
                <a:spcPct val="95000"/>
              </a:lnSpc>
              <a:spcBef>
                <a:spcPts val="600"/>
              </a:spcBef>
              <a:defRPr sz="1600"/>
            </a:lvl2pPr>
            <a:lvl3pPr marL="858838" indent="-22860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474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1656C6-A1A9-44E4-9549-7D282C0C3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807936" y="6512505"/>
            <a:ext cx="4606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>
                <a:solidFill>
                  <a:schemeClr val="bg1"/>
                </a:solidFill>
                <a:latin typeface="Arial MT Std"/>
                <a:cs typeface="Arial MT Std"/>
              </a:rPr>
              <a:t>FOR INTERNAL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71717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65A7-36B5-4AA2-90D2-9282E1A4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243ED-D267-4945-8321-FFB426648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431DD-0F20-484A-B9B6-7FF2221F5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117B2-999F-4E91-A567-8798E76B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B2285-079A-44EB-BD2D-FB2B87B3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72B1-5055-4DC2-A1B0-83585431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B292A-940E-4ECC-B00A-2EB602280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AD3D1-7BBC-489E-9800-B731353C9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CF981-2055-40A3-95F6-211942DC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3E17F-E578-4326-AC51-681D8C3B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AF60E-446F-4647-8220-072D0B8C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270E-14EF-46FE-B5B2-EBD3DD7B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19A9A-CCFF-462B-A6D0-C69D94291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E5079-AF35-42EA-AB8B-434EB3C42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CC843-3B6D-4C5F-ADC0-A72BCB437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D7033-070D-479A-9874-145656ADA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3BDCA8-7FA9-49F6-930A-C79E881E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7D82A-962D-47B4-880E-14D85ADF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35F82-5EE0-479A-917D-E087C6EE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B536-54A6-4C0D-ACD7-CECE2BB7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78D67-6155-40DF-BCAD-3991597A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8CD09-86A8-45DA-ADE1-28030FC6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5C246-24F0-4AF9-854F-DA46AAEE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2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18402-E765-466D-B9FF-A068F3A41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16A49A-6ACD-4F39-BB5B-570E7A9E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EA9A5-F5EB-4FBF-A331-1A71E397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30CFA-8998-46DF-9604-7604846A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9C351-4276-4B9E-9C45-38428519F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7463A-9A40-4807-9EFB-8CA820E9C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BF048-39B9-4361-A81C-2302E944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98FB3-A617-40F9-9863-D1562891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1A3D8-7EBD-43DC-A5FD-BBF725E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AD8F-E5C9-42AA-BFDF-F7A067393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6426A-F481-4698-AF07-BE0002A15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4D680-1358-462F-9FDD-966A35207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24FBA-9096-4A64-8DEB-1122D9C0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E4FE2-16FC-4CA1-98F4-870136C4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EA49A-8374-4C54-AE8B-0D91F6B9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1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FCB71B-5A95-49A4-A4FA-191A8583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D23E7-7FF4-4205-858A-7779C0F4F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581C6-724E-46BF-B43C-53CFE795E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65F14-3F1A-496E-B3FC-C8548F2B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29F2C-EA51-4172-AE39-274F23600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13627-9E77-4614-8EDC-EFB514996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F14AA-D0AF-48D9-8585-CCAE5C9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6626503-5A86-7641-9BF7-AE7DB0F1681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5829300"/>
            <a:ext cx="12192000" cy="10287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739825" y="6483097"/>
            <a:ext cx="4606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>
                <a:solidFill>
                  <a:schemeClr val="bg1"/>
                </a:solidFill>
                <a:latin typeface="Arial MT Std"/>
                <a:cs typeface="Arial MT Std"/>
              </a:rPr>
              <a:t>FOR INTERNAL PURPOSES ONLY.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814118" y="5959215"/>
            <a:ext cx="730380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95000"/>
              </a:lnSpc>
              <a:spcAft>
                <a:spcPts val="300"/>
              </a:spcAft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038452" y="5931359"/>
            <a:ext cx="755649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721656C6-A1A9-44E4-9549-7D282C0C31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39509" y="1280158"/>
            <a:ext cx="10807424" cy="0"/>
          </a:xfrm>
          <a:prstGeom prst="line">
            <a:avLst/>
          </a:prstGeom>
          <a:ln w="22225" cmpd="sng">
            <a:solidFill>
              <a:srgbClr val="158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09600" y="300276"/>
            <a:ext cx="10972800" cy="877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6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eniuskidneycare.com/" TargetMode="External"/><Relationship Id="rId7" Type="http://schemas.openxmlformats.org/officeDocument/2006/relationships/hyperlink" Target="mailto:danielle.ford@freseniusmedicalcare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hyperlink" Target="mailto:rachel.fitzpatrick@fmc-na.com" TargetMode="External"/><Relationship Id="rId5" Type="http://schemas.openxmlformats.org/officeDocument/2006/relationships/hyperlink" Target="mailto:megan.o_donnell@fmc-na.com" TargetMode="External"/><Relationship Id="rId4" Type="http://schemas.openxmlformats.org/officeDocument/2006/relationships/hyperlink" Target="mailto:Whitney.D.Turkanis@fmc-na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23322" y="1312600"/>
            <a:ext cx="6745356" cy="2404001"/>
          </a:xfrm>
          <a:solidFill>
            <a:srgbClr val="205590">
              <a:alpha val="67451"/>
            </a:srgb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8CB2D0"/>
                </a:solidFill>
              </a:rPr>
              <a:t>BUILDING</a:t>
            </a:r>
            <a:r>
              <a:rPr lang="en-US" sz="4000" b="1">
                <a:solidFill>
                  <a:schemeClr val="bg1"/>
                </a:solidFill>
              </a:rPr>
              <a:t> YOUR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rgbClr val="8CB2D0"/>
                </a:solidFill>
              </a:rPr>
              <a:t>CAREER WITH</a:t>
            </a:r>
            <a:r>
              <a:rPr lang="en-US" sz="4000" b="1">
                <a:solidFill>
                  <a:schemeClr val="bg1"/>
                </a:solidFill>
              </a:rPr>
              <a:t> FRESENIUS KIDNEY CARE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A578A-5B2B-46D8-A9D4-D96395997497}"/>
              </a:ext>
            </a:extLst>
          </p:cNvPr>
          <p:cNvSpPr txBox="1"/>
          <p:nvPr/>
        </p:nvSpPr>
        <p:spPr>
          <a:xfrm>
            <a:off x="480291" y="5708073"/>
            <a:ext cx="25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May 3</a:t>
            </a:r>
            <a:r>
              <a:rPr lang="en-US" baseline="30000"/>
              <a:t>rd</a:t>
            </a:r>
            <a:r>
              <a:rPr lang="en-US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65823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482AA3-44C5-4EED-B499-1F406E4E97F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36350" y="5930900"/>
            <a:ext cx="75565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00559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Page </a:t>
            </a:r>
            <a:fld id="{F8A03261-9776-4BE0-9822-80904C92AEA9}" type="slidenum">
              <a:rPr kumimoji="0" lang="de-DE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559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en-US" sz="1100" b="0" i="0" u="none" strike="noStrike" kern="1200" cap="none" spc="0" normalizeH="0" baseline="0" noProof="0">
              <a:ln>
                <a:noFill/>
              </a:ln>
              <a:solidFill>
                <a:srgbClr val="00559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27DE0EED-670E-4A2B-BBAB-44A526CCEB4D}"/>
              </a:ext>
            </a:extLst>
          </p:cNvPr>
          <p:cNvSpPr txBox="1">
            <a:spLocks/>
          </p:cNvSpPr>
          <p:nvPr/>
        </p:nvSpPr>
        <p:spPr>
          <a:xfrm>
            <a:off x="2723321" y="1312601"/>
            <a:ext cx="7687503" cy="2116400"/>
          </a:xfrm>
          <a:prstGeom prst="rect">
            <a:avLst/>
          </a:prstGeom>
          <a:solidFill>
            <a:srgbClr val="205590">
              <a:alpha val="67451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246573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34F474-ACE0-43DF-A418-3FE3C91DF8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3DB808-FAAF-4E15-BDCC-1E9491D9533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656C6-A1A9-44E4-9549-7D282C0C31B5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559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559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E4832A1-0421-435D-AC1C-9EE37F9B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/>
              <a:t>Q  &amp;  A </a:t>
            </a:r>
          </a:p>
        </p:txBody>
      </p:sp>
      <p:pic>
        <p:nvPicPr>
          <p:cNvPr id="1026" name="Picture 2" descr="9 Critical Network Performance Questions Your Business Needs to Ask">
            <a:extLst>
              <a:ext uri="{FF2B5EF4-FFF2-40B4-BE49-F238E27FC236}">
                <a16:creationId xmlns:a16="http://schemas.microsoft.com/office/drawing/2014/main" id="{C92B473C-5C99-46E7-82E9-505F8FCEB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59" y="1961568"/>
            <a:ext cx="6612466" cy="330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8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676B56-7901-42B9-9552-E4A79E4EFB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1" y="1380094"/>
            <a:ext cx="10972799" cy="4809691"/>
          </a:xfrm>
        </p:spPr>
        <p:txBody>
          <a:bodyPr lIns="91440" tIns="45720" rIns="91440" bIns="45720" anchor="t"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can you share about your career journey in medical social work which led you here to Fresenius?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are some of the psychosocial challenges that patients with ESRD face?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Explain the role of the social worker in dialysis – day to day &amp; the relationships that are built? What’s something you didn’t realize would be part of the role in medical social work? 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Tell me about what it was like for you to work at Fresenius during Covid-19? What sort of infection control precautions did they put in place? What creative strategies did you and your team use to get through Covid- 19?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are some of the career advancement opportunities at Fresenius?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is the one piece of advice you’d give to the students in the audience as they embark on their career journey with job searching? 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What opportunities exist at Fresenius for clinical practice and macro social work?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3832DC-E8EA-4F93-9931-18BEAACB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Panel Questions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AE6DEAC-4579-4421-B9DC-385D0A2C71F3}"/>
              </a:ext>
            </a:extLst>
          </p:cNvPr>
          <p:cNvSpPr txBox="1">
            <a:spLocks/>
          </p:cNvSpPr>
          <p:nvPr/>
        </p:nvSpPr>
        <p:spPr>
          <a:xfrm>
            <a:off x="11200343" y="6056074"/>
            <a:ext cx="755649" cy="501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kern="12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1pPr>
            <a:lvl2pPr marL="285750" indent="-273050" algn="l" defTabSz="457200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Tx/>
              <a:buBlip>
                <a:blip r:embed="rId3"/>
              </a:buBlip>
              <a:defRPr sz="1600" kern="12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2pPr>
            <a:lvl3pPr marL="571500" indent="-228600" algn="l" defTabSz="457200" rtl="0" eaLnBrk="1" latinLnBrk="0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̶"/>
              <a:defRPr sz="1400" kern="1200" baseline="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3pPr>
            <a:lvl4pPr marL="858838" indent="-273050" algn="l" defTabSz="457200" rtl="0" eaLnBrk="1" latinLnBrk="0" hangingPunct="1">
              <a:spcBef>
                <a:spcPts val="0"/>
              </a:spcBef>
              <a:spcAft>
                <a:spcPts val="1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indent="-274320" algn="l" defTabSz="457200" rtl="0" eaLnBrk="1" latinLnBrk="0" hangingPunct="1">
              <a:spcBef>
                <a:spcPts val="0"/>
              </a:spcBef>
              <a:buFont typeface="Arial"/>
              <a:buChar char="»"/>
              <a:defRPr sz="1000" kern="1200">
                <a:solidFill>
                  <a:srgbClr val="313132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656C6-A1A9-44E4-9549-7D282C0C31B5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5595"/>
                </a:solidFill>
                <a:effectLst/>
                <a:uLnTx/>
                <a:uFillTx/>
                <a:latin typeface="Arial" panose="020B0604020202020204"/>
                <a:cs typeface="Arial" charset="0"/>
              </a:rPr>
              <a:pPr marL="0" marR="0" lvl="0" indent="0" algn="l" defTabSz="457200" rtl="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5595"/>
              </a:solidFill>
              <a:effectLst/>
              <a:uLnTx/>
              <a:uFillTx/>
              <a:latin typeface="Arial" panose="020B0604020202020204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37B52A-B28D-4BC3-887A-B44D223D4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16425"/>
            <a:ext cx="5384800" cy="4414934"/>
          </a:xfrm>
        </p:spPr>
        <p:txBody>
          <a:bodyPr lIns="91440" tIns="45720" rIns="91440" bIns="4572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Apply today online at </a:t>
            </a:r>
            <a:r>
              <a:rPr lang="en-US" b="1" dirty="0"/>
              <a:t>jobs.fmcna.com </a:t>
            </a:r>
          </a:p>
          <a:p>
            <a:pPr lvl="1"/>
            <a:r>
              <a:rPr lang="en-US" b="1" dirty="0"/>
              <a:t>Philadelphia, PA </a:t>
            </a:r>
          </a:p>
          <a:p>
            <a:pPr lvl="1"/>
            <a:r>
              <a:rPr lang="en-US" b="1" dirty="0"/>
              <a:t>Warren, OH</a:t>
            </a:r>
          </a:p>
          <a:p>
            <a:pPr lvl="1"/>
            <a:r>
              <a:rPr lang="en-US" b="1" dirty="0"/>
              <a:t>Delaware </a:t>
            </a:r>
          </a:p>
          <a:p>
            <a:pPr lvl="1"/>
            <a:r>
              <a:rPr lang="en-US" b="1" dirty="0"/>
              <a:t>New Jersey</a:t>
            </a:r>
          </a:p>
          <a:p>
            <a:pPr lvl="1"/>
            <a:r>
              <a:rPr lang="en-US" b="1" dirty="0"/>
              <a:t>&amp; More! 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>
                <a:hlinkClick r:id="rId3"/>
              </a:rPr>
              <a:t>www.Freseniuskidneycare.com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C2CDAB-CB4C-4A28-B3D2-4CDCDF243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8120" y="1885319"/>
            <a:ext cx="6576722" cy="4046040"/>
          </a:xfrm>
        </p:spPr>
        <p:txBody>
          <a:bodyPr lIns="91440" tIns="45720" rIns="91440" bIns="4572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Contact Us</a:t>
            </a:r>
            <a:endParaRPr lang="en-US" dirty="0"/>
          </a:p>
          <a:p>
            <a:pPr marL="0" indent="0">
              <a:buNone/>
            </a:pPr>
            <a:endParaRPr lang="en-US" b="1" dirty="0"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Whitney Turkanis- </a:t>
            </a:r>
            <a:r>
              <a:rPr lang="en-US" dirty="0"/>
              <a:t>Senior Manager of Social Work Services at Fresenius Kidney Care </a:t>
            </a:r>
            <a:r>
              <a:rPr lang="en-US" dirty="0">
                <a:hlinkClick r:id="rId4"/>
              </a:rPr>
              <a:t>Whitney.D.Turkanis@fmc-na.com</a:t>
            </a:r>
            <a:r>
              <a:rPr lang="en-US" dirty="0"/>
              <a:t> </a:t>
            </a:r>
            <a:endParaRPr lang="en-US" dirty="0"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Megan O’Donnell– </a:t>
            </a:r>
            <a:r>
              <a:rPr lang="en-US" dirty="0"/>
              <a:t>Manager of Social Work Services at </a:t>
            </a:r>
            <a:r>
              <a:rPr lang="en-US" dirty="0">
                <a:hlinkClick r:id="rId5"/>
              </a:rPr>
              <a:t>megan.o_donnell@fmc-na.com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Rachel Fitzpatrick </a:t>
            </a:r>
            <a:r>
              <a:rPr lang="en-US" dirty="0"/>
              <a:t>– Manager of Social Work Services at </a:t>
            </a:r>
            <a:r>
              <a:rPr lang="en-US" dirty="0">
                <a:hlinkClick r:id="rId6"/>
              </a:rPr>
              <a:t>rachel.fitzpatrick@fmc-na.com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Danielle Ford- </a:t>
            </a:r>
            <a:r>
              <a:rPr lang="en-US" dirty="0"/>
              <a:t>Facility Social Worker at </a:t>
            </a:r>
            <a:r>
              <a:rPr lang="en-US" dirty="0">
                <a:hlinkClick r:id="rId7"/>
              </a:rPr>
              <a:t>danielle.ford@freseniusmedicalcare.com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Arial"/>
              </a:rPr>
              <a:t> </a:t>
            </a:r>
          </a:p>
          <a:p>
            <a:pPr marL="0" indent="0">
              <a:buNone/>
            </a:pPr>
            <a:r>
              <a:rPr lang="en-US" dirty="0">
                <a:cs typeface="Arial"/>
              </a:rPr>
              <a:t>Ask us about coming for a </a:t>
            </a:r>
            <a:r>
              <a:rPr lang="en-US" b="1" dirty="0">
                <a:cs typeface="Arial"/>
              </a:rPr>
              <a:t>Shadow Day!</a:t>
            </a:r>
          </a:p>
          <a:p>
            <a:pPr marL="0" indent="0">
              <a:buNone/>
            </a:pPr>
            <a:r>
              <a:rPr lang="en-US" dirty="0"/>
              <a:t>Find us on </a:t>
            </a:r>
            <a:r>
              <a:rPr lang="en-US" b="1" dirty="0">
                <a:solidFill>
                  <a:schemeClr val="accent1"/>
                </a:solidFill>
              </a:rPr>
              <a:t>LinkedIn!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26D7D4-36E2-40F2-9C0E-445671EA00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656C6-A1A9-44E4-9549-7D282C0C31B5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559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559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B53339-0C5F-4B2A-8EEA-C4287B61E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 in Touch! </a:t>
            </a:r>
          </a:p>
        </p:txBody>
      </p:sp>
    </p:spTree>
    <p:extLst>
      <p:ext uri="{BB962C8B-B14F-4D97-AF65-F5344CB8AC3E}">
        <p14:creationId xmlns:p14="http://schemas.microsoft.com/office/powerpoint/2010/main" val="81547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3BD0BD-998D-4771-B6D0-3EF58D5E5B2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01264" y="5930900"/>
            <a:ext cx="566737" cy="50165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656C6-A1A9-44E4-9549-7D282C0C31B5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559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559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D286F-BF4F-40DF-BE73-1272F9FEB686}"/>
              </a:ext>
            </a:extLst>
          </p:cNvPr>
          <p:cNvSpPr txBox="1"/>
          <p:nvPr/>
        </p:nvSpPr>
        <p:spPr>
          <a:xfrm>
            <a:off x="2706029" y="4404733"/>
            <a:ext cx="6779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>
                  <a:noFill/>
                </a:ln>
                <a:solidFill>
                  <a:srgbClr val="00559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258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eam Fresenius Colors">
      <a:dk1>
        <a:sysClr val="windowText" lastClr="000000"/>
      </a:dk1>
      <a:lt1>
        <a:sysClr val="window" lastClr="FFFFFF"/>
      </a:lt1>
      <a:dk2>
        <a:srgbClr val="323232"/>
      </a:dk2>
      <a:lt2>
        <a:srgbClr val="A8BDCD"/>
      </a:lt2>
      <a:accent1>
        <a:srgbClr val="005595"/>
      </a:accent1>
      <a:accent2>
        <a:srgbClr val="002D62"/>
      </a:accent2>
      <a:accent3>
        <a:srgbClr val="089E9A"/>
      </a:accent3>
      <a:accent4>
        <a:srgbClr val="8BC53F"/>
      </a:accent4>
      <a:accent5>
        <a:srgbClr val="26BEC9"/>
      </a:accent5>
      <a:accent6>
        <a:srgbClr val="A8BDCD"/>
      </a:accent6>
      <a:hlink>
        <a:srgbClr val="9F2936"/>
      </a:hlink>
      <a:folHlink>
        <a:srgbClr val="F07F0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504</Words>
  <Application>Microsoft Office PowerPoint</Application>
  <PresentationFormat>Widescreen</PresentationFormat>
  <Paragraphs>55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MT Std</vt:lpstr>
      <vt:lpstr>Calibri</vt:lpstr>
      <vt:lpstr>Calibri Light</vt:lpstr>
      <vt:lpstr>Office Theme</vt:lpstr>
      <vt:lpstr>1_Office Theme</vt:lpstr>
      <vt:lpstr>BUILDING YOUR  CAREER WITH FRESENIUS KIDNEY CARE</vt:lpstr>
      <vt:lpstr>PowerPoint Presentation</vt:lpstr>
      <vt:lpstr>Q  &amp;  A </vt:lpstr>
      <vt:lpstr> Panel Questions </vt:lpstr>
      <vt:lpstr>Stay in Touch!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YOUR  CAREER WITH FRESENIUS KIDNEY CARE</dc:title>
  <dc:creator>Whitney D Turkanis</dc:creator>
  <cp:lastModifiedBy>Sarah E Slates</cp:lastModifiedBy>
  <cp:revision>2</cp:revision>
  <dcterms:created xsi:type="dcterms:W3CDTF">2022-04-26T10:21:45Z</dcterms:created>
  <dcterms:modified xsi:type="dcterms:W3CDTF">2022-04-29T18:30:00Z</dcterms:modified>
</cp:coreProperties>
</file>