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2" r:id="rId6"/>
    <p:sldId id="306" r:id="rId7"/>
    <p:sldId id="304" r:id="rId8"/>
    <p:sldId id="303" r:id="rId9"/>
    <p:sldId id="301" r:id="rId10"/>
    <p:sldId id="310" r:id="rId11"/>
    <p:sldId id="308" r:id="rId12"/>
    <p:sldId id="309" r:id="rId13"/>
    <p:sldId id="311" r:id="rId14"/>
    <p:sldId id="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864AE-F699-4D6F-5725-79E3F5F6E63F}" v="171" dt="2023-10-02T20:48:20.682"/>
    <p1510:client id="{A99C97AB-EF2E-5A6A-A24F-E4179034DFAF}" v="19" dt="2023-01-19T21:42:18.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10/9/2023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10/9/2023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10/9/2023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10/9/2023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10/9/2023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10/9/2023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10/9/2023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10/9/2023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10/9/2023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10/9/2023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rynmawr.edu/sites/default/files/media/documents/2022-01/PensbyExpenseReport.pdf"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rynmawr.wufoo.com/forms/q1w030qh0n05v4s/"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rynmawr.wufoo.com/forms/q1w030qh0n05v4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039100" y="1475234"/>
            <a:ext cx="3409950" cy="2901694"/>
          </a:xfrm>
        </p:spPr>
        <p:txBody>
          <a:bodyPr anchor="b">
            <a:normAutofit/>
          </a:bodyPr>
          <a:lstStyle/>
          <a:p>
            <a:r>
              <a:rPr lang="en-US" sz="4000" b="1" dirty="0">
                <a:solidFill>
                  <a:schemeClr val="tx1"/>
                </a:solidFill>
                <a:latin typeface="+mn-lt"/>
              </a:rPr>
              <a:t>AMO BUDGET INFORMATION SESSION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spcBef>
                <a:spcPts val="0"/>
              </a:spcBef>
              <a:spcAft>
                <a:spcPts val="0"/>
              </a:spcAft>
            </a:pPr>
            <a:r>
              <a:rPr lang="en-US" sz="1400" b="1" dirty="0"/>
              <a:t>The IMPACT center</a:t>
            </a:r>
          </a:p>
          <a:p>
            <a:pPr>
              <a:lnSpc>
                <a:spcPct val="100000"/>
              </a:lnSpc>
              <a:spcBef>
                <a:spcPts val="0"/>
              </a:spcBef>
              <a:spcAft>
                <a:spcPts val="0"/>
              </a:spcAft>
            </a:pPr>
            <a:r>
              <a:rPr lang="en-US" sz="1000" b="1" dirty="0"/>
              <a:t>For community, </a:t>
            </a:r>
            <a:r>
              <a:rPr lang="en-US" sz="1000" b="1" dirty="0" err="1"/>
              <a:t>EquitY</a:t>
            </a:r>
            <a:r>
              <a:rPr lang="en-US" sz="1000" b="1" dirty="0"/>
              <a:t>, and Understanding </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ubtitle 2">
            <a:extLst>
              <a:ext uri="{FF2B5EF4-FFF2-40B4-BE49-F238E27FC236}">
                <a16:creationId xmlns:a16="http://schemas.microsoft.com/office/drawing/2014/main" id="{1BA6746F-42DD-353C-250C-46750BCB756E}"/>
              </a:ext>
            </a:extLst>
          </p:cNvPr>
          <p:cNvSpPr txBox="1">
            <a:spLocks/>
          </p:cNvSpPr>
          <p:nvPr/>
        </p:nvSpPr>
        <p:spPr>
          <a:xfrm>
            <a:off x="8079410" y="2151895"/>
            <a:ext cx="3205640" cy="774186"/>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1300" b="1"/>
              <a:t>ALLIANCE OF </a:t>
            </a:r>
          </a:p>
          <a:p>
            <a:pPr>
              <a:lnSpc>
                <a:spcPct val="100000"/>
              </a:lnSpc>
              <a:spcBef>
                <a:spcPts val="0"/>
              </a:spcBef>
              <a:spcAft>
                <a:spcPts val="0"/>
              </a:spcAft>
            </a:pPr>
            <a:r>
              <a:rPr lang="en-US" sz="1300" b="1"/>
              <a:t>MULTICULTURAL ORGANIZATIONS</a:t>
            </a:r>
            <a:endParaRPr lang="en-US" sz="1300" b="1" dirty="0"/>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8B67-C96D-D4E1-247A-C9FA13379B80}"/>
              </a:ext>
            </a:extLst>
          </p:cNvPr>
          <p:cNvSpPr>
            <a:spLocks noGrp="1"/>
          </p:cNvSpPr>
          <p:nvPr>
            <p:ph type="title"/>
          </p:nvPr>
        </p:nvSpPr>
        <p:spPr/>
        <p:txBody>
          <a:bodyPr/>
          <a:lstStyle/>
          <a:p>
            <a:r>
              <a:rPr lang="en-US" sz="4400" b="1" dirty="0">
                <a:latin typeface="+mn-lt"/>
              </a:rPr>
              <a:t>Reimbursements</a:t>
            </a:r>
            <a:endParaRPr lang="en-US" sz="3600" b="1" dirty="0">
              <a:latin typeface="+mn-lt"/>
            </a:endParaRPr>
          </a:p>
        </p:txBody>
      </p:sp>
      <p:sp>
        <p:nvSpPr>
          <p:cNvPr id="8" name="Content Placeholder 2">
            <a:extLst>
              <a:ext uri="{FF2B5EF4-FFF2-40B4-BE49-F238E27FC236}">
                <a16:creationId xmlns:a16="http://schemas.microsoft.com/office/drawing/2014/main" id="{4750B453-EB1F-BCAB-BD64-1045A7A5C61A}"/>
              </a:ext>
            </a:extLst>
          </p:cNvPr>
          <p:cNvSpPr>
            <a:spLocks noGrp="1"/>
          </p:cNvSpPr>
          <p:nvPr>
            <p:ph idx="1"/>
          </p:nvPr>
        </p:nvSpPr>
        <p:spPr>
          <a:xfrm>
            <a:off x="1096963" y="2108199"/>
            <a:ext cx="10058400" cy="4253689"/>
          </a:xfrm>
        </p:spPr>
        <p:txBody>
          <a:bodyPr vert="horz" lIns="0" tIns="45720" rIns="0" bIns="45720" rtlCol="0" anchor="t">
            <a:normAutofit fontScale="25000" lnSpcReduction="20000"/>
          </a:bodyPr>
          <a:lstStyle/>
          <a:p>
            <a:pPr>
              <a:lnSpc>
                <a:spcPct val="120000"/>
              </a:lnSpc>
              <a:spcBef>
                <a:spcPts val="0"/>
              </a:spcBef>
              <a:spcAft>
                <a:spcPts val="0"/>
              </a:spcAft>
            </a:pPr>
            <a:r>
              <a:rPr lang="en-US" sz="8000" dirty="0"/>
              <a:t>Submit Expense Report form (available online or at The Impact Center). Bring completed form and original receipts to Catherine at The Impact Center.</a:t>
            </a:r>
          </a:p>
          <a:p>
            <a:pPr>
              <a:lnSpc>
                <a:spcPct val="120000"/>
              </a:lnSpc>
              <a:spcBef>
                <a:spcPts val="0"/>
              </a:spcBef>
              <a:spcAft>
                <a:spcPts val="0"/>
              </a:spcAft>
            </a:pPr>
            <a:endParaRPr lang="en-US" sz="4300" dirty="0"/>
          </a:p>
          <a:p>
            <a:pPr lvl="0">
              <a:lnSpc>
                <a:spcPct val="120000"/>
              </a:lnSpc>
              <a:spcBef>
                <a:spcPts val="0"/>
              </a:spcBef>
              <a:spcAft>
                <a:spcPts val="0"/>
              </a:spcAft>
            </a:pPr>
            <a:r>
              <a:rPr lang="en-US" sz="8000" dirty="0"/>
              <a:t>Must include itemized receipts for reimbursement. </a:t>
            </a:r>
          </a:p>
          <a:p>
            <a:pPr lvl="0">
              <a:lnSpc>
                <a:spcPct val="120000"/>
              </a:lnSpc>
              <a:spcBef>
                <a:spcPts val="0"/>
              </a:spcBef>
              <a:spcAft>
                <a:spcPts val="0"/>
              </a:spcAft>
            </a:pPr>
            <a:endParaRPr lang="en-US" sz="4300" dirty="0"/>
          </a:p>
          <a:p>
            <a:pPr lvl="0">
              <a:lnSpc>
                <a:spcPct val="120000"/>
              </a:lnSpc>
              <a:spcBef>
                <a:spcPts val="0"/>
              </a:spcBef>
              <a:spcAft>
                <a:spcPts val="0"/>
              </a:spcAft>
            </a:pPr>
            <a:r>
              <a:rPr lang="en-US" sz="8000" dirty="0"/>
              <a:t>You will not be reimbursed unless adequate funds exist within remaining group budget – and the event/expense was approved in advance.</a:t>
            </a:r>
          </a:p>
          <a:p>
            <a:pPr lvl="0">
              <a:lnSpc>
                <a:spcPct val="120000"/>
              </a:lnSpc>
              <a:spcBef>
                <a:spcPts val="0"/>
              </a:spcBef>
              <a:spcAft>
                <a:spcPts val="0"/>
              </a:spcAft>
            </a:pPr>
            <a:endParaRPr lang="en-US" sz="4300" dirty="0"/>
          </a:p>
          <a:p>
            <a:pPr lvl="0">
              <a:lnSpc>
                <a:spcPct val="120000"/>
              </a:lnSpc>
              <a:spcBef>
                <a:spcPts val="0"/>
              </a:spcBef>
              <a:spcAft>
                <a:spcPts val="0"/>
              </a:spcAft>
            </a:pPr>
            <a:r>
              <a:rPr lang="en-US" sz="8000" dirty="0"/>
              <a:t>Reimbursements are paid on the student payroll cycle -- every two. weeks.</a:t>
            </a:r>
          </a:p>
          <a:p>
            <a:pPr>
              <a:lnSpc>
                <a:spcPct val="120000"/>
              </a:lnSpc>
              <a:spcBef>
                <a:spcPts val="0"/>
              </a:spcBef>
              <a:spcAft>
                <a:spcPts val="0"/>
              </a:spcAft>
            </a:pPr>
            <a:endParaRPr lang="en-US" sz="2500" dirty="0"/>
          </a:p>
          <a:p>
            <a:pPr marL="0" indent="0">
              <a:buNone/>
            </a:pPr>
            <a:endParaRPr lang="en-US" sz="2400" dirty="0"/>
          </a:p>
        </p:txBody>
      </p:sp>
    </p:spTree>
    <p:extLst>
      <p:ext uri="{BB962C8B-B14F-4D97-AF65-F5344CB8AC3E}">
        <p14:creationId xmlns:p14="http://schemas.microsoft.com/office/powerpoint/2010/main" val="1568744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DF4C-7500-5F20-7222-E0378CAE0389}"/>
              </a:ext>
            </a:extLst>
          </p:cNvPr>
          <p:cNvSpPr>
            <a:spLocks noGrp="1"/>
          </p:cNvSpPr>
          <p:nvPr>
            <p:ph type="title"/>
          </p:nvPr>
        </p:nvSpPr>
        <p:spPr/>
        <p:txBody>
          <a:bodyPr/>
          <a:lstStyle/>
          <a:p>
            <a:r>
              <a:rPr lang="en-US" b="1" dirty="0">
                <a:latin typeface="+mn-lt"/>
              </a:rPr>
              <a:t>Reimbursement and Cash Advance Form</a:t>
            </a:r>
          </a:p>
        </p:txBody>
      </p:sp>
      <p:sp>
        <p:nvSpPr>
          <p:cNvPr id="4" name="Text Placeholder 3">
            <a:extLst>
              <a:ext uri="{FF2B5EF4-FFF2-40B4-BE49-F238E27FC236}">
                <a16:creationId xmlns:a16="http://schemas.microsoft.com/office/drawing/2014/main" id="{BFFF2810-F084-B961-E5AD-E7491ABDB6B9}"/>
              </a:ext>
            </a:extLst>
          </p:cNvPr>
          <p:cNvSpPr>
            <a:spLocks noGrp="1"/>
          </p:cNvSpPr>
          <p:nvPr>
            <p:ph type="body" sz="half" idx="2"/>
          </p:nvPr>
        </p:nvSpPr>
        <p:spPr/>
        <p:txBody>
          <a:bodyPr>
            <a:normAutofit/>
          </a:bodyPr>
          <a:lstStyle/>
          <a:p>
            <a:r>
              <a:rPr lang="en-US" sz="1200" dirty="0">
                <a:hlinkClick r:id="rId2"/>
              </a:rPr>
              <a:t>https://www.brynmawr.edu/sites/default/files/media/documents/2022-01/PensbyExpenseReport.pdf</a:t>
            </a:r>
            <a:r>
              <a:rPr lang="en-US" sz="1200" dirty="0"/>
              <a:t> </a:t>
            </a:r>
          </a:p>
        </p:txBody>
      </p:sp>
      <p:pic>
        <p:nvPicPr>
          <p:cNvPr id="8" name="Content Placeholder 7" descr="A document with a number and a number&#10;&#10;Description automatically generated with medium confidence">
            <a:extLst>
              <a:ext uri="{FF2B5EF4-FFF2-40B4-BE49-F238E27FC236}">
                <a16:creationId xmlns:a16="http://schemas.microsoft.com/office/drawing/2014/main" id="{58FE3507-6785-671F-EC81-6DC3FD89720A}"/>
              </a:ext>
            </a:extLst>
          </p:cNvPr>
          <p:cNvPicPr>
            <a:picLocks noGrp="1" noChangeAspect="1"/>
          </p:cNvPicPr>
          <p:nvPr>
            <p:ph idx="1"/>
          </p:nvPr>
        </p:nvPicPr>
        <p:blipFill>
          <a:blip r:embed="rId3"/>
          <a:stretch>
            <a:fillRect/>
          </a:stretch>
        </p:blipFill>
        <p:spPr>
          <a:xfrm>
            <a:off x="5424872" y="109330"/>
            <a:ext cx="6123662" cy="6639339"/>
          </a:xfrm>
        </p:spPr>
      </p:pic>
    </p:spTree>
    <p:extLst>
      <p:ext uri="{BB962C8B-B14F-4D97-AF65-F5344CB8AC3E}">
        <p14:creationId xmlns:p14="http://schemas.microsoft.com/office/powerpoint/2010/main" val="10528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CF1D2960-5A87-6B62-B5E6-4868FF5915F0}"/>
              </a:ext>
            </a:extLst>
          </p:cNvPr>
          <p:cNvPicPr/>
          <p:nvPr/>
        </p:nvPicPr>
        <p:blipFill rotWithShape="1">
          <a:blip r:embed="rId2" cstate="print">
            <a:extLst>
              <a:ext uri="{28A0092B-C50C-407E-A947-70E740481C1C}">
                <a14:useLocalDpi xmlns:a14="http://schemas.microsoft.com/office/drawing/2010/main" val="0"/>
              </a:ext>
            </a:extLst>
          </a:blip>
          <a:srcRect l="3211"/>
          <a:stretch/>
        </p:blipFill>
        <p:spPr bwMode="auto">
          <a:xfrm>
            <a:off x="20" y="10"/>
            <a:ext cx="4580077" cy="6857990"/>
          </a:xfrm>
          <a:prstGeom prst="rect">
            <a:avLst/>
          </a:prstGeom>
          <a:noFill/>
          <a:extLst>
            <a:ext uri="{53640926-AAD7-44D8-BBD7-CCE9431645EC}">
              <a14:shadowObscured xmlns:a14="http://schemas.microsoft.com/office/drawing/2010/main"/>
            </a:ext>
          </a:extLst>
        </p:spPr>
      </p:pic>
      <p:cxnSp>
        <p:nvCxnSpPr>
          <p:cNvPr id="14" name="Straight Connector 13">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90EE286F-3C6E-CE80-E2DB-5779E09D28E7}"/>
              </a:ext>
            </a:extLst>
          </p:cNvPr>
          <p:cNvSpPr txBox="1">
            <a:spLocks/>
          </p:cNvSpPr>
          <p:nvPr/>
        </p:nvSpPr>
        <p:spPr>
          <a:xfrm>
            <a:off x="5116784" y="2546224"/>
            <a:ext cx="5977938" cy="3342747"/>
          </a:xfrm>
          <a:prstGeom prst="rect">
            <a:avLst/>
          </a:prstGeom>
        </p:spPr>
        <p:txBody>
          <a:bodyPr vert="horz" lIns="0" tIns="45720" rIns="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kumimoji="0" lang="en-US" sz="1800" b="0" i="0" u="none" strike="noStrike" cap="none" spc="0" normalizeH="0" baseline="0" noProof="0" dirty="0">
                <a:ln>
                  <a:noFill/>
                </a:ln>
                <a:solidFill>
                  <a:srgbClr val="FFFFFF"/>
                </a:solidFill>
                <a:effectLst/>
                <a:uLnTx/>
                <a:uFillTx/>
              </a:rPr>
              <a:t>The </a:t>
            </a:r>
            <a:r>
              <a:rPr lang="en-US" sz="1800" dirty="0">
                <a:solidFill>
                  <a:srgbClr val="FFFFFF"/>
                </a:solidFill>
              </a:rPr>
              <a:t>Impact</a:t>
            </a:r>
            <a:r>
              <a:rPr kumimoji="0" lang="en-US" sz="1800" b="0" i="0" u="none" strike="noStrike" cap="none" spc="0" normalizeH="0" baseline="0" noProof="0" dirty="0">
                <a:ln>
                  <a:noFill/>
                </a:ln>
                <a:solidFill>
                  <a:srgbClr val="FFFFFF"/>
                </a:solidFill>
                <a:effectLst/>
                <a:uLnTx/>
                <a:uFillTx/>
              </a:rPr>
              <a:t> Center for Community Development and Inclusion implements programs and activities that address issues of diversity, power, and privilege with a goal of improving the campus climate and enhancing community life at Bryn Mawr.</a:t>
            </a:r>
            <a:r>
              <a:rPr lang="en-US" sz="1800" dirty="0">
                <a:solidFill>
                  <a:srgbClr val="FFFFFF"/>
                </a:solidFill>
              </a:rPr>
              <a:t>  </a:t>
            </a:r>
            <a:endParaRPr kumimoji="0" lang="en-US" sz="1800" b="0" i="0" u="none" strike="noStrike" cap="none" spc="0" normalizeH="0" baseline="0" noProof="0" dirty="0">
              <a:ln>
                <a:noFill/>
              </a:ln>
              <a:solidFill>
                <a:srgbClr val="FFFFFF"/>
              </a:solidFill>
              <a:effectLst/>
              <a:uLnTx/>
              <a:uFillTx/>
            </a:endParaRPr>
          </a:p>
          <a:p>
            <a:pPr marL="0" marR="0" lvl="0" indent="0" algn="l" fontAlgn="auto">
              <a:lnSpc>
                <a:spcPct val="100000"/>
              </a:lnSpc>
              <a:spcBef>
                <a:spcPts val="0"/>
              </a:spcBef>
              <a:spcAft>
                <a:spcPts val="0"/>
              </a:spcAft>
              <a:buClrTx/>
              <a:buSzTx/>
              <a:buFont typeface="Calibri" panose="020F0502020204030204" pitchFamily="34" charset="0"/>
              <a:buNone/>
              <a:tabLst/>
              <a:defRPr/>
            </a:pPr>
            <a:endParaRPr kumimoji="0" lang="en-US" sz="1800" b="0" i="0" u="none" strike="noStrike" cap="none" spc="0" normalizeH="0" baseline="0" noProof="0" dirty="0">
              <a:ln>
                <a:noFill/>
              </a:ln>
              <a:solidFill>
                <a:srgbClr val="FFFFFF"/>
              </a:solidFill>
              <a:effectLst/>
              <a:uLnTx/>
              <a:uFillTx/>
            </a:endParaRPr>
          </a:p>
          <a:p>
            <a:pPr marL="0" marR="0" lvl="0" indent="0" algn="l" fontAlgn="auto">
              <a:lnSpc>
                <a:spcPct val="100000"/>
              </a:lnSpc>
              <a:spcBef>
                <a:spcPts val="0"/>
              </a:spcBef>
              <a:spcAft>
                <a:spcPts val="0"/>
              </a:spcAft>
              <a:buClrTx/>
              <a:buSzTx/>
              <a:buFont typeface="Calibri" panose="020F0502020204030204" pitchFamily="34" charset="0"/>
              <a:buNone/>
              <a:tabLst/>
              <a:defRPr/>
            </a:pPr>
            <a:r>
              <a:rPr kumimoji="0" lang="en-US" sz="1800" b="0" i="0" u="none" strike="noStrike" cap="none" spc="0" normalizeH="0" baseline="0" noProof="0" dirty="0">
                <a:ln>
                  <a:noFill/>
                </a:ln>
                <a:solidFill>
                  <a:srgbClr val="FFFFFF"/>
                </a:solidFill>
                <a:effectLst/>
                <a:uLnTx/>
                <a:uFillTx/>
              </a:rPr>
              <a:t>This is done with a lens that advances anti-racism, wellness, welcome, and belonging for all students, especially those who know the experience of marginalization first-hand.</a:t>
            </a:r>
          </a:p>
          <a:p>
            <a:pPr marL="0" marR="0" lvl="0" indent="0" algn="l" fontAlgn="auto">
              <a:lnSpc>
                <a:spcPct val="100000"/>
              </a:lnSpc>
              <a:spcBef>
                <a:spcPts val="1000"/>
              </a:spcBef>
              <a:spcAft>
                <a:spcPts val="0"/>
              </a:spcAft>
              <a:buClrTx/>
              <a:buSzTx/>
              <a:buFont typeface="Calibri" panose="020F0502020204030204" pitchFamily="34" charset="0"/>
              <a:buChar char="w"/>
              <a:tabLst/>
              <a:defRPr/>
            </a:pPr>
            <a:endParaRPr kumimoji="0" lang="en-US" sz="1800" b="0" i="0" u="none" strike="noStrike" cap="none" spc="0" normalizeH="0" baseline="0" noProof="0" dirty="0">
              <a:ln>
                <a:noFill/>
              </a:ln>
              <a:solidFill>
                <a:srgbClr val="FFFFFF"/>
              </a:solidFill>
              <a:effectLst/>
              <a:uLnTx/>
              <a:uFillTx/>
            </a:endParaRPr>
          </a:p>
          <a:p>
            <a:pPr marL="0" marR="0" lvl="0" indent="0" algn="l" fontAlgn="auto">
              <a:lnSpc>
                <a:spcPct val="100000"/>
              </a:lnSpc>
              <a:spcBef>
                <a:spcPts val="1000"/>
              </a:spcBef>
              <a:spcAft>
                <a:spcPts val="0"/>
              </a:spcAft>
              <a:buClrTx/>
              <a:buSzTx/>
              <a:buFont typeface="Calibri" panose="020F0502020204030204" pitchFamily="34" charset="0"/>
              <a:buChar char="w"/>
              <a:tabLst/>
              <a:defRPr/>
            </a:pPr>
            <a:endParaRPr kumimoji="0" lang="en-US" sz="1800" b="0" i="0" u="none" strike="noStrike" cap="none" spc="0" normalizeH="0" baseline="0" noProof="0" dirty="0">
              <a:ln>
                <a:noFill/>
              </a:ln>
              <a:solidFill>
                <a:srgbClr val="FFFFFF"/>
              </a:solidFill>
              <a:effectLst/>
              <a:uLnTx/>
              <a:uFillTx/>
            </a:endParaRPr>
          </a:p>
        </p:txBody>
      </p:sp>
      <p:sp>
        <p:nvSpPr>
          <p:cNvPr id="4" name="TextBox 3">
            <a:extLst>
              <a:ext uri="{FF2B5EF4-FFF2-40B4-BE49-F238E27FC236}">
                <a16:creationId xmlns:a16="http://schemas.microsoft.com/office/drawing/2014/main" id="{B3725B57-8532-30CA-BEF5-EC1BF7AE9ACB}"/>
              </a:ext>
            </a:extLst>
          </p:cNvPr>
          <p:cNvSpPr txBox="1"/>
          <p:nvPr/>
        </p:nvSpPr>
        <p:spPr>
          <a:xfrm>
            <a:off x="5116783" y="1377244"/>
            <a:ext cx="6580395" cy="738664"/>
          </a:xfrm>
          <a:prstGeom prst="rect">
            <a:avLst/>
          </a:prstGeom>
          <a:noFill/>
        </p:spPr>
        <p:txBody>
          <a:bodyPr wrap="square" lIns="91440" tIns="45720" rIns="91440" bIns="45720" rtlCol="0" anchor="t">
            <a:spAutoFit/>
          </a:bodyPr>
          <a:lstStyle/>
          <a:p>
            <a:r>
              <a:rPr lang="en-US" sz="4200" b="1" dirty="0"/>
              <a:t>About The Impact Center</a:t>
            </a:r>
          </a:p>
        </p:txBody>
      </p:sp>
    </p:spTree>
    <p:extLst>
      <p:ext uri="{BB962C8B-B14F-4D97-AF65-F5344CB8AC3E}">
        <p14:creationId xmlns:p14="http://schemas.microsoft.com/office/powerpoint/2010/main" val="22045172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8B67-C96D-D4E1-247A-C9FA13379B80}"/>
              </a:ext>
            </a:extLst>
          </p:cNvPr>
          <p:cNvSpPr>
            <a:spLocks noGrp="1"/>
          </p:cNvSpPr>
          <p:nvPr>
            <p:ph type="title"/>
          </p:nvPr>
        </p:nvSpPr>
        <p:spPr/>
        <p:txBody>
          <a:bodyPr/>
          <a:lstStyle/>
          <a:p>
            <a:r>
              <a:rPr lang="en-US" sz="4400" b="1" dirty="0">
                <a:latin typeface="+mn-lt"/>
              </a:rPr>
              <a:t>Understanding AMO Budget</a:t>
            </a:r>
            <a:r>
              <a:rPr lang="en-US" sz="3600" b="1" dirty="0">
                <a:latin typeface="+mn-lt"/>
              </a:rPr>
              <a:t>$</a:t>
            </a:r>
          </a:p>
        </p:txBody>
      </p:sp>
      <p:sp>
        <p:nvSpPr>
          <p:cNvPr id="8" name="Content Placeholder 2">
            <a:extLst>
              <a:ext uri="{FF2B5EF4-FFF2-40B4-BE49-F238E27FC236}">
                <a16:creationId xmlns:a16="http://schemas.microsoft.com/office/drawing/2014/main" id="{4750B453-EB1F-BCAB-BD64-1045A7A5C61A}"/>
              </a:ext>
            </a:extLst>
          </p:cNvPr>
          <p:cNvSpPr>
            <a:spLocks noGrp="1"/>
          </p:cNvSpPr>
          <p:nvPr>
            <p:ph idx="1"/>
          </p:nvPr>
        </p:nvSpPr>
        <p:spPr>
          <a:xfrm>
            <a:off x="1096963" y="2108200"/>
            <a:ext cx="10058400" cy="3760788"/>
          </a:xfrm>
        </p:spPr>
        <p:txBody>
          <a:bodyPr vert="horz" lIns="0" tIns="45720" rIns="0" bIns="45720" rtlCol="0" anchor="t">
            <a:normAutofit fontScale="32500" lnSpcReduction="20000"/>
          </a:bodyPr>
          <a:lstStyle/>
          <a:p>
            <a:pPr>
              <a:lnSpc>
                <a:spcPct val="120000"/>
              </a:lnSpc>
              <a:spcBef>
                <a:spcPts val="0"/>
              </a:spcBef>
              <a:spcAft>
                <a:spcPts val="0"/>
              </a:spcAft>
            </a:pPr>
            <a:r>
              <a:rPr lang="en-US" sz="7400" dirty="0"/>
              <a:t>Each AMO is </a:t>
            </a:r>
            <a:r>
              <a:rPr lang="en-US" sz="7400" b="1" dirty="0"/>
              <a:t>eligible for up to </a:t>
            </a:r>
            <a:r>
              <a:rPr lang="en-US" sz="7400" b="1" u="sng" dirty="0"/>
              <a:t>$500 per semester</a:t>
            </a:r>
            <a:r>
              <a:rPr lang="en-US" sz="7400" b="1" dirty="0"/>
              <a:t> </a:t>
            </a:r>
            <a:r>
              <a:rPr lang="en-US" sz="7400" dirty="0"/>
              <a:t>from The Impact Center for Community Development &amp; Inclusion.</a:t>
            </a:r>
          </a:p>
          <a:p>
            <a:pPr>
              <a:lnSpc>
                <a:spcPct val="120000"/>
              </a:lnSpc>
              <a:spcBef>
                <a:spcPts val="0"/>
              </a:spcBef>
              <a:spcAft>
                <a:spcPts val="0"/>
              </a:spcAft>
            </a:pPr>
            <a:endParaRPr lang="en-US" sz="2500" dirty="0"/>
          </a:p>
          <a:p>
            <a:pPr>
              <a:lnSpc>
                <a:spcPct val="120000"/>
              </a:lnSpc>
              <a:spcBef>
                <a:spcPts val="0"/>
              </a:spcBef>
              <a:spcAft>
                <a:spcPts val="0"/>
              </a:spcAft>
            </a:pPr>
            <a:r>
              <a:rPr lang="en-US" sz="6000" dirty="0"/>
              <a:t>     - funds will be allocated </a:t>
            </a:r>
            <a:r>
              <a:rPr lang="en-US" sz="6000" b="1" dirty="0"/>
              <a:t>according to the budget plan </a:t>
            </a:r>
            <a:r>
              <a:rPr lang="en-US" sz="6000" dirty="0"/>
              <a:t>you submit (i.e., you may only </a:t>
            </a:r>
          </a:p>
          <a:p>
            <a:pPr>
              <a:lnSpc>
                <a:spcPct val="120000"/>
              </a:lnSpc>
              <a:spcBef>
                <a:spcPts val="0"/>
              </a:spcBef>
              <a:spcAft>
                <a:spcPts val="0"/>
              </a:spcAft>
            </a:pPr>
            <a:r>
              <a:rPr lang="en-US" sz="6000" dirty="0"/>
              <a:t>       receive the amount of money that you have planned programming for – </a:t>
            </a:r>
            <a:r>
              <a:rPr lang="en-US" sz="6000" b="1" dirty="0"/>
              <a:t>it will be </a:t>
            </a:r>
          </a:p>
          <a:p>
            <a:pPr marL="200660" lvl="1" indent="0">
              <a:lnSpc>
                <a:spcPct val="120000"/>
              </a:lnSpc>
              <a:spcBef>
                <a:spcPts val="0"/>
              </a:spcBef>
              <a:spcAft>
                <a:spcPts val="0"/>
              </a:spcAft>
              <a:buNone/>
            </a:pPr>
            <a:r>
              <a:rPr lang="en-US" sz="6000" b="1" dirty="0"/>
              <a:t>     important to plan your programming for the semester in advance</a:t>
            </a:r>
            <a:r>
              <a:rPr lang="en-US" sz="6000" dirty="0"/>
              <a:t>!)</a:t>
            </a:r>
          </a:p>
          <a:p>
            <a:pPr marL="200660" lvl="1" indent="0">
              <a:lnSpc>
                <a:spcPct val="120000"/>
              </a:lnSpc>
              <a:spcBef>
                <a:spcPts val="0"/>
              </a:spcBef>
              <a:spcAft>
                <a:spcPts val="0"/>
              </a:spcAft>
              <a:buNone/>
            </a:pPr>
            <a:endParaRPr lang="en-US" sz="2500" dirty="0"/>
          </a:p>
          <a:p>
            <a:pPr>
              <a:lnSpc>
                <a:spcPct val="120000"/>
              </a:lnSpc>
              <a:spcBef>
                <a:spcPts val="0"/>
              </a:spcBef>
              <a:spcAft>
                <a:spcPts val="0"/>
              </a:spcAft>
            </a:pPr>
            <a:r>
              <a:rPr lang="en-US" sz="6000" dirty="0"/>
              <a:t>     - all allocated funds </a:t>
            </a:r>
            <a:r>
              <a:rPr lang="en-US" sz="6000" b="1" dirty="0"/>
              <a:t>must be spent according to the submitted budget </a:t>
            </a:r>
            <a:r>
              <a:rPr lang="en-US" sz="6000" dirty="0"/>
              <a:t>(i.e., you will need  </a:t>
            </a:r>
          </a:p>
          <a:p>
            <a:pPr>
              <a:lnSpc>
                <a:spcPct val="120000"/>
              </a:lnSpc>
              <a:spcBef>
                <a:spcPts val="0"/>
              </a:spcBef>
              <a:spcAft>
                <a:spcPts val="0"/>
              </a:spcAft>
            </a:pPr>
            <a:r>
              <a:rPr lang="en-US" sz="6000" dirty="0"/>
              <a:t>       to spend funds for the purposes and in the amounts detailed in your approved budget)</a:t>
            </a:r>
          </a:p>
          <a:p>
            <a:pPr>
              <a:lnSpc>
                <a:spcPct val="120000"/>
              </a:lnSpc>
              <a:spcBef>
                <a:spcPts val="0"/>
              </a:spcBef>
              <a:spcAft>
                <a:spcPts val="0"/>
              </a:spcAft>
            </a:pPr>
            <a:endParaRPr lang="en-US" sz="2500" dirty="0"/>
          </a:p>
          <a:p>
            <a:pPr>
              <a:lnSpc>
                <a:spcPct val="120000"/>
              </a:lnSpc>
              <a:spcBef>
                <a:spcPts val="0"/>
              </a:spcBef>
              <a:spcAft>
                <a:spcPts val="0"/>
              </a:spcAft>
            </a:pPr>
            <a:r>
              <a:rPr lang="en-US" sz="6000" dirty="0"/>
              <a:t>     - budgets </a:t>
            </a:r>
            <a:r>
              <a:rPr lang="en-US" sz="6000" b="1" dirty="0"/>
              <a:t>do </a:t>
            </a:r>
            <a:r>
              <a:rPr lang="en-US" sz="6000" b="1" u="sng" dirty="0"/>
              <a:t>not</a:t>
            </a:r>
            <a:r>
              <a:rPr lang="en-US" sz="6000" b="1" dirty="0"/>
              <a:t> carry over</a:t>
            </a:r>
            <a:r>
              <a:rPr lang="en-US" sz="6000" dirty="0"/>
              <a:t> to the next academic year</a:t>
            </a:r>
          </a:p>
          <a:p>
            <a:pPr marL="0" indent="0">
              <a:buNone/>
            </a:pPr>
            <a:endParaRPr lang="en-US" sz="2400" dirty="0"/>
          </a:p>
        </p:txBody>
      </p:sp>
    </p:spTree>
    <p:extLst>
      <p:ext uri="{BB962C8B-B14F-4D97-AF65-F5344CB8AC3E}">
        <p14:creationId xmlns:p14="http://schemas.microsoft.com/office/powerpoint/2010/main" val="425037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8B67-C96D-D4E1-247A-C9FA13379B80}"/>
              </a:ext>
            </a:extLst>
          </p:cNvPr>
          <p:cNvSpPr>
            <a:spLocks noGrp="1"/>
          </p:cNvSpPr>
          <p:nvPr>
            <p:ph type="title"/>
          </p:nvPr>
        </p:nvSpPr>
        <p:spPr/>
        <p:txBody>
          <a:bodyPr/>
          <a:lstStyle/>
          <a:p>
            <a:r>
              <a:rPr lang="en-US" sz="4400" b="1" dirty="0">
                <a:latin typeface="+mn-lt"/>
              </a:rPr>
              <a:t>Understanding AMO Budget</a:t>
            </a:r>
            <a:r>
              <a:rPr lang="en-US" sz="3600" b="1" dirty="0">
                <a:latin typeface="+mn-lt"/>
              </a:rPr>
              <a:t>$</a:t>
            </a:r>
          </a:p>
        </p:txBody>
      </p:sp>
      <p:sp>
        <p:nvSpPr>
          <p:cNvPr id="4" name="Content Placeholder 2">
            <a:extLst>
              <a:ext uri="{FF2B5EF4-FFF2-40B4-BE49-F238E27FC236}">
                <a16:creationId xmlns:a16="http://schemas.microsoft.com/office/drawing/2014/main" id="{652E8E4E-DA85-ED3E-4184-664A104148B2}"/>
              </a:ext>
            </a:extLst>
          </p:cNvPr>
          <p:cNvSpPr>
            <a:spLocks noGrp="1"/>
          </p:cNvSpPr>
          <p:nvPr>
            <p:ph idx="1"/>
          </p:nvPr>
        </p:nvSpPr>
        <p:spPr>
          <a:xfrm>
            <a:off x="1096963" y="2108199"/>
            <a:ext cx="10058400" cy="4253689"/>
          </a:xfrm>
        </p:spPr>
        <p:txBody>
          <a:bodyPr vert="horz" lIns="0" tIns="45720" rIns="0" bIns="45720" rtlCol="0" anchor="t">
            <a:normAutofit fontScale="85000" lnSpcReduction="10000"/>
          </a:bodyPr>
          <a:lstStyle/>
          <a:p>
            <a:r>
              <a:rPr lang="en-US" sz="2400" dirty="0"/>
              <a:t>Each semester, AMOs may submit a budget proposal to The Impact Center to support the activities and events of the AMO.</a:t>
            </a:r>
          </a:p>
          <a:p>
            <a:pPr marL="383540" lvl="1"/>
            <a:r>
              <a:rPr lang="en-US" sz="2200" dirty="0"/>
              <a:t>For Fall 2023, the deadline will be </a:t>
            </a:r>
            <a:r>
              <a:rPr lang="en-US" sz="2200" b="1" dirty="0">
                <a:solidFill>
                  <a:srgbClr val="C00000"/>
                </a:solidFill>
              </a:rPr>
              <a:t>5pm on </a:t>
            </a:r>
            <a:r>
              <a:rPr lang="en-US" sz="2200" b="1" u="sng" dirty="0">
                <a:solidFill>
                  <a:srgbClr val="C00000"/>
                </a:solidFill>
              </a:rPr>
              <a:t>Friday, October 20th, 2023</a:t>
            </a:r>
            <a:r>
              <a:rPr lang="en-US" sz="2200" u="sng" dirty="0"/>
              <a:t>.</a:t>
            </a:r>
          </a:p>
          <a:p>
            <a:pPr marL="383540" lvl="1"/>
            <a:r>
              <a:rPr lang="en-US" sz="2200" dirty="0"/>
              <a:t>(Please submit to </a:t>
            </a:r>
            <a:r>
              <a:rPr lang="en-US" sz="2200" dirty="0">
                <a:solidFill>
                  <a:srgbClr val="0070C0"/>
                </a:solidFill>
              </a:rPr>
              <a:t>ctaipe@brynmawr.edu</a:t>
            </a:r>
            <a:r>
              <a:rPr lang="en-US" sz="2200" dirty="0"/>
              <a:t>.)  If you cannot submit a completed budget plan by then, you must email your AMO Coordinator, AT Ortiz, and Catherine Taipe by 5:00 pm on that day </a:t>
            </a:r>
            <a:r>
              <a:rPr lang="en-US" sz="2200" b="1" dirty="0"/>
              <a:t>or your AMO will not be funded this semester</a:t>
            </a:r>
            <a:r>
              <a:rPr lang="en-US" sz="2200" dirty="0"/>
              <a:t>.  </a:t>
            </a:r>
          </a:p>
          <a:p>
            <a:r>
              <a:rPr lang="en-US" sz="2400" dirty="0"/>
              <a:t>The semester’s budget for each AMO will be confirmed one week following the deadline.  Additional information may be requested from the AMO in order to finalize the semester’s budget.</a:t>
            </a:r>
          </a:p>
          <a:p>
            <a:r>
              <a:rPr lang="en-US" sz="2400" dirty="0"/>
              <a:t>The Impact Center follows the Cash Advance, Payment and Reimbursement Policy similar to SGA (though requests will be directed to and processed by IMPACT Center, not SGA).  Forms are available from AMO Coordinator or on the Impact Center website.</a:t>
            </a:r>
            <a:endParaRPr lang="en-US" dirty="0"/>
          </a:p>
        </p:txBody>
      </p:sp>
    </p:spTree>
    <p:extLst>
      <p:ext uri="{BB962C8B-B14F-4D97-AF65-F5344CB8AC3E}">
        <p14:creationId xmlns:p14="http://schemas.microsoft.com/office/powerpoint/2010/main" val="74167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8B67-C96D-D4E1-247A-C9FA13379B80}"/>
              </a:ext>
            </a:extLst>
          </p:cNvPr>
          <p:cNvSpPr>
            <a:spLocks noGrp="1"/>
          </p:cNvSpPr>
          <p:nvPr>
            <p:ph type="title"/>
          </p:nvPr>
        </p:nvSpPr>
        <p:spPr/>
        <p:txBody>
          <a:bodyPr/>
          <a:lstStyle/>
          <a:p>
            <a:r>
              <a:rPr lang="en-US" sz="4400" b="1" dirty="0">
                <a:latin typeface="+mn-lt"/>
              </a:rPr>
              <a:t>Understanding AMO Budget</a:t>
            </a:r>
            <a:r>
              <a:rPr lang="en-US" sz="3600" b="1" dirty="0">
                <a:latin typeface="+mn-lt"/>
              </a:rPr>
              <a:t>$</a:t>
            </a:r>
          </a:p>
        </p:txBody>
      </p:sp>
      <p:sp>
        <p:nvSpPr>
          <p:cNvPr id="8" name="Content Placeholder 2">
            <a:extLst>
              <a:ext uri="{FF2B5EF4-FFF2-40B4-BE49-F238E27FC236}">
                <a16:creationId xmlns:a16="http://schemas.microsoft.com/office/drawing/2014/main" id="{4750B453-EB1F-BCAB-BD64-1045A7A5C61A}"/>
              </a:ext>
            </a:extLst>
          </p:cNvPr>
          <p:cNvSpPr>
            <a:spLocks noGrp="1"/>
          </p:cNvSpPr>
          <p:nvPr>
            <p:ph idx="1"/>
          </p:nvPr>
        </p:nvSpPr>
        <p:spPr>
          <a:xfrm>
            <a:off x="1096963" y="2108199"/>
            <a:ext cx="10058400" cy="4253689"/>
          </a:xfrm>
        </p:spPr>
        <p:txBody>
          <a:bodyPr vert="horz" lIns="0" tIns="45720" rIns="0" bIns="45720" rtlCol="0" anchor="t">
            <a:normAutofit fontScale="40000" lnSpcReduction="20000"/>
          </a:bodyPr>
          <a:lstStyle/>
          <a:p>
            <a:pPr>
              <a:lnSpc>
                <a:spcPct val="120000"/>
              </a:lnSpc>
              <a:spcBef>
                <a:spcPts val="0"/>
              </a:spcBef>
              <a:spcAft>
                <a:spcPts val="0"/>
              </a:spcAft>
            </a:pPr>
            <a:r>
              <a:rPr lang="en-US" sz="7400" dirty="0"/>
              <a:t>In order for an AMO to remain eligible for funding, each AMO must: </a:t>
            </a:r>
            <a:endParaRPr lang="en-US" sz="2500" dirty="0"/>
          </a:p>
          <a:p>
            <a:pPr>
              <a:lnSpc>
                <a:spcPct val="120000"/>
              </a:lnSpc>
              <a:spcBef>
                <a:spcPts val="0"/>
              </a:spcBef>
              <a:spcAft>
                <a:spcPts val="0"/>
              </a:spcAft>
              <a:buFont typeface="Arial" panose="020F0502020204030204" pitchFamily="34" charset="0"/>
              <a:buChar char="•"/>
            </a:pPr>
            <a:r>
              <a:rPr lang="en-US" sz="6000" b="1" dirty="0"/>
              <a:t>attend the budgeting meeting </a:t>
            </a:r>
            <a:r>
              <a:rPr lang="en-US" sz="6000" dirty="0"/>
              <a:t>at the beginning of each semester;</a:t>
            </a:r>
            <a:endParaRPr lang="en-US" sz="2500" dirty="0"/>
          </a:p>
          <a:p>
            <a:pPr marL="383540" lvl="1">
              <a:lnSpc>
                <a:spcPct val="120000"/>
              </a:lnSpc>
              <a:spcBef>
                <a:spcPts val="0"/>
              </a:spcBef>
              <a:spcAft>
                <a:spcPts val="0"/>
              </a:spcAft>
              <a:buFont typeface="Arial" pitchFamily="34" charset="0"/>
              <a:buChar char="•"/>
            </a:pPr>
            <a:endParaRPr lang="en-US" sz="2500" dirty="0"/>
          </a:p>
          <a:p>
            <a:pPr>
              <a:lnSpc>
                <a:spcPct val="120000"/>
              </a:lnSpc>
              <a:spcBef>
                <a:spcPts val="0"/>
              </a:spcBef>
              <a:spcAft>
                <a:spcPts val="0"/>
              </a:spcAft>
              <a:buFont typeface="Arial" panose="020F0502020204030204" pitchFamily="34" charset="0"/>
              <a:buChar char="•"/>
            </a:pPr>
            <a:r>
              <a:rPr lang="en-US" sz="6000" b="1" dirty="0"/>
              <a:t>attend </a:t>
            </a:r>
            <a:r>
              <a:rPr lang="en-US" sz="6000" b="1" u="sng" dirty="0"/>
              <a:t>at least one</a:t>
            </a:r>
            <a:r>
              <a:rPr lang="en-US" sz="6000" b="1" dirty="0"/>
              <a:t> Impact Center community-wide event </a:t>
            </a:r>
            <a:r>
              <a:rPr lang="en-US" sz="6000" dirty="0"/>
              <a:t>during the academic year;</a:t>
            </a:r>
          </a:p>
          <a:p>
            <a:pPr>
              <a:lnSpc>
                <a:spcPct val="120000"/>
              </a:lnSpc>
              <a:spcBef>
                <a:spcPts val="0"/>
              </a:spcBef>
              <a:spcAft>
                <a:spcPts val="0"/>
              </a:spcAft>
              <a:buFont typeface="Arial" panose="020F0502020204030204" pitchFamily="34" charset="0"/>
              <a:buChar char="•"/>
            </a:pPr>
            <a:endParaRPr lang="en-US" sz="2500" dirty="0"/>
          </a:p>
          <a:p>
            <a:pPr>
              <a:lnSpc>
                <a:spcPct val="120000"/>
              </a:lnSpc>
              <a:spcBef>
                <a:spcPts val="0"/>
              </a:spcBef>
              <a:spcAft>
                <a:spcPts val="0"/>
              </a:spcAft>
              <a:buFont typeface="Arial" panose="020F0502020204030204" pitchFamily="34" charset="0"/>
              <a:buChar char="•"/>
            </a:pPr>
            <a:r>
              <a:rPr lang="en-US" sz="6000" b="1" dirty="0"/>
              <a:t>co-host or collaborate </a:t>
            </a:r>
            <a:r>
              <a:rPr lang="en-US" sz="6000" dirty="0"/>
              <a:t>on an event or activity with another AMO group during the academic year;</a:t>
            </a:r>
          </a:p>
          <a:p>
            <a:pPr>
              <a:lnSpc>
                <a:spcPct val="120000"/>
              </a:lnSpc>
              <a:spcBef>
                <a:spcPts val="0"/>
              </a:spcBef>
              <a:spcAft>
                <a:spcPts val="0"/>
              </a:spcAft>
              <a:buFont typeface="Arial" panose="020F0502020204030204" pitchFamily="34" charset="0"/>
              <a:buChar char="•"/>
            </a:pPr>
            <a:endParaRPr lang="en-US" sz="2000" dirty="0"/>
          </a:p>
          <a:p>
            <a:pPr>
              <a:lnSpc>
                <a:spcPct val="120000"/>
              </a:lnSpc>
              <a:spcBef>
                <a:spcPts val="0"/>
              </a:spcBef>
              <a:spcAft>
                <a:spcPts val="0"/>
              </a:spcAft>
              <a:buFont typeface="Arial" panose="020F0502020204030204" pitchFamily="34" charset="0"/>
              <a:buChar char="•"/>
            </a:pPr>
            <a:r>
              <a:rPr lang="en-US" sz="6000" dirty="0"/>
              <a:t> </a:t>
            </a:r>
            <a:r>
              <a:rPr lang="en-US" sz="6000" b="1" dirty="0"/>
              <a:t>complete a budget proposal </a:t>
            </a:r>
            <a:r>
              <a:rPr lang="en-US" sz="6000" dirty="0"/>
              <a:t>each semester by the stated deadline</a:t>
            </a:r>
          </a:p>
          <a:p>
            <a:endParaRPr lang="en-US" sz="2400" dirty="0"/>
          </a:p>
        </p:txBody>
      </p:sp>
    </p:spTree>
    <p:extLst>
      <p:ext uri="{BB962C8B-B14F-4D97-AF65-F5344CB8AC3E}">
        <p14:creationId xmlns:p14="http://schemas.microsoft.com/office/powerpoint/2010/main" val="96530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BA2E-F787-1F5E-DB64-3603D06992A4}"/>
              </a:ext>
            </a:extLst>
          </p:cNvPr>
          <p:cNvSpPr>
            <a:spLocks noGrp="1"/>
          </p:cNvSpPr>
          <p:nvPr>
            <p:ph type="title"/>
          </p:nvPr>
        </p:nvSpPr>
        <p:spPr>
          <a:xfrm>
            <a:off x="511298" y="286603"/>
            <a:ext cx="10644382" cy="1450757"/>
          </a:xfrm>
        </p:spPr>
        <p:txBody>
          <a:bodyPr/>
          <a:lstStyle/>
          <a:p>
            <a:r>
              <a:rPr lang="en-US" b="1" dirty="0">
                <a:latin typeface="+mn-lt"/>
              </a:rPr>
              <a:t>BUDGET PROPOSAL FORM</a:t>
            </a:r>
          </a:p>
        </p:txBody>
      </p:sp>
      <p:sp>
        <p:nvSpPr>
          <p:cNvPr id="7" name="Content Placeholder 6">
            <a:extLst>
              <a:ext uri="{FF2B5EF4-FFF2-40B4-BE49-F238E27FC236}">
                <a16:creationId xmlns:a16="http://schemas.microsoft.com/office/drawing/2014/main" id="{8205F0BA-2B66-8697-A6EE-B6F0DC97C997}"/>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C9051870-F272-3007-98F7-114EDCBC5F51}"/>
              </a:ext>
            </a:extLst>
          </p:cNvPr>
          <p:cNvPicPr>
            <a:picLocks noChangeAspect="1"/>
          </p:cNvPicPr>
          <p:nvPr/>
        </p:nvPicPr>
        <p:blipFill rotWithShape="1">
          <a:blip r:embed="rId2"/>
          <a:srcRect l="2130" t="28739" r="14629" b="11780"/>
          <a:stretch/>
        </p:blipFill>
        <p:spPr>
          <a:xfrm>
            <a:off x="511298" y="1929269"/>
            <a:ext cx="11169404" cy="4336064"/>
          </a:xfrm>
          <a:prstGeom prst="rect">
            <a:avLst/>
          </a:prstGeom>
        </p:spPr>
      </p:pic>
    </p:spTree>
    <p:extLst>
      <p:ext uri="{BB962C8B-B14F-4D97-AF65-F5344CB8AC3E}">
        <p14:creationId xmlns:p14="http://schemas.microsoft.com/office/powerpoint/2010/main" val="111677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8B67-C96D-D4E1-247A-C9FA13379B80}"/>
              </a:ext>
            </a:extLst>
          </p:cNvPr>
          <p:cNvSpPr>
            <a:spLocks noGrp="1"/>
          </p:cNvSpPr>
          <p:nvPr>
            <p:ph type="title"/>
          </p:nvPr>
        </p:nvSpPr>
        <p:spPr/>
        <p:txBody>
          <a:bodyPr/>
          <a:lstStyle/>
          <a:p>
            <a:r>
              <a:rPr lang="en-US" sz="4400" b="1" dirty="0">
                <a:latin typeface="+mn-lt"/>
              </a:rPr>
              <a:t>Purchase Request Form</a:t>
            </a:r>
            <a:endParaRPr lang="en-US" sz="3600" b="1" dirty="0">
              <a:latin typeface="+mn-lt"/>
            </a:endParaRPr>
          </a:p>
        </p:txBody>
      </p:sp>
      <p:sp>
        <p:nvSpPr>
          <p:cNvPr id="8" name="Content Placeholder 2">
            <a:extLst>
              <a:ext uri="{FF2B5EF4-FFF2-40B4-BE49-F238E27FC236}">
                <a16:creationId xmlns:a16="http://schemas.microsoft.com/office/drawing/2014/main" id="{4750B453-EB1F-BCAB-BD64-1045A7A5C61A}"/>
              </a:ext>
            </a:extLst>
          </p:cNvPr>
          <p:cNvSpPr>
            <a:spLocks noGrp="1"/>
          </p:cNvSpPr>
          <p:nvPr>
            <p:ph idx="1"/>
          </p:nvPr>
        </p:nvSpPr>
        <p:spPr>
          <a:xfrm>
            <a:off x="1096962" y="1971722"/>
            <a:ext cx="10219869" cy="4253689"/>
          </a:xfrm>
        </p:spPr>
        <p:txBody>
          <a:bodyPr vert="horz" lIns="0" tIns="45720" rIns="0" bIns="45720" rtlCol="0" anchor="t">
            <a:normAutofit fontScale="25000" lnSpcReduction="20000"/>
          </a:bodyPr>
          <a:lstStyle/>
          <a:p>
            <a:pPr>
              <a:lnSpc>
                <a:spcPct val="120000"/>
              </a:lnSpc>
              <a:spcBef>
                <a:spcPts val="0"/>
              </a:spcBef>
              <a:spcAft>
                <a:spcPts val="0"/>
              </a:spcAft>
            </a:pPr>
            <a:r>
              <a:rPr lang="en-US" sz="8000" b="0" i="0" dirty="0">
                <a:solidFill>
                  <a:srgbClr val="444444"/>
                </a:solidFill>
                <a:effectLst/>
                <a:latin typeface="Lucida Grande"/>
              </a:rPr>
              <a:t>Purchases are only made through the College’s procurement system and the College contract with Amazon.   All other purchases must be made via Cash Advance or with a Reimbursement.</a:t>
            </a:r>
          </a:p>
          <a:p>
            <a:pPr>
              <a:lnSpc>
                <a:spcPct val="120000"/>
              </a:lnSpc>
              <a:spcBef>
                <a:spcPts val="0"/>
              </a:spcBef>
              <a:spcAft>
                <a:spcPts val="0"/>
              </a:spcAft>
            </a:pPr>
            <a:endParaRPr lang="en-US" sz="5600" dirty="0">
              <a:solidFill>
                <a:srgbClr val="444444"/>
              </a:solidFill>
              <a:latin typeface="Lucida Grande"/>
            </a:endParaRPr>
          </a:p>
          <a:p>
            <a:pPr>
              <a:lnSpc>
                <a:spcPct val="120000"/>
              </a:lnSpc>
              <a:spcBef>
                <a:spcPts val="0"/>
              </a:spcBef>
              <a:spcAft>
                <a:spcPts val="0"/>
              </a:spcAft>
            </a:pPr>
            <a:r>
              <a:rPr lang="en-US" sz="8000" b="0" i="0" dirty="0">
                <a:solidFill>
                  <a:srgbClr val="444444"/>
                </a:solidFill>
                <a:effectLst/>
                <a:latin typeface="Lucida Grande"/>
              </a:rPr>
              <a:t>We do </a:t>
            </a:r>
            <a:r>
              <a:rPr lang="en-US" sz="8000" b="0" i="0" u="sng" dirty="0">
                <a:solidFill>
                  <a:srgbClr val="444444"/>
                </a:solidFill>
                <a:effectLst/>
                <a:latin typeface="Lucida Grande"/>
              </a:rPr>
              <a:t>not</a:t>
            </a:r>
            <a:r>
              <a:rPr lang="en-US" sz="8000" b="0" i="0" dirty="0">
                <a:solidFill>
                  <a:srgbClr val="444444"/>
                </a:solidFill>
                <a:effectLst/>
                <a:latin typeface="Lucida Grande"/>
              </a:rPr>
              <a:t> accept purchase requests for food. Clubs are responsible for paying for all food purchases themselves and following all catering waiver requirements.</a:t>
            </a:r>
            <a:r>
              <a:rPr lang="en-US" sz="8000" dirty="0">
                <a:solidFill>
                  <a:srgbClr val="444444"/>
                </a:solidFill>
                <a:latin typeface="Lucida Grande"/>
              </a:rPr>
              <a:t>  The Impact</a:t>
            </a:r>
            <a:r>
              <a:rPr lang="en-US" sz="8000" b="0" i="0" dirty="0">
                <a:solidFill>
                  <a:srgbClr val="444444"/>
                </a:solidFill>
                <a:effectLst/>
                <a:latin typeface="Lucida Grande"/>
              </a:rPr>
              <a:t> </a:t>
            </a:r>
            <a:r>
              <a:rPr lang="en-US" sz="8000" dirty="0">
                <a:solidFill>
                  <a:srgbClr val="444444"/>
                </a:solidFill>
                <a:latin typeface="Lucida Grande"/>
              </a:rPr>
              <a:t>Center will</a:t>
            </a:r>
            <a:r>
              <a:rPr lang="en-US" sz="8000" b="0" i="0" dirty="0">
                <a:solidFill>
                  <a:srgbClr val="444444"/>
                </a:solidFill>
                <a:effectLst/>
                <a:latin typeface="Lucida Grande"/>
              </a:rPr>
              <a:t> not purchase food or make advance payment to any vendor for food purchases.</a:t>
            </a:r>
          </a:p>
          <a:p>
            <a:pPr>
              <a:lnSpc>
                <a:spcPct val="120000"/>
              </a:lnSpc>
              <a:spcBef>
                <a:spcPts val="0"/>
              </a:spcBef>
              <a:spcAft>
                <a:spcPts val="0"/>
              </a:spcAft>
            </a:pPr>
            <a:endParaRPr lang="en-US" sz="5600" dirty="0"/>
          </a:p>
          <a:p>
            <a:pPr>
              <a:lnSpc>
                <a:spcPct val="120000"/>
              </a:lnSpc>
              <a:spcBef>
                <a:spcPts val="0"/>
              </a:spcBef>
              <a:spcAft>
                <a:spcPts val="0"/>
              </a:spcAft>
            </a:pPr>
            <a:r>
              <a:rPr lang="en-US" sz="8000" dirty="0"/>
              <a:t>All requests must be submitted by 9:00 am the Monday TWO WEEKS </a:t>
            </a:r>
            <a:r>
              <a:rPr lang="en-US" sz="8000" u="sng" dirty="0"/>
              <a:t>before</a:t>
            </a:r>
            <a:r>
              <a:rPr lang="en-US" sz="8000" dirty="0"/>
              <a:t> your event date.</a:t>
            </a:r>
          </a:p>
          <a:p>
            <a:pPr>
              <a:lnSpc>
                <a:spcPct val="120000"/>
              </a:lnSpc>
              <a:spcBef>
                <a:spcPts val="0"/>
              </a:spcBef>
              <a:spcAft>
                <a:spcPts val="0"/>
              </a:spcAft>
            </a:pPr>
            <a:endParaRPr lang="en-US" sz="5600" dirty="0"/>
          </a:p>
          <a:p>
            <a:pPr>
              <a:lnSpc>
                <a:spcPct val="120000"/>
              </a:lnSpc>
              <a:spcBef>
                <a:spcPts val="0"/>
              </a:spcBef>
              <a:spcAft>
                <a:spcPts val="0"/>
              </a:spcAft>
            </a:pPr>
            <a:r>
              <a:rPr lang="en-US" sz="8000" b="0" i="0" dirty="0">
                <a:solidFill>
                  <a:srgbClr val="444444"/>
                </a:solidFill>
                <a:effectLst/>
                <a:latin typeface="Lucida Grande"/>
              </a:rPr>
              <a:t>Requests are processed on Monday afternoon. Any requests received after 9am on Monday will not be processed until the following Monday.</a:t>
            </a:r>
          </a:p>
          <a:p>
            <a:pPr>
              <a:lnSpc>
                <a:spcPct val="120000"/>
              </a:lnSpc>
              <a:spcBef>
                <a:spcPts val="0"/>
              </a:spcBef>
              <a:spcAft>
                <a:spcPts val="0"/>
              </a:spcAft>
            </a:pPr>
            <a:endParaRPr lang="en-US" sz="5600" dirty="0">
              <a:solidFill>
                <a:srgbClr val="444444"/>
              </a:solidFill>
              <a:latin typeface="Lucida Grande"/>
            </a:endParaRPr>
          </a:p>
          <a:p>
            <a:pPr>
              <a:lnSpc>
                <a:spcPct val="120000"/>
              </a:lnSpc>
              <a:spcBef>
                <a:spcPts val="0"/>
              </a:spcBef>
              <a:spcAft>
                <a:spcPts val="0"/>
              </a:spcAft>
            </a:pPr>
            <a:r>
              <a:rPr lang="en-US" sz="8000" dirty="0">
                <a:solidFill>
                  <a:srgbClr val="444444"/>
                </a:solidFill>
                <a:latin typeface="Lucida Grande"/>
              </a:rPr>
              <a:t>Pick up your order from the Impact Center during regular business hours (9am-5pm M-F).</a:t>
            </a:r>
            <a:endParaRPr lang="en-US" sz="8000" dirty="0"/>
          </a:p>
          <a:p>
            <a:pPr>
              <a:lnSpc>
                <a:spcPct val="120000"/>
              </a:lnSpc>
              <a:spcBef>
                <a:spcPts val="0"/>
              </a:spcBef>
              <a:spcAft>
                <a:spcPts val="0"/>
              </a:spcAft>
            </a:pPr>
            <a:endParaRPr lang="en-US" sz="2500" dirty="0"/>
          </a:p>
          <a:p>
            <a:pPr marL="0" indent="0">
              <a:buNone/>
            </a:pPr>
            <a:endParaRPr lang="en-US" sz="2400" dirty="0"/>
          </a:p>
        </p:txBody>
      </p:sp>
    </p:spTree>
    <p:extLst>
      <p:ext uri="{BB962C8B-B14F-4D97-AF65-F5344CB8AC3E}">
        <p14:creationId xmlns:p14="http://schemas.microsoft.com/office/powerpoint/2010/main" val="47188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DF4C-7500-5F20-7222-E0378CAE0389}"/>
              </a:ext>
            </a:extLst>
          </p:cNvPr>
          <p:cNvSpPr>
            <a:spLocks noGrp="1"/>
          </p:cNvSpPr>
          <p:nvPr>
            <p:ph type="title"/>
          </p:nvPr>
        </p:nvSpPr>
        <p:spPr/>
        <p:txBody>
          <a:bodyPr/>
          <a:lstStyle/>
          <a:p>
            <a:r>
              <a:rPr lang="en-US" b="1" dirty="0">
                <a:latin typeface="+mn-lt"/>
              </a:rPr>
              <a:t>Purchase Request</a:t>
            </a:r>
            <a:br>
              <a:rPr lang="en-US" b="1" dirty="0">
                <a:latin typeface="+mn-lt"/>
              </a:rPr>
            </a:br>
            <a:r>
              <a:rPr lang="en-US" b="1" dirty="0">
                <a:latin typeface="+mn-lt"/>
              </a:rPr>
              <a:t>Form</a:t>
            </a:r>
          </a:p>
        </p:txBody>
      </p:sp>
      <p:sp>
        <p:nvSpPr>
          <p:cNvPr id="4" name="Text Placeholder 3">
            <a:extLst>
              <a:ext uri="{FF2B5EF4-FFF2-40B4-BE49-F238E27FC236}">
                <a16:creationId xmlns:a16="http://schemas.microsoft.com/office/drawing/2014/main" id="{BFFF2810-F084-B961-E5AD-E7491ABDB6B9}"/>
              </a:ext>
            </a:extLst>
          </p:cNvPr>
          <p:cNvSpPr>
            <a:spLocks noGrp="1"/>
          </p:cNvSpPr>
          <p:nvPr>
            <p:ph type="body" sz="half" idx="2"/>
          </p:nvPr>
        </p:nvSpPr>
        <p:spPr/>
        <p:txBody>
          <a:bodyPr>
            <a:normAutofit/>
          </a:bodyPr>
          <a:lstStyle/>
          <a:p>
            <a:r>
              <a:rPr lang="en-US" sz="1200" dirty="0">
                <a:hlinkClick r:id="rId2"/>
              </a:rPr>
              <a:t>https://brynmawr.wufoo.com/forms/q1w030qh0n05v4s/</a:t>
            </a:r>
            <a:r>
              <a:rPr lang="en-US" sz="1200" dirty="0"/>
              <a:t> </a:t>
            </a:r>
          </a:p>
        </p:txBody>
      </p:sp>
      <p:pic>
        <p:nvPicPr>
          <p:cNvPr id="8" name="Picture 7">
            <a:extLst>
              <a:ext uri="{FF2B5EF4-FFF2-40B4-BE49-F238E27FC236}">
                <a16:creationId xmlns:a16="http://schemas.microsoft.com/office/drawing/2014/main" id="{B6E876CD-AA78-B937-B3EB-0A4677AE2655}"/>
              </a:ext>
            </a:extLst>
          </p:cNvPr>
          <p:cNvPicPr>
            <a:picLocks noChangeAspect="1"/>
          </p:cNvPicPr>
          <p:nvPr/>
        </p:nvPicPr>
        <p:blipFill rotWithShape="1">
          <a:blip r:embed="rId3"/>
          <a:srcRect l="39335" t="13040" r="39202" b="41704"/>
          <a:stretch/>
        </p:blipFill>
        <p:spPr>
          <a:xfrm>
            <a:off x="4989449" y="162192"/>
            <a:ext cx="5919446" cy="6695807"/>
          </a:xfrm>
          <a:prstGeom prst="rect">
            <a:avLst/>
          </a:prstGeom>
        </p:spPr>
      </p:pic>
    </p:spTree>
    <p:extLst>
      <p:ext uri="{BB962C8B-B14F-4D97-AF65-F5344CB8AC3E}">
        <p14:creationId xmlns:p14="http://schemas.microsoft.com/office/powerpoint/2010/main" val="223032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DF4C-7500-5F20-7222-E0378CAE0389}"/>
              </a:ext>
            </a:extLst>
          </p:cNvPr>
          <p:cNvSpPr>
            <a:spLocks noGrp="1"/>
          </p:cNvSpPr>
          <p:nvPr>
            <p:ph type="title"/>
          </p:nvPr>
        </p:nvSpPr>
        <p:spPr/>
        <p:txBody>
          <a:bodyPr/>
          <a:lstStyle/>
          <a:p>
            <a:r>
              <a:rPr lang="en-US" b="1" dirty="0">
                <a:latin typeface="+mn-lt"/>
              </a:rPr>
              <a:t>Purchase Request</a:t>
            </a:r>
            <a:br>
              <a:rPr lang="en-US" b="1" dirty="0">
                <a:latin typeface="+mn-lt"/>
              </a:rPr>
            </a:br>
            <a:r>
              <a:rPr lang="en-US" b="1" dirty="0">
                <a:latin typeface="+mn-lt"/>
              </a:rPr>
              <a:t>Form</a:t>
            </a:r>
          </a:p>
        </p:txBody>
      </p:sp>
      <p:sp>
        <p:nvSpPr>
          <p:cNvPr id="4" name="Text Placeholder 3">
            <a:extLst>
              <a:ext uri="{FF2B5EF4-FFF2-40B4-BE49-F238E27FC236}">
                <a16:creationId xmlns:a16="http://schemas.microsoft.com/office/drawing/2014/main" id="{BFFF2810-F084-B961-E5AD-E7491ABDB6B9}"/>
              </a:ext>
            </a:extLst>
          </p:cNvPr>
          <p:cNvSpPr>
            <a:spLocks noGrp="1"/>
          </p:cNvSpPr>
          <p:nvPr>
            <p:ph type="body" sz="half" idx="2"/>
          </p:nvPr>
        </p:nvSpPr>
        <p:spPr/>
        <p:txBody>
          <a:bodyPr>
            <a:normAutofit/>
          </a:bodyPr>
          <a:lstStyle/>
          <a:p>
            <a:r>
              <a:rPr lang="en-US" sz="1200" dirty="0">
                <a:hlinkClick r:id="rId2"/>
              </a:rPr>
              <a:t>https://brynmawr.wufoo.com/forms/q1w030qh0n05v4s/</a:t>
            </a:r>
            <a:r>
              <a:rPr lang="en-US" sz="1200" dirty="0"/>
              <a:t> </a:t>
            </a:r>
          </a:p>
        </p:txBody>
      </p:sp>
      <p:pic>
        <p:nvPicPr>
          <p:cNvPr id="9" name="Content Placeholder 8">
            <a:extLst>
              <a:ext uri="{FF2B5EF4-FFF2-40B4-BE49-F238E27FC236}">
                <a16:creationId xmlns:a16="http://schemas.microsoft.com/office/drawing/2014/main" id="{3A8684A5-7153-3869-56BF-2CDA925F21F7}"/>
              </a:ext>
            </a:extLst>
          </p:cNvPr>
          <p:cNvPicPr>
            <a:picLocks noGrp="1" noChangeAspect="1"/>
          </p:cNvPicPr>
          <p:nvPr>
            <p:ph idx="1"/>
          </p:nvPr>
        </p:nvPicPr>
        <p:blipFill rotWithShape="1">
          <a:blip r:embed="rId3"/>
          <a:srcRect l="39335" t="57730" r="39202" b="6005"/>
          <a:stretch/>
        </p:blipFill>
        <p:spPr>
          <a:xfrm>
            <a:off x="5143731" y="526269"/>
            <a:ext cx="6404803" cy="5805462"/>
          </a:xfrm>
          <a:prstGeom prst="rect">
            <a:avLst/>
          </a:prstGeom>
        </p:spPr>
      </p:pic>
    </p:spTree>
    <p:extLst>
      <p:ext uri="{BB962C8B-B14F-4D97-AF65-F5344CB8AC3E}">
        <p14:creationId xmlns:p14="http://schemas.microsoft.com/office/powerpoint/2010/main" val="1239841474"/>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{3B10065F-B1E7-4E7B-AAED-C6C8D0F665BE}tf22712842_win32</Template>
  <TotalTime>114</TotalTime>
  <Words>722</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Bookman Old Style</vt:lpstr>
      <vt:lpstr>Calibri</vt:lpstr>
      <vt:lpstr>Franklin Gothic Book</vt:lpstr>
      <vt:lpstr>Lucida Grande</vt:lpstr>
      <vt:lpstr>1_RetrospectVTI</vt:lpstr>
      <vt:lpstr>AMO BUDGET INFORMATION SESSION</vt:lpstr>
      <vt:lpstr>PowerPoint Presentation</vt:lpstr>
      <vt:lpstr>Understanding AMO Budget$</vt:lpstr>
      <vt:lpstr>Understanding AMO Budget$</vt:lpstr>
      <vt:lpstr>Understanding AMO Budget$</vt:lpstr>
      <vt:lpstr>BUDGET PROPOSAL FORM</vt:lpstr>
      <vt:lpstr>Purchase Request Form</vt:lpstr>
      <vt:lpstr>Purchase Request Form</vt:lpstr>
      <vt:lpstr>Purchase Request Form</vt:lpstr>
      <vt:lpstr>Reimbursements</vt:lpstr>
      <vt:lpstr>Reimbursement and Cash Advance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 BUDGET INFORMATION SESSION</dc:title>
  <dc:creator>Ann-Therese Ortiz</dc:creator>
  <cp:lastModifiedBy>Catherine Taipe</cp:lastModifiedBy>
  <cp:revision>72</cp:revision>
  <dcterms:created xsi:type="dcterms:W3CDTF">2022-09-27T16:23:37Z</dcterms:created>
  <dcterms:modified xsi:type="dcterms:W3CDTF">2023-10-09T17:57:14Z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