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60" r:id="rId3"/>
    <p:sldId id="366" r:id="rId4"/>
    <p:sldId id="374" r:id="rId5"/>
    <p:sldId id="375" r:id="rId6"/>
    <p:sldId id="376" r:id="rId7"/>
    <p:sldId id="259" r:id="rId8"/>
    <p:sldId id="257" r:id="rId9"/>
    <p:sldId id="258" r:id="rId10"/>
    <p:sldId id="261" r:id="rId11"/>
    <p:sldId id="263" r:id="rId12"/>
    <p:sldId id="270" r:id="rId13"/>
    <p:sldId id="269" r:id="rId14"/>
    <p:sldId id="268" r:id="rId15"/>
    <p:sldId id="274" r:id="rId16"/>
    <p:sldId id="271" r:id="rId17"/>
    <p:sldId id="272" r:id="rId18"/>
    <p:sldId id="275" r:id="rId19"/>
    <p:sldId id="367" r:id="rId20"/>
    <p:sldId id="277" r:id="rId21"/>
    <p:sldId id="279" r:id="rId22"/>
    <p:sldId id="280" r:id="rId23"/>
    <p:sldId id="281" r:id="rId24"/>
    <p:sldId id="284" r:id="rId25"/>
    <p:sldId id="278" r:id="rId26"/>
    <p:sldId id="285" r:id="rId27"/>
    <p:sldId id="282" r:id="rId28"/>
    <p:sldId id="283" r:id="rId29"/>
    <p:sldId id="286" r:id="rId30"/>
    <p:sldId id="287" r:id="rId31"/>
    <p:sldId id="288" r:id="rId32"/>
    <p:sldId id="289" r:id="rId33"/>
    <p:sldId id="290" r:id="rId34"/>
    <p:sldId id="291" r:id="rId35"/>
    <p:sldId id="295" r:id="rId36"/>
    <p:sldId id="297" r:id="rId37"/>
    <p:sldId id="296" r:id="rId38"/>
    <p:sldId id="328" r:id="rId39"/>
    <p:sldId id="294" r:id="rId40"/>
    <p:sldId id="292" r:id="rId41"/>
    <p:sldId id="370" r:id="rId42"/>
    <p:sldId id="298" r:id="rId43"/>
    <p:sldId id="299" r:id="rId44"/>
    <p:sldId id="300" r:id="rId45"/>
    <p:sldId id="371" r:id="rId46"/>
    <p:sldId id="372" r:id="rId47"/>
    <p:sldId id="373" r:id="rId48"/>
    <p:sldId id="302" r:id="rId49"/>
    <p:sldId id="303" r:id="rId50"/>
    <p:sldId id="304" r:id="rId51"/>
    <p:sldId id="306" r:id="rId52"/>
    <p:sldId id="307" r:id="rId53"/>
    <p:sldId id="362" r:id="rId54"/>
    <p:sldId id="363" r:id="rId55"/>
    <p:sldId id="364" r:id="rId56"/>
    <p:sldId id="365" r:id="rId57"/>
    <p:sldId id="312" r:id="rId58"/>
    <p:sldId id="331" r:id="rId59"/>
    <p:sldId id="332" r:id="rId60"/>
    <p:sldId id="330" r:id="rId61"/>
    <p:sldId id="333" r:id="rId62"/>
    <p:sldId id="334" r:id="rId63"/>
    <p:sldId id="336" r:id="rId64"/>
    <p:sldId id="335" r:id="rId65"/>
    <p:sldId id="337" r:id="rId66"/>
    <p:sldId id="338" r:id="rId67"/>
    <p:sldId id="339" r:id="rId68"/>
    <p:sldId id="343" r:id="rId69"/>
    <p:sldId id="340" r:id="rId70"/>
    <p:sldId id="369" r:id="rId71"/>
    <p:sldId id="341" r:id="rId72"/>
    <p:sldId id="342" r:id="rId73"/>
    <p:sldId id="347" r:id="rId74"/>
    <p:sldId id="346" r:id="rId75"/>
    <p:sldId id="349" r:id="rId76"/>
    <p:sldId id="348" r:id="rId77"/>
    <p:sldId id="352" r:id="rId78"/>
    <p:sldId id="350" r:id="rId79"/>
    <p:sldId id="351" r:id="rId80"/>
    <p:sldId id="344" r:id="rId81"/>
    <p:sldId id="382" r:id="rId82"/>
    <p:sldId id="383" r:id="rId83"/>
    <p:sldId id="387" r:id="rId84"/>
    <p:sldId id="384" r:id="rId85"/>
    <p:sldId id="385" r:id="rId86"/>
    <p:sldId id="377" r:id="rId87"/>
    <p:sldId id="386"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119" d="100"/>
          <a:sy n="119" d="100"/>
        </p:scale>
        <p:origin x="-1404"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09A44-D825-44FF-8035-CFE63FC9E33F}" type="doc">
      <dgm:prSet loTypeId="urn:microsoft.com/office/officeart/2005/8/layout/chart3" loCatId="cycle" qsTypeId="urn:microsoft.com/office/officeart/2005/8/quickstyle/simple1" qsCatId="simple" csTypeId="urn:microsoft.com/office/officeart/2005/8/colors/accent1_2" csCatId="accent1" phldr="1"/>
      <dgm:spPr/>
    </dgm:pt>
    <dgm:pt modelId="{43E4FF78-1D2C-433D-89AD-31FD79BB1AF9}" type="pres">
      <dgm:prSet presAssocID="{5F909A44-D825-44FF-8035-CFE63FC9E33F}" presName="compositeShape" presStyleCnt="0">
        <dgm:presLayoutVars>
          <dgm:chMax val="7"/>
          <dgm:dir/>
          <dgm:resizeHandles val="exact"/>
        </dgm:presLayoutVars>
      </dgm:prSet>
      <dgm:spPr/>
    </dgm:pt>
  </dgm:ptLst>
  <dgm:cxnLst>
    <dgm:cxn modelId="{1939D829-4715-4C5E-B618-3A5531409D84}" type="presOf" srcId="{5F909A44-D825-44FF-8035-CFE63FC9E33F}" destId="{43E4FF78-1D2C-433D-89AD-31FD79BB1AF9}"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09A44-D825-44FF-8035-CFE63FC9E33F}" type="doc">
      <dgm:prSet loTypeId="urn:microsoft.com/office/officeart/2005/8/layout/chart3" loCatId="cycle" qsTypeId="urn:microsoft.com/office/officeart/2005/8/quickstyle/simple1" qsCatId="simple" csTypeId="urn:microsoft.com/office/officeart/2005/8/colors/accent1_2" csCatId="accent1" phldr="1"/>
      <dgm:spPr/>
    </dgm:pt>
    <dgm:pt modelId="{B4AA3F33-047E-415A-94B0-E24396DA07C9}">
      <dgm:prSet phldrT="[Text]"/>
      <dgm:spPr/>
      <dgm:t>
        <a:bodyPr/>
        <a:lstStyle/>
        <a:p>
          <a:r>
            <a:rPr lang="en-US" smtClean="0"/>
            <a:t>Free Choice</a:t>
          </a:r>
          <a:endParaRPr lang="en-US" dirty="0"/>
        </a:p>
      </dgm:t>
    </dgm:pt>
    <dgm:pt modelId="{7FCAEE2F-BD08-458A-A73E-F3F49C14E36A}" type="parTrans" cxnId="{8B21C444-A9D4-4316-9679-34BCB00085D3}">
      <dgm:prSet/>
      <dgm:spPr/>
      <dgm:t>
        <a:bodyPr/>
        <a:lstStyle/>
        <a:p>
          <a:endParaRPr lang="en-US"/>
        </a:p>
      </dgm:t>
    </dgm:pt>
    <dgm:pt modelId="{5ACFA8CF-DB33-4992-AFE3-64F71552F71A}" type="sibTrans" cxnId="{8B21C444-A9D4-4316-9679-34BCB00085D3}">
      <dgm:prSet/>
      <dgm:spPr/>
      <dgm:t>
        <a:bodyPr/>
        <a:lstStyle/>
        <a:p>
          <a:endParaRPr lang="en-US"/>
        </a:p>
      </dgm:t>
    </dgm:pt>
    <dgm:pt modelId="{25AFA7A8-B311-4512-928B-C012F777DB52}">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Effort Justification</a:t>
          </a:r>
          <a:endParaRPr lang="en-US" dirty="0"/>
        </a:p>
      </dgm:t>
    </dgm:pt>
    <dgm:pt modelId="{40C5856F-775E-43FC-8EB8-D7BCD29C34DF}" type="parTrans" cxnId="{1CAFB0AF-114E-4514-8E5E-FB78115A456F}">
      <dgm:prSet/>
      <dgm:spPr/>
      <dgm:t>
        <a:bodyPr/>
        <a:lstStyle/>
        <a:p>
          <a:endParaRPr lang="en-US"/>
        </a:p>
      </dgm:t>
    </dgm:pt>
    <dgm:pt modelId="{975F941A-EB31-47CF-8A0B-57CFB4781799}" type="sibTrans" cxnId="{1CAFB0AF-114E-4514-8E5E-FB78115A456F}">
      <dgm:prSet/>
      <dgm:spPr/>
      <dgm:t>
        <a:bodyPr/>
        <a:lstStyle/>
        <a:p>
          <a:endParaRPr lang="en-US"/>
        </a:p>
      </dgm:t>
    </dgm:pt>
    <dgm:pt modelId="{7096359D-C5E4-463D-854A-91D4F881D289}">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Induced Compliance</a:t>
          </a:r>
          <a:endParaRPr lang="en-US" dirty="0"/>
        </a:p>
      </dgm:t>
    </dgm:pt>
    <dgm:pt modelId="{06F5C016-2FCA-4413-A147-6F55D2EEF385}" type="parTrans" cxnId="{B199EF33-4BC5-43DB-8692-147D6A44EF1E}">
      <dgm:prSet/>
      <dgm:spPr/>
      <dgm:t>
        <a:bodyPr/>
        <a:lstStyle/>
        <a:p>
          <a:endParaRPr lang="en-US"/>
        </a:p>
      </dgm:t>
    </dgm:pt>
    <dgm:pt modelId="{4E3E015A-4292-4015-A744-439EE2186E14}" type="sibTrans" cxnId="{B199EF33-4BC5-43DB-8692-147D6A44EF1E}">
      <dgm:prSet/>
      <dgm:spPr/>
      <dgm:t>
        <a:bodyPr/>
        <a:lstStyle/>
        <a:p>
          <a:endParaRPr lang="en-US"/>
        </a:p>
      </dgm:t>
    </dgm:pt>
    <dgm:pt modelId="{43E4FF78-1D2C-433D-89AD-31FD79BB1AF9}" type="pres">
      <dgm:prSet presAssocID="{5F909A44-D825-44FF-8035-CFE63FC9E33F}" presName="compositeShape" presStyleCnt="0">
        <dgm:presLayoutVars>
          <dgm:chMax val="7"/>
          <dgm:dir/>
          <dgm:resizeHandles val="exact"/>
        </dgm:presLayoutVars>
      </dgm:prSet>
      <dgm:spPr/>
    </dgm:pt>
    <dgm:pt modelId="{54ADD2B8-A555-4661-8EFB-1CC310E19273}" type="pres">
      <dgm:prSet presAssocID="{5F909A44-D825-44FF-8035-CFE63FC9E33F}" presName="wedge1" presStyleLbl="node1" presStyleIdx="0" presStyleCnt="3"/>
      <dgm:spPr/>
      <dgm:t>
        <a:bodyPr/>
        <a:lstStyle/>
        <a:p>
          <a:endParaRPr lang="en-US"/>
        </a:p>
      </dgm:t>
    </dgm:pt>
    <dgm:pt modelId="{54CC5209-C895-4010-97DA-849612AC3857}" type="pres">
      <dgm:prSet presAssocID="{5F909A44-D825-44FF-8035-CFE63FC9E33F}" presName="wedge1Tx" presStyleLbl="node1" presStyleIdx="0" presStyleCnt="3">
        <dgm:presLayoutVars>
          <dgm:chMax val="0"/>
          <dgm:chPref val="0"/>
          <dgm:bulletEnabled val="1"/>
        </dgm:presLayoutVars>
      </dgm:prSet>
      <dgm:spPr/>
      <dgm:t>
        <a:bodyPr/>
        <a:lstStyle/>
        <a:p>
          <a:endParaRPr lang="en-US"/>
        </a:p>
      </dgm:t>
    </dgm:pt>
    <dgm:pt modelId="{D11D94C8-46CE-4C17-9099-40D5FA408169}" type="pres">
      <dgm:prSet presAssocID="{5F909A44-D825-44FF-8035-CFE63FC9E33F}" presName="wedge2" presStyleLbl="node1" presStyleIdx="1" presStyleCnt="3" custLinFactNeighborX="3127" custLinFactNeighborY="2724"/>
      <dgm:spPr/>
      <dgm:t>
        <a:bodyPr/>
        <a:lstStyle/>
        <a:p>
          <a:endParaRPr lang="en-US"/>
        </a:p>
      </dgm:t>
    </dgm:pt>
    <dgm:pt modelId="{200C7327-256D-41AC-96AB-B38FA798EEC6}" type="pres">
      <dgm:prSet presAssocID="{5F909A44-D825-44FF-8035-CFE63FC9E33F}" presName="wedge2Tx" presStyleLbl="node1" presStyleIdx="1" presStyleCnt="3">
        <dgm:presLayoutVars>
          <dgm:chMax val="0"/>
          <dgm:chPref val="0"/>
          <dgm:bulletEnabled val="1"/>
        </dgm:presLayoutVars>
      </dgm:prSet>
      <dgm:spPr/>
      <dgm:t>
        <a:bodyPr/>
        <a:lstStyle/>
        <a:p>
          <a:endParaRPr lang="en-US"/>
        </a:p>
      </dgm:t>
    </dgm:pt>
    <dgm:pt modelId="{DF7BD400-3B66-48EF-A071-1FF743325307}" type="pres">
      <dgm:prSet presAssocID="{5F909A44-D825-44FF-8035-CFE63FC9E33F}" presName="wedge3" presStyleLbl="node1" presStyleIdx="2" presStyleCnt="3"/>
      <dgm:spPr/>
      <dgm:t>
        <a:bodyPr/>
        <a:lstStyle/>
        <a:p>
          <a:endParaRPr lang="en-US"/>
        </a:p>
      </dgm:t>
    </dgm:pt>
    <dgm:pt modelId="{0490749D-71A2-4A2B-A56E-D88A8101E1DA}" type="pres">
      <dgm:prSet presAssocID="{5F909A44-D825-44FF-8035-CFE63FC9E33F}" presName="wedge3Tx" presStyleLbl="node1" presStyleIdx="2" presStyleCnt="3">
        <dgm:presLayoutVars>
          <dgm:chMax val="0"/>
          <dgm:chPref val="0"/>
          <dgm:bulletEnabled val="1"/>
        </dgm:presLayoutVars>
      </dgm:prSet>
      <dgm:spPr/>
      <dgm:t>
        <a:bodyPr/>
        <a:lstStyle/>
        <a:p>
          <a:endParaRPr lang="en-US"/>
        </a:p>
      </dgm:t>
    </dgm:pt>
  </dgm:ptLst>
  <dgm:cxnLst>
    <dgm:cxn modelId="{1607425E-2BA0-4AE6-A9BB-6A30EA37ADCE}" type="presOf" srcId="{7096359D-C5E4-463D-854A-91D4F881D289}" destId="{0490749D-71A2-4A2B-A56E-D88A8101E1DA}" srcOrd="1" destOrd="0" presId="urn:microsoft.com/office/officeart/2005/8/layout/chart3"/>
    <dgm:cxn modelId="{2E56158E-7241-4073-9FAC-E642A502BEEF}" type="presOf" srcId="{B4AA3F33-047E-415A-94B0-E24396DA07C9}" destId="{54ADD2B8-A555-4661-8EFB-1CC310E19273}" srcOrd="0" destOrd="0" presId="urn:microsoft.com/office/officeart/2005/8/layout/chart3"/>
    <dgm:cxn modelId="{B2785805-B838-4370-859C-A84ADF8365F4}" type="presOf" srcId="{25AFA7A8-B311-4512-928B-C012F777DB52}" destId="{200C7327-256D-41AC-96AB-B38FA798EEC6}" srcOrd="1" destOrd="0" presId="urn:microsoft.com/office/officeart/2005/8/layout/chart3"/>
    <dgm:cxn modelId="{AFD5F560-E976-4427-855F-B950F77243ED}" type="presOf" srcId="{7096359D-C5E4-463D-854A-91D4F881D289}" destId="{DF7BD400-3B66-48EF-A071-1FF743325307}" srcOrd="0" destOrd="0" presId="urn:microsoft.com/office/officeart/2005/8/layout/chart3"/>
    <dgm:cxn modelId="{B199EF33-4BC5-43DB-8692-147D6A44EF1E}" srcId="{5F909A44-D825-44FF-8035-CFE63FC9E33F}" destId="{7096359D-C5E4-463D-854A-91D4F881D289}" srcOrd="2" destOrd="0" parTransId="{06F5C016-2FCA-4413-A147-6F55D2EEF385}" sibTransId="{4E3E015A-4292-4015-A744-439EE2186E14}"/>
    <dgm:cxn modelId="{CCEE1C2E-5C13-4CDF-8C85-E7688F3A45F0}" type="presOf" srcId="{25AFA7A8-B311-4512-928B-C012F777DB52}" destId="{D11D94C8-46CE-4C17-9099-40D5FA408169}" srcOrd="0" destOrd="0" presId="urn:microsoft.com/office/officeart/2005/8/layout/chart3"/>
    <dgm:cxn modelId="{EF9037B5-C2D5-463C-9242-7E6915E4AC05}" type="presOf" srcId="{B4AA3F33-047E-415A-94B0-E24396DA07C9}" destId="{54CC5209-C895-4010-97DA-849612AC3857}" srcOrd="1" destOrd="0" presId="urn:microsoft.com/office/officeart/2005/8/layout/chart3"/>
    <dgm:cxn modelId="{CF279BB1-0EF3-4947-B5DB-EDD3CA3F1274}" type="presOf" srcId="{5F909A44-D825-44FF-8035-CFE63FC9E33F}" destId="{43E4FF78-1D2C-433D-89AD-31FD79BB1AF9}" srcOrd="0" destOrd="0" presId="urn:microsoft.com/office/officeart/2005/8/layout/chart3"/>
    <dgm:cxn modelId="{8B21C444-A9D4-4316-9679-34BCB00085D3}" srcId="{5F909A44-D825-44FF-8035-CFE63FC9E33F}" destId="{B4AA3F33-047E-415A-94B0-E24396DA07C9}" srcOrd="0" destOrd="0" parTransId="{7FCAEE2F-BD08-458A-A73E-F3F49C14E36A}" sibTransId="{5ACFA8CF-DB33-4992-AFE3-64F71552F71A}"/>
    <dgm:cxn modelId="{1CAFB0AF-114E-4514-8E5E-FB78115A456F}" srcId="{5F909A44-D825-44FF-8035-CFE63FC9E33F}" destId="{25AFA7A8-B311-4512-928B-C012F777DB52}" srcOrd="1" destOrd="0" parTransId="{40C5856F-775E-43FC-8EB8-D7BCD29C34DF}" sibTransId="{975F941A-EB31-47CF-8A0B-57CFB4781799}"/>
    <dgm:cxn modelId="{7A45F6FC-1CA5-460C-9B6F-337CAD4F190E}" type="presParOf" srcId="{43E4FF78-1D2C-433D-89AD-31FD79BB1AF9}" destId="{54ADD2B8-A555-4661-8EFB-1CC310E19273}" srcOrd="0" destOrd="0" presId="urn:microsoft.com/office/officeart/2005/8/layout/chart3"/>
    <dgm:cxn modelId="{DABEA0F8-F2B9-4117-A6F7-EFC05A5FB28C}" type="presParOf" srcId="{43E4FF78-1D2C-433D-89AD-31FD79BB1AF9}" destId="{54CC5209-C895-4010-97DA-849612AC3857}" srcOrd="1" destOrd="0" presId="urn:microsoft.com/office/officeart/2005/8/layout/chart3"/>
    <dgm:cxn modelId="{A7CD2DC4-04E7-4078-9D03-EFB1D1108C2F}" type="presParOf" srcId="{43E4FF78-1D2C-433D-89AD-31FD79BB1AF9}" destId="{D11D94C8-46CE-4C17-9099-40D5FA408169}" srcOrd="2" destOrd="0" presId="urn:microsoft.com/office/officeart/2005/8/layout/chart3"/>
    <dgm:cxn modelId="{0FF1FD36-5DC6-4E78-9882-E5F3D9E23725}" type="presParOf" srcId="{43E4FF78-1D2C-433D-89AD-31FD79BB1AF9}" destId="{200C7327-256D-41AC-96AB-B38FA798EEC6}" srcOrd="3" destOrd="0" presId="urn:microsoft.com/office/officeart/2005/8/layout/chart3"/>
    <dgm:cxn modelId="{902D6252-7D86-4943-9C0E-0FFF611B1598}" type="presParOf" srcId="{43E4FF78-1D2C-433D-89AD-31FD79BB1AF9}" destId="{DF7BD400-3B66-48EF-A071-1FF743325307}" srcOrd="4" destOrd="0" presId="urn:microsoft.com/office/officeart/2005/8/layout/chart3"/>
    <dgm:cxn modelId="{9D004FBF-76CA-4C78-A03F-E598ED1C1900}" type="presParOf" srcId="{43E4FF78-1D2C-433D-89AD-31FD79BB1AF9}" destId="{0490749D-71A2-4A2B-A56E-D88A8101E1D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909A44-D825-44FF-8035-CFE63FC9E33F}" type="doc">
      <dgm:prSet loTypeId="urn:microsoft.com/office/officeart/2005/8/layout/chart3" loCatId="cycle" qsTypeId="urn:microsoft.com/office/officeart/2005/8/quickstyle/simple1" qsCatId="simple" csTypeId="urn:microsoft.com/office/officeart/2005/8/colors/accent1_2" csCatId="accent1" phldr="1"/>
      <dgm:spPr/>
    </dgm:pt>
    <dgm:pt modelId="{B4AA3F33-047E-415A-94B0-E24396DA07C9}">
      <dgm:prSet phldrT="[Text]"/>
      <dgm:spPr/>
      <dgm:t>
        <a:bodyPr/>
        <a:lstStyle/>
        <a:p>
          <a:r>
            <a:rPr lang="en-US" smtClean="0"/>
            <a:t>Free Choice</a:t>
          </a:r>
          <a:endParaRPr lang="en-US" dirty="0"/>
        </a:p>
      </dgm:t>
    </dgm:pt>
    <dgm:pt modelId="{7FCAEE2F-BD08-458A-A73E-F3F49C14E36A}" type="parTrans" cxnId="{8B21C444-A9D4-4316-9679-34BCB00085D3}">
      <dgm:prSet/>
      <dgm:spPr/>
      <dgm:t>
        <a:bodyPr/>
        <a:lstStyle/>
        <a:p>
          <a:endParaRPr lang="en-US"/>
        </a:p>
      </dgm:t>
    </dgm:pt>
    <dgm:pt modelId="{5ACFA8CF-DB33-4992-AFE3-64F71552F71A}" type="sibTrans" cxnId="{8B21C444-A9D4-4316-9679-34BCB00085D3}">
      <dgm:prSet/>
      <dgm:spPr/>
      <dgm:t>
        <a:bodyPr/>
        <a:lstStyle/>
        <a:p>
          <a:endParaRPr lang="en-US"/>
        </a:p>
      </dgm:t>
    </dgm:pt>
    <dgm:pt modelId="{25AFA7A8-B311-4512-928B-C012F777DB52}">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Effort Justification</a:t>
          </a:r>
          <a:endParaRPr lang="en-US" dirty="0"/>
        </a:p>
      </dgm:t>
    </dgm:pt>
    <dgm:pt modelId="{40C5856F-775E-43FC-8EB8-D7BCD29C34DF}" type="parTrans" cxnId="{1CAFB0AF-114E-4514-8E5E-FB78115A456F}">
      <dgm:prSet/>
      <dgm:spPr/>
      <dgm:t>
        <a:bodyPr/>
        <a:lstStyle/>
        <a:p>
          <a:endParaRPr lang="en-US"/>
        </a:p>
      </dgm:t>
    </dgm:pt>
    <dgm:pt modelId="{975F941A-EB31-47CF-8A0B-57CFB4781799}" type="sibTrans" cxnId="{1CAFB0AF-114E-4514-8E5E-FB78115A456F}">
      <dgm:prSet/>
      <dgm:spPr/>
      <dgm:t>
        <a:bodyPr/>
        <a:lstStyle/>
        <a:p>
          <a:endParaRPr lang="en-US"/>
        </a:p>
      </dgm:t>
    </dgm:pt>
    <dgm:pt modelId="{7096359D-C5E4-463D-854A-91D4F881D289}">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Induced Compliance</a:t>
          </a:r>
          <a:endParaRPr lang="en-US" dirty="0"/>
        </a:p>
      </dgm:t>
    </dgm:pt>
    <dgm:pt modelId="{06F5C016-2FCA-4413-A147-6F55D2EEF385}" type="parTrans" cxnId="{B199EF33-4BC5-43DB-8692-147D6A44EF1E}">
      <dgm:prSet/>
      <dgm:spPr/>
      <dgm:t>
        <a:bodyPr/>
        <a:lstStyle/>
        <a:p>
          <a:endParaRPr lang="en-US"/>
        </a:p>
      </dgm:t>
    </dgm:pt>
    <dgm:pt modelId="{4E3E015A-4292-4015-A744-439EE2186E14}" type="sibTrans" cxnId="{B199EF33-4BC5-43DB-8692-147D6A44EF1E}">
      <dgm:prSet/>
      <dgm:spPr/>
      <dgm:t>
        <a:bodyPr/>
        <a:lstStyle/>
        <a:p>
          <a:endParaRPr lang="en-US"/>
        </a:p>
      </dgm:t>
    </dgm:pt>
    <dgm:pt modelId="{43E4FF78-1D2C-433D-89AD-31FD79BB1AF9}" type="pres">
      <dgm:prSet presAssocID="{5F909A44-D825-44FF-8035-CFE63FC9E33F}" presName="compositeShape" presStyleCnt="0">
        <dgm:presLayoutVars>
          <dgm:chMax val="7"/>
          <dgm:dir/>
          <dgm:resizeHandles val="exact"/>
        </dgm:presLayoutVars>
      </dgm:prSet>
      <dgm:spPr/>
    </dgm:pt>
    <dgm:pt modelId="{54ADD2B8-A555-4661-8EFB-1CC310E19273}" type="pres">
      <dgm:prSet presAssocID="{5F909A44-D825-44FF-8035-CFE63FC9E33F}" presName="wedge1" presStyleLbl="node1" presStyleIdx="0" presStyleCnt="3"/>
      <dgm:spPr/>
      <dgm:t>
        <a:bodyPr/>
        <a:lstStyle/>
        <a:p>
          <a:endParaRPr lang="en-US"/>
        </a:p>
      </dgm:t>
    </dgm:pt>
    <dgm:pt modelId="{54CC5209-C895-4010-97DA-849612AC3857}" type="pres">
      <dgm:prSet presAssocID="{5F909A44-D825-44FF-8035-CFE63FC9E33F}" presName="wedge1Tx" presStyleLbl="node1" presStyleIdx="0" presStyleCnt="3">
        <dgm:presLayoutVars>
          <dgm:chMax val="0"/>
          <dgm:chPref val="0"/>
          <dgm:bulletEnabled val="1"/>
        </dgm:presLayoutVars>
      </dgm:prSet>
      <dgm:spPr/>
      <dgm:t>
        <a:bodyPr/>
        <a:lstStyle/>
        <a:p>
          <a:endParaRPr lang="en-US"/>
        </a:p>
      </dgm:t>
    </dgm:pt>
    <dgm:pt modelId="{D11D94C8-46CE-4C17-9099-40D5FA408169}" type="pres">
      <dgm:prSet presAssocID="{5F909A44-D825-44FF-8035-CFE63FC9E33F}" presName="wedge2" presStyleLbl="node1" presStyleIdx="1" presStyleCnt="3" custLinFactNeighborX="3127" custLinFactNeighborY="2724"/>
      <dgm:spPr/>
      <dgm:t>
        <a:bodyPr/>
        <a:lstStyle/>
        <a:p>
          <a:endParaRPr lang="en-US"/>
        </a:p>
      </dgm:t>
    </dgm:pt>
    <dgm:pt modelId="{200C7327-256D-41AC-96AB-B38FA798EEC6}" type="pres">
      <dgm:prSet presAssocID="{5F909A44-D825-44FF-8035-CFE63FC9E33F}" presName="wedge2Tx" presStyleLbl="node1" presStyleIdx="1" presStyleCnt="3">
        <dgm:presLayoutVars>
          <dgm:chMax val="0"/>
          <dgm:chPref val="0"/>
          <dgm:bulletEnabled val="1"/>
        </dgm:presLayoutVars>
      </dgm:prSet>
      <dgm:spPr/>
      <dgm:t>
        <a:bodyPr/>
        <a:lstStyle/>
        <a:p>
          <a:endParaRPr lang="en-US"/>
        </a:p>
      </dgm:t>
    </dgm:pt>
    <dgm:pt modelId="{DF7BD400-3B66-48EF-A071-1FF743325307}" type="pres">
      <dgm:prSet presAssocID="{5F909A44-D825-44FF-8035-CFE63FC9E33F}" presName="wedge3" presStyleLbl="node1" presStyleIdx="2" presStyleCnt="3"/>
      <dgm:spPr/>
      <dgm:t>
        <a:bodyPr/>
        <a:lstStyle/>
        <a:p>
          <a:endParaRPr lang="en-US"/>
        </a:p>
      </dgm:t>
    </dgm:pt>
    <dgm:pt modelId="{0490749D-71A2-4A2B-A56E-D88A8101E1DA}" type="pres">
      <dgm:prSet presAssocID="{5F909A44-D825-44FF-8035-CFE63FC9E33F}" presName="wedge3Tx" presStyleLbl="node1" presStyleIdx="2" presStyleCnt="3">
        <dgm:presLayoutVars>
          <dgm:chMax val="0"/>
          <dgm:chPref val="0"/>
          <dgm:bulletEnabled val="1"/>
        </dgm:presLayoutVars>
      </dgm:prSet>
      <dgm:spPr/>
      <dgm:t>
        <a:bodyPr/>
        <a:lstStyle/>
        <a:p>
          <a:endParaRPr lang="en-US"/>
        </a:p>
      </dgm:t>
    </dgm:pt>
  </dgm:ptLst>
  <dgm:cxnLst>
    <dgm:cxn modelId="{FB0C5F61-CE48-4AED-946F-EBE483C64FD3}" type="presOf" srcId="{5F909A44-D825-44FF-8035-CFE63FC9E33F}" destId="{43E4FF78-1D2C-433D-89AD-31FD79BB1AF9}" srcOrd="0" destOrd="0" presId="urn:microsoft.com/office/officeart/2005/8/layout/chart3"/>
    <dgm:cxn modelId="{BD0BF9D9-1722-4981-A81F-0CBAB6559A08}" type="presOf" srcId="{25AFA7A8-B311-4512-928B-C012F777DB52}" destId="{200C7327-256D-41AC-96AB-B38FA798EEC6}" srcOrd="1" destOrd="0" presId="urn:microsoft.com/office/officeart/2005/8/layout/chart3"/>
    <dgm:cxn modelId="{B199EF33-4BC5-43DB-8692-147D6A44EF1E}" srcId="{5F909A44-D825-44FF-8035-CFE63FC9E33F}" destId="{7096359D-C5E4-463D-854A-91D4F881D289}" srcOrd="2" destOrd="0" parTransId="{06F5C016-2FCA-4413-A147-6F55D2EEF385}" sibTransId="{4E3E015A-4292-4015-A744-439EE2186E14}"/>
    <dgm:cxn modelId="{00D70DAF-4317-491F-A9EC-A47274041300}" type="presOf" srcId="{7096359D-C5E4-463D-854A-91D4F881D289}" destId="{DF7BD400-3B66-48EF-A071-1FF743325307}" srcOrd="0" destOrd="0" presId="urn:microsoft.com/office/officeart/2005/8/layout/chart3"/>
    <dgm:cxn modelId="{1B5F5A2A-69C3-46B3-B738-0A366DACD441}" type="presOf" srcId="{B4AA3F33-047E-415A-94B0-E24396DA07C9}" destId="{54CC5209-C895-4010-97DA-849612AC3857}" srcOrd="1" destOrd="0" presId="urn:microsoft.com/office/officeart/2005/8/layout/chart3"/>
    <dgm:cxn modelId="{B58327FE-7B47-4D14-BF8A-F8E971006AC2}" type="presOf" srcId="{B4AA3F33-047E-415A-94B0-E24396DA07C9}" destId="{54ADD2B8-A555-4661-8EFB-1CC310E19273}" srcOrd="0" destOrd="0" presId="urn:microsoft.com/office/officeart/2005/8/layout/chart3"/>
    <dgm:cxn modelId="{8B21C444-A9D4-4316-9679-34BCB00085D3}" srcId="{5F909A44-D825-44FF-8035-CFE63FC9E33F}" destId="{B4AA3F33-047E-415A-94B0-E24396DA07C9}" srcOrd="0" destOrd="0" parTransId="{7FCAEE2F-BD08-458A-A73E-F3F49C14E36A}" sibTransId="{5ACFA8CF-DB33-4992-AFE3-64F71552F71A}"/>
    <dgm:cxn modelId="{ED179E03-EB3F-443A-BFB9-27A09C815193}" type="presOf" srcId="{25AFA7A8-B311-4512-928B-C012F777DB52}" destId="{D11D94C8-46CE-4C17-9099-40D5FA408169}" srcOrd="0" destOrd="0" presId="urn:microsoft.com/office/officeart/2005/8/layout/chart3"/>
    <dgm:cxn modelId="{9F6D8D28-6923-4C6A-A74A-F3020C89E491}" type="presOf" srcId="{7096359D-C5E4-463D-854A-91D4F881D289}" destId="{0490749D-71A2-4A2B-A56E-D88A8101E1DA}" srcOrd="1" destOrd="0" presId="urn:microsoft.com/office/officeart/2005/8/layout/chart3"/>
    <dgm:cxn modelId="{1CAFB0AF-114E-4514-8E5E-FB78115A456F}" srcId="{5F909A44-D825-44FF-8035-CFE63FC9E33F}" destId="{25AFA7A8-B311-4512-928B-C012F777DB52}" srcOrd="1" destOrd="0" parTransId="{40C5856F-775E-43FC-8EB8-D7BCD29C34DF}" sibTransId="{975F941A-EB31-47CF-8A0B-57CFB4781799}"/>
    <dgm:cxn modelId="{2C0BD0D8-BBBE-462A-A00C-0F50E308F37D}" type="presParOf" srcId="{43E4FF78-1D2C-433D-89AD-31FD79BB1AF9}" destId="{54ADD2B8-A555-4661-8EFB-1CC310E19273}" srcOrd="0" destOrd="0" presId="urn:microsoft.com/office/officeart/2005/8/layout/chart3"/>
    <dgm:cxn modelId="{D5690383-C0EE-4B40-946E-BFA0D479439A}" type="presParOf" srcId="{43E4FF78-1D2C-433D-89AD-31FD79BB1AF9}" destId="{54CC5209-C895-4010-97DA-849612AC3857}" srcOrd="1" destOrd="0" presId="urn:microsoft.com/office/officeart/2005/8/layout/chart3"/>
    <dgm:cxn modelId="{A6346D55-2BD5-4665-B600-6B23EF327A57}" type="presParOf" srcId="{43E4FF78-1D2C-433D-89AD-31FD79BB1AF9}" destId="{D11D94C8-46CE-4C17-9099-40D5FA408169}" srcOrd="2" destOrd="0" presId="urn:microsoft.com/office/officeart/2005/8/layout/chart3"/>
    <dgm:cxn modelId="{69CD606B-B05F-4877-8016-4E6A6DDA75B1}" type="presParOf" srcId="{43E4FF78-1D2C-433D-89AD-31FD79BB1AF9}" destId="{200C7327-256D-41AC-96AB-B38FA798EEC6}" srcOrd="3" destOrd="0" presId="urn:microsoft.com/office/officeart/2005/8/layout/chart3"/>
    <dgm:cxn modelId="{519A35F9-67BA-41D5-9420-EE645AFA7E38}" type="presParOf" srcId="{43E4FF78-1D2C-433D-89AD-31FD79BB1AF9}" destId="{DF7BD400-3B66-48EF-A071-1FF743325307}" srcOrd="4" destOrd="0" presId="urn:microsoft.com/office/officeart/2005/8/layout/chart3"/>
    <dgm:cxn modelId="{FBB77A42-A184-4313-BEB5-11CD6ED7241E}" type="presParOf" srcId="{43E4FF78-1D2C-433D-89AD-31FD79BB1AF9}" destId="{0490749D-71A2-4A2B-A56E-D88A8101E1D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909A44-D825-44FF-8035-CFE63FC9E33F}" type="doc">
      <dgm:prSet loTypeId="urn:microsoft.com/office/officeart/2005/8/layout/chart3" loCatId="cycle" qsTypeId="urn:microsoft.com/office/officeart/2005/8/quickstyle/simple1" qsCatId="simple" csTypeId="urn:microsoft.com/office/officeart/2005/8/colors/accent1_2" csCatId="accent1" phldr="1"/>
      <dgm:spPr/>
    </dgm:pt>
    <dgm:pt modelId="{B4AA3F33-047E-415A-94B0-E24396DA07C9}">
      <dgm:prSet phldrT="[Text]"/>
      <dgm:spPr/>
      <dgm:t>
        <a:bodyPr/>
        <a:lstStyle/>
        <a:p>
          <a:r>
            <a:rPr lang="en-US" smtClean="0"/>
            <a:t>Free Choice</a:t>
          </a:r>
          <a:endParaRPr lang="en-US" dirty="0"/>
        </a:p>
      </dgm:t>
    </dgm:pt>
    <dgm:pt modelId="{7FCAEE2F-BD08-458A-A73E-F3F49C14E36A}" type="parTrans" cxnId="{8B21C444-A9D4-4316-9679-34BCB00085D3}">
      <dgm:prSet/>
      <dgm:spPr/>
      <dgm:t>
        <a:bodyPr/>
        <a:lstStyle/>
        <a:p>
          <a:endParaRPr lang="en-US"/>
        </a:p>
      </dgm:t>
    </dgm:pt>
    <dgm:pt modelId="{5ACFA8CF-DB33-4992-AFE3-64F71552F71A}" type="sibTrans" cxnId="{8B21C444-A9D4-4316-9679-34BCB00085D3}">
      <dgm:prSet/>
      <dgm:spPr/>
      <dgm:t>
        <a:bodyPr/>
        <a:lstStyle/>
        <a:p>
          <a:endParaRPr lang="en-US"/>
        </a:p>
      </dgm:t>
    </dgm:pt>
    <dgm:pt modelId="{25AFA7A8-B311-4512-928B-C012F777DB52}">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Effort Justification</a:t>
          </a:r>
          <a:endParaRPr lang="en-US" dirty="0"/>
        </a:p>
      </dgm:t>
    </dgm:pt>
    <dgm:pt modelId="{40C5856F-775E-43FC-8EB8-D7BCD29C34DF}" type="parTrans" cxnId="{1CAFB0AF-114E-4514-8E5E-FB78115A456F}">
      <dgm:prSet/>
      <dgm:spPr/>
      <dgm:t>
        <a:bodyPr/>
        <a:lstStyle/>
        <a:p>
          <a:endParaRPr lang="en-US"/>
        </a:p>
      </dgm:t>
    </dgm:pt>
    <dgm:pt modelId="{975F941A-EB31-47CF-8A0B-57CFB4781799}" type="sibTrans" cxnId="{1CAFB0AF-114E-4514-8E5E-FB78115A456F}">
      <dgm:prSet/>
      <dgm:spPr/>
      <dgm:t>
        <a:bodyPr/>
        <a:lstStyle/>
        <a:p>
          <a:endParaRPr lang="en-US"/>
        </a:p>
      </dgm:t>
    </dgm:pt>
    <dgm:pt modelId="{7096359D-C5E4-463D-854A-91D4F881D289}">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Induced Compliance</a:t>
          </a:r>
          <a:endParaRPr lang="en-US" dirty="0"/>
        </a:p>
      </dgm:t>
    </dgm:pt>
    <dgm:pt modelId="{06F5C016-2FCA-4413-A147-6F55D2EEF385}" type="parTrans" cxnId="{B199EF33-4BC5-43DB-8692-147D6A44EF1E}">
      <dgm:prSet/>
      <dgm:spPr/>
      <dgm:t>
        <a:bodyPr/>
        <a:lstStyle/>
        <a:p>
          <a:endParaRPr lang="en-US"/>
        </a:p>
      </dgm:t>
    </dgm:pt>
    <dgm:pt modelId="{4E3E015A-4292-4015-A744-439EE2186E14}" type="sibTrans" cxnId="{B199EF33-4BC5-43DB-8692-147D6A44EF1E}">
      <dgm:prSet/>
      <dgm:spPr/>
      <dgm:t>
        <a:bodyPr/>
        <a:lstStyle/>
        <a:p>
          <a:endParaRPr lang="en-US"/>
        </a:p>
      </dgm:t>
    </dgm:pt>
    <dgm:pt modelId="{43E4FF78-1D2C-433D-89AD-31FD79BB1AF9}" type="pres">
      <dgm:prSet presAssocID="{5F909A44-D825-44FF-8035-CFE63FC9E33F}" presName="compositeShape" presStyleCnt="0">
        <dgm:presLayoutVars>
          <dgm:chMax val="7"/>
          <dgm:dir/>
          <dgm:resizeHandles val="exact"/>
        </dgm:presLayoutVars>
      </dgm:prSet>
      <dgm:spPr/>
    </dgm:pt>
    <dgm:pt modelId="{54ADD2B8-A555-4661-8EFB-1CC310E19273}" type="pres">
      <dgm:prSet presAssocID="{5F909A44-D825-44FF-8035-CFE63FC9E33F}" presName="wedge1" presStyleLbl="node1" presStyleIdx="0" presStyleCnt="3"/>
      <dgm:spPr/>
      <dgm:t>
        <a:bodyPr/>
        <a:lstStyle/>
        <a:p>
          <a:endParaRPr lang="en-US"/>
        </a:p>
      </dgm:t>
    </dgm:pt>
    <dgm:pt modelId="{54CC5209-C895-4010-97DA-849612AC3857}" type="pres">
      <dgm:prSet presAssocID="{5F909A44-D825-44FF-8035-CFE63FC9E33F}" presName="wedge1Tx" presStyleLbl="node1" presStyleIdx="0" presStyleCnt="3">
        <dgm:presLayoutVars>
          <dgm:chMax val="0"/>
          <dgm:chPref val="0"/>
          <dgm:bulletEnabled val="1"/>
        </dgm:presLayoutVars>
      </dgm:prSet>
      <dgm:spPr/>
      <dgm:t>
        <a:bodyPr/>
        <a:lstStyle/>
        <a:p>
          <a:endParaRPr lang="en-US"/>
        </a:p>
      </dgm:t>
    </dgm:pt>
    <dgm:pt modelId="{D11D94C8-46CE-4C17-9099-40D5FA408169}" type="pres">
      <dgm:prSet presAssocID="{5F909A44-D825-44FF-8035-CFE63FC9E33F}" presName="wedge2" presStyleLbl="node1" presStyleIdx="1" presStyleCnt="3" custLinFactNeighborX="3127" custLinFactNeighborY="2724"/>
      <dgm:spPr/>
      <dgm:t>
        <a:bodyPr/>
        <a:lstStyle/>
        <a:p>
          <a:endParaRPr lang="en-US"/>
        </a:p>
      </dgm:t>
    </dgm:pt>
    <dgm:pt modelId="{200C7327-256D-41AC-96AB-B38FA798EEC6}" type="pres">
      <dgm:prSet presAssocID="{5F909A44-D825-44FF-8035-CFE63FC9E33F}" presName="wedge2Tx" presStyleLbl="node1" presStyleIdx="1" presStyleCnt="3">
        <dgm:presLayoutVars>
          <dgm:chMax val="0"/>
          <dgm:chPref val="0"/>
          <dgm:bulletEnabled val="1"/>
        </dgm:presLayoutVars>
      </dgm:prSet>
      <dgm:spPr/>
      <dgm:t>
        <a:bodyPr/>
        <a:lstStyle/>
        <a:p>
          <a:endParaRPr lang="en-US"/>
        </a:p>
      </dgm:t>
    </dgm:pt>
    <dgm:pt modelId="{DF7BD400-3B66-48EF-A071-1FF743325307}" type="pres">
      <dgm:prSet presAssocID="{5F909A44-D825-44FF-8035-CFE63FC9E33F}" presName="wedge3" presStyleLbl="node1" presStyleIdx="2" presStyleCnt="3"/>
      <dgm:spPr/>
      <dgm:t>
        <a:bodyPr/>
        <a:lstStyle/>
        <a:p>
          <a:endParaRPr lang="en-US"/>
        </a:p>
      </dgm:t>
    </dgm:pt>
    <dgm:pt modelId="{0490749D-71A2-4A2B-A56E-D88A8101E1DA}" type="pres">
      <dgm:prSet presAssocID="{5F909A44-D825-44FF-8035-CFE63FC9E33F}" presName="wedge3Tx" presStyleLbl="node1" presStyleIdx="2" presStyleCnt="3">
        <dgm:presLayoutVars>
          <dgm:chMax val="0"/>
          <dgm:chPref val="0"/>
          <dgm:bulletEnabled val="1"/>
        </dgm:presLayoutVars>
      </dgm:prSet>
      <dgm:spPr/>
      <dgm:t>
        <a:bodyPr/>
        <a:lstStyle/>
        <a:p>
          <a:endParaRPr lang="en-US"/>
        </a:p>
      </dgm:t>
    </dgm:pt>
  </dgm:ptLst>
  <dgm:cxnLst>
    <dgm:cxn modelId="{1640FCF4-0281-4557-8D8A-346D391D585B}" type="presOf" srcId="{25AFA7A8-B311-4512-928B-C012F777DB52}" destId="{D11D94C8-46CE-4C17-9099-40D5FA408169}" srcOrd="0" destOrd="0" presId="urn:microsoft.com/office/officeart/2005/8/layout/chart3"/>
    <dgm:cxn modelId="{B199EF33-4BC5-43DB-8692-147D6A44EF1E}" srcId="{5F909A44-D825-44FF-8035-CFE63FC9E33F}" destId="{7096359D-C5E4-463D-854A-91D4F881D289}" srcOrd="2" destOrd="0" parTransId="{06F5C016-2FCA-4413-A147-6F55D2EEF385}" sibTransId="{4E3E015A-4292-4015-A744-439EE2186E14}"/>
    <dgm:cxn modelId="{84844FBA-80FC-4DE9-A0C8-EF424A95FB11}" type="presOf" srcId="{B4AA3F33-047E-415A-94B0-E24396DA07C9}" destId="{54ADD2B8-A555-4661-8EFB-1CC310E19273}" srcOrd="0" destOrd="0" presId="urn:microsoft.com/office/officeart/2005/8/layout/chart3"/>
    <dgm:cxn modelId="{164F7801-3783-4BDC-B0C1-42795C0EDCBF}" type="presOf" srcId="{B4AA3F33-047E-415A-94B0-E24396DA07C9}" destId="{54CC5209-C895-4010-97DA-849612AC3857}" srcOrd="1" destOrd="0" presId="urn:microsoft.com/office/officeart/2005/8/layout/chart3"/>
    <dgm:cxn modelId="{D78A7D20-3ADF-451B-8483-00C44BF7FA95}" type="presOf" srcId="{5F909A44-D825-44FF-8035-CFE63FC9E33F}" destId="{43E4FF78-1D2C-433D-89AD-31FD79BB1AF9}" srcOrd="0" destOrd="0" presId="urn:microsoft.com/office/officeart/2005/8/layout/chart3"/>
    <dgm:cxn modelId="{B98FAB29-4F9F-4B90-97CD-84B05218AFB9}" type="presOf" srcId="{7096359D-C5E4-463D-854A-91D4F881D289}" destId="{0490749D-71A2-4A2B-A56E-D88A8101E1DA}" srcOrd="1" destOrd="0" presId="urn:microsoft.com/office/officeart/2005/8/layout/chart3"/>
    <dgm:cxn modelId="{8B21C444-A9D4-4316-9679-34BCB00085D3}" srcId="{5F909A44-D825-44FF-8035-CFE63FC9E33F}" destId="{B4AA3F33-047E-415A-94B0-E24396DA07C9}" srcOrd="0" destOrd="0" parTransId="{7FCAEE2F-BD08-458A-A73E-F3F49C14E36A}" sibTransId="{5ACFA8CF-DB33-4992-AFE3-64F71552F71A}"/>
    <dgm:cxn modelId="{1CAFB0AF-114E-4514-8E5E-FB78115A456F}" srcId="{5F909A44-D825-44FF-8035-CFE63FC9E33F}" destId="{25AFA7A8-B311-4512-928B-C012F777DB52}" srcOrd="1" destOrd="0" parTransId="{40C5856F-775E-43FC-8EB8-D7BCD29C34DF}" sibTransId="{975F941A-EB31-47CF-8A0B-57CFB4781799}"/>
    <dgm:cxn modelId="{95B26950-328C-4952-B984-D0C5B9989987}" type="presOf" srcId="{7096359D-C5E4-463D-854A-91D4F881D289}" destId="{DF7BD400-3B66-48EF-A071-1FF743325307}" srcOrd="0" destOrd="0" presId="urn:microsoft.com/office/officeart/2005/8/layout/chart3"/>
    <dgm:cxn modelId="{7A09D8D4-F50F-462A-9D11-C53C985C27DA}" type="presOf" srcId="{25AFA7A8-B311-4512-928B-C012F777DB52}" destId="{200C7327-256D-41AC-96AB-B38FA798EEC6}" srcOrd="1" destOrd="0" presId="urn:microsoft.com/office/officeart/2005/8/layout/chart3"/>
    <dgm:cxn modelId="{18F74D87-3BED-4E96-BC0C-769C44090832}" type="presParOf" srcId="{43E4FF78-1D2C-433D-89AD-31FD79BB1AF9}" destId="{54ADD2B8-A555-4661-8EFB-1CC310E19273}" srcOrd="0" destOrd="0" presId="urn:microsoft.com/office/officeart/2005/8/layout/chart3"/>
    <dgm:cxn modelId="{A5211C3D-F932-4D3E-9CA5-BCDF4B04704F}" type="presParOf" srcId="{43E4FF78-1D2C-433D-89AD-31FD79BB1AF9}" destId="{54CC5209-C895-4010-97DA-849612AC3857}" srcOrd="1" destOrd="0" presId="urn:microsoft.com/office/officeart/2005/8/layout/chart3"/>
    <dgm:cxn modelId="{ADFCA338-9458-4F9D-9554-84BFB4F09AD8}" type="presParOf" srcId="{43E4FF78-1D2C-433D-89AD-31FD79BB1AF9}" destId="{D11D94C8-46CE-4C17-9099-40D5FA408169}" srcOrd="2" destOrd="0" presId="urn:microsoft.com/office/officeart/2005/8/layout/chart3"/>
    <dgm:cxn modelId="{F239BFC1-844F-45A6-A009-C4C56B94738A}" type="presParOf" srcId="{43E4FF78-1D2C-433D-89AD-31FD79BB1AF9}" destId="{200C7327-256D-41AC-96AB-B38FA798EEC6}" srcOrd="3" destOrd="0" presId="urn:microsoft.com/office/officeart/2005/8/layout/chart3"/>
    <dgm:cxn modelId="{6443CEC1-DA20-490A-B3B7-AC4631286425}" type="presParOf" srcId="{43E4FF78-1D2C-433D-89AD-31FD79BB1AF9}" destId="{DF7BD400-3B66-48EF-A071-1FF743325307}" srcOrd="4" destOrd="0" presId="urn:microsoft.com/office/officeart/2005/8/layout/chart3"/>
    <dgm:cxn modelId="{C512CC93-3159-4ED7-A026-34557B76D324}" type="presParOf" srcId="{43E4FF78-1D2C-433D-89AD-31FD79BB1AF9}" destId="{0490749D-71A2-4A2B-A56E-D88A8101E1D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909A44-D825-44FF-8035-CFE63FC9E33F}" type="doc">
      <dgm:prSet loTypeId="urn:microsoft.com/office/officeart/2005/8/layout/chart3" loCatId="cycle" qsTypeId="urn:microsoft.com/office/officeart/2005/8/quickstyle/simple1" qsCatId="simple" csTypeId="urn:microsoft.com/office/officeart/2005/8/colors/accent1_2" csCatId="accent1" phldr="1"/>
      <dgm:spPr/>
    </dgm:pt>
    <dgm:pt modelId="{B4AA3F33-047E-415A-94B0-E24396DA07C9}">
      <dgm:prSet phldrT="[Text]">
        <dgm:style>
          <a:lnRef idx="1">
            <a:schemeClr val="accent3"/>
          </a:lnRef>
          <a:fillRef idx="3">
            <a:schemeClr val="accent3"/>
          </a:fillRef>
          <a:effectRef idx="2">
            <a:schemeClr val="accent3"/>
          </a:effectRef>
          <a:fontRef idx="minor">
            <a:schemeClr val="lt1"/>
          </a:fontRef>
        </dgm:style>
      </dgm:prSet>
      <dgm:spPr/>
      <dgm:t>
        <a:bodyPr/>
        <a:lstStyle/>
        <a:p>
          <a:r>
            <a:rPr lang="en-US" smtClean="0"/>
            <a:t>Free Choice</a:t>
          </a:r>
          <a:endParaRPr lang="en-US" dirty="0"/>
        </a:p>
      </dgm:t>
    </dgm:pt>
    <dgm:pt modelId="{7FCAEE2F-BD08-458A-A73E-F3F49C14E36A}" type="parTrans" cxnId="{8B21C444-A9D4-4316-9679-34BCB00085D3}">
      <dgm:prSet/>
      <dgm:spPr/>
      <dgm:t>
        <a:bodyPr/>
        <a:lstStyle/>
        <a:p>
          <a:endParaRPr lang="en-US"/>
        </a:p>
      </dgm:t>
    </dgm:pt>
    <dgm:pt modelId="{5ACFA8CF-DB33-4992-AFE3-64F71552F71A}" type="sibTrans" cxnId="{8B21C444-A9D4-4316-9679-34BCB00085D3}">
      <dgm:prSet/>
      <dgm:spPr/>
      <dgm:t>
        <a:bodyPr/>
        <a:lstStyle/>
        <a:p>
          <a:endParaRPr lang="en-US"/>
        </a:p>
      </dgm:t>
    </dgm:pt>
    <dgm:pt modelId="{25AFA7A8-B311-4512-928B-C012F777DB52}">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Effort Justification</a:t>
          </a:r>
          <a:endParaRPr lang="en-US" dirty="0"/>
        </a:p>
      </dgm:t>
    </dgm:pt>
    <dgm:pt modelId="{40C5856F-775E-43FC-8EB8-D7BCD29C34DF}" type="parTrans" cxnId="{1CAFB0AF-114E-4514-8E5E-FB78115A456F}">
      <dgm:prSet/>
      <dgm:spPr/>
      <dgm:t>
        <a:bodyPr/>
        <a:lstStyle/>
        <a:p>
          <a:endParaRPr lang="en-US"/>
        </a:p>
      </dgm:t>
    </dgm:pt>
    <dgm:pt modelId="{975F941A-EB31-47CF-8A0B-57CFB4781799}" type="sibTrans" cxnId="{1CAFB0AF-114E-4514-8E5E-FB78115A456F}">
      <dgm:prSet/>
      <dgm:spPr/>
      <dgm:t>
        <a:bodyPr/>
        <a:lstStyle/>
        <a:p>
          <a:endParaRPr lang="en-US"/>
        </a:p>
      </dgm:t>
    </dgm:pt>
    <dgm:pt modelId="{7096359D-C5E4-463D-854A-91D4F881D289}">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Induced Compliance</a:t>
          </a:r>
          <a:endParaRPr lang="en-US" dirty="0"/>
        </a:p>
      </dgm:t>
    </dgm:pt>
    <dgm:pt modelId="{4E3E015A-4292-4015-A744-439EE2186E14}" type="sibTrans" cxnId="{B199EF33-4BC5-43DB-8692-147D6A44EF1E}">
      <dgm:prSet/>
      <dgm:spPr/>
      <dgm:t>
        <a:bodyPr/>
        <a:lstStyle/>
        <a:p>
          <a:endParaRPr lang="en-US"/>
        </a:p>
      </dgm:t>
    </dgm:pt>
    <dgm:pt modelId="{06F5C016-2FCA-4413-A147-6F55D2EEF385}" type="parTrans" cxnId="{B199EF33-4BC5-43DB-8692-147D6A44EF1E}">
      <dgm:prSet/>
      <dgm:spPr/>
      <dgm:t>
        <a:bodyPr/>
        <a:lstStyle/>
        <a:p>
          <a:endParaRPr lang="en-US"/>
        </a:p>
      </dgm:t>
    </dgm:pt>
    <dgm:pt modelId="{43E4FF78-1D2C-433D-89AD-31FD79BB1AF9}" type="pres">
      <dgm:prSet presAssocID="{5F909A44-D825-44FF-8035-CFE63FC9E33F}" presName="compositeShape" presStyleCnt="0">
        <dgm:presLayoutVars>
          <dgm:chMax val="7"/>
          <dgm:dir/>
          <dgm:resizeHandles val="exact"/>
        </dgm:presLayoutVars>
      </dgm:prSet>
      <dgm:spPr/>
    </dgm:pt>
    <dgm:pt modelId="{54ADD2B8-A555-4661-8EFB-1CC310E19273}" type="pres">
      <dgm:prSet presAssocID="{5F909A44-D825-44FF-8035-CFE63FC9E33F}" presName="wedge1" presStyleLbl="node1" presStyleIdx="0" presStyleCnt="3"/>
      <dgm:spPr/>
      <dgm:t>
        <a:bodyPr/>
        <a:lstStyle/>
        <a:p>
          <a:endParaRPr lang="en-US"/>
        </a:p>
      </dgm:t>
    </dgm:pt>
    <dgm:pt modelId="{54CC5209-C895-4010-97DA-849612AC3857}" type="pres">
      <dgm:prSet presAssocID="{5F909A44-D825-44FF-8035-CFE63FC9E33F}" presName="wedge1Tx" presStyleLbl="node1" presStyleIdx="0" presStyleCnt="3">
        <dgm:presLayoutVars>
          <dgm:chMax val="0"/>
          <dgm:chPref val="0"/>
          <dgm:bulletEnabled val="1"/>
        </dgm:presLayoutVars>
      </dgm:prSet>
      <dgm:spPr/>
      <dgm:t>
        <a:bodyPr/>
        <a:lstStyle/>
        <a:p>
          <a:endParaRPr lang="en-US"/>
        </a:p>
      </dgm:t>
    </dgm:pt>
    <dgm:pt modelId="{D11D94C8-46CE-4C17-9099-40D5FA408169}" type="pres">
      <dgm:prSet presAssocID="{5F909A44-D825-44FF-8035-CFE63FC9E33F}" presName="wedge2" presStyleLbl="node1" presStyleIdx="1" presStyleCnt="3" custLinFactNeighborX="3127" custLinFactNeighborY="2724"/>
      <dgm:spPr/>
      <dgm:t>
        <a:bodyPr/>
        <a:lstStyle/>
        <a:p>
          <a:endParaRPr lang="en-US"/>
        </a:p>
      </dgm:t>
    </dgm:pt>
    <dgm:pt modelId="{200C7327-256D-41AC-96AB-B38FA798EEC6}" type="pres">
      <dgm:prSet presAssocID="{5F909A44-D825-44FF-8035-CFE63FC9E33F}" presName="wedge2Tx" presStyleLbl="node1" presStyleIdx="1" presStyleCnt="3">
        <dgm:presLayoutVars>
          <dgm:chMax val="0"/>
          <dgm:chPref val="0"/>
          <dgm:bulletEnabled val="1"/>
        </dgm:presLayoutVars>
      </dgm:prSet>
      <dgm:spPr/>
      <dgm:t>
        <a:bodyPr/>
        <a:lstStyle/>
        <a:p>
          <a:endParaRPr lang="en-US"/>
        </a:p>
      </dgm:t>
    </dgm:pt>
    <dgm:pt modelId="{DF7BD400-3B66-48EF-A071-1FF743325307}" type="pres">
      <dgm:prSet presAssocID="{5F909A44-D825-44FF-8035-CFE63FC9E33F}" presName="wedge3" presStyleLbl="node1" presStyleIdx="2" presStyleCnt="3"/>
      <dgm:spPr/>
      <dgm:t>
        <a:bodyPr/>
        <a:lstStyle/>
        <a:p>
          <a:endParaRPr lang="en-US"/>
        </a:p>
      </dgm:t>
    </dgm:pt>
    <dgm:pt modelId="{0490749D-71A2-4A2B-A56E-D88A8101E1DA}" type="pres">
      <dgm:prSet presAssocID="{5F909A44-D825-44FF-8035-CFE63FC9E33F}" presName="wedge3Tx" presStyleLbl="node1" presStyleIdx="2" presStyleCnt="3">
        <dgm:presLayoutVars>
          <dgm:chMax val="0"/>
          <dgm:chPref val="0"/>
          <dgm:bulletEnabled val="1"/>
        </dgm:presLayoutVars>
      </dgm:prSet>
      <dgm:spPr/>
      <dgm:t>
        <a:bodyPr/>
        <a:lstStyle/>
        <a:p>
          <a:endParaRPr lang="en-US"/>
        </a:p>
      </dgm:t>
    </dgm:pt>
  </dgm:ptLst>
  <dgm:cxnLst>
    <dgm:cxn modelId="{6B5A9E27-C0B1-4769-8859-C49A7C00A5FA}" type="presOf" srcId="{B4AA3F33-047E-415A-94B0-E24396DA07C9}" destId="{54ADD2B8-A555-4661-8EFB-1CC310E19273}" srcOrd="0" destOrd="0" presId="urn:microsoft.com/office/officeart/2005/8/layout/chart3"/>
    <dgm:cxn modelId="{96CC7DD8-B2AE-4FE1-8995-C2719112D225}" type="presOf" srcId="{25AFA7A8-B311-4512-928B-C012F777DB52}" destId="{D11D94C8-46CE-4C17-9099-40D5FA408169}" srcOrd="0" destOrd="0" presId="urn:microsoft.com/office/officeart/2005/8/layout/chart3"/>
    <dgm:cxn modelId="{B199EF33-4BC5-43DB-8692-147D6A44EF1E}" srcId="{5F909A44-D825-44FF-8035-CFE63FC9E33F}" destId="{7096359D-C5E4-463D-854A-91D4F881D289}" srcOrd="2" destOrd="0" parTransId="{06F5C016-2FCA-4413-A147-6F55D2EEF385}" sibTransId="{4E3E015A-4292-4015-A744-439EE2186E14}"/>
    <dgm:cxn modelId="{FCEAF075-1202-40F2-BA13-AB0978212CBB}" type="presOf" srcId="{5F909A44-D825-44FF-8035-CFE63FC9E33F}" destId="{43E4FF78-1D2C-433D-89AD-31FD79BB1AF9}" srcOrd="0" destOrd="0" presId="urn:microsoft.com/office/officeart/2005/8/layout/chart3"/>
    <dgm:cxn modelId="{D19564DE-466D-4735-AF43-50FBDE89D8DD}" type="presOf" srcId="{7096359D-C5E4-463D-854A-91D4F881D289}" destId="{DF7BD400-3B66-48EF-A071-1FF743325307}" srcOrd="0" destOrd="0" presId="urn:microsoft.com/office/officeart/2005/8/layout/chart3"/>
    <dgm:cxn modelId="{1B43E9B4-5495-404A-B450-7DD9B1871B1C}" type="presOf" srcId="{7096359D-C5E4-463D-854A-91D4F881D289}" destId="{0490749D-71A2-4A2B-A56E-D88A8101E1DA}" srcOrd="1" destOrd="0" presId="urn:microsoft.com/office/officeart/2005/8/layout/chart3"/>
    <dgm:cxn modelId="{E4C8F071-A9CE-4A95-9AFE-B2A2574BCFAF}" type="presOf" srcId="{B4AA3F33-047E-415A-94B0-E24396DA07C9}" destId="{54CC5209-C895-4010-97DA-849612AC3857}" srcOrd="1" destOrd="0" presId="urn:microsoft.com/office/officeart/2005/8/layout/chart3"/>
    <dgm:cxn modelId="{8B21C444-A9D4-4316-9679-34BCB00085D3}" srcId="{5F909A44-D825-44FF-8035-CFE63FC9E33F}" destId="{B4AA3F33-047E-415A-94B0-E24396DA07C9}" srcOrd="0" destOrd="0" parTransId="{7FCAEE2F-BD08-458A-A73E-F3F49C14E36A}" sibTransId="{5ACFA8CF-DB33-4992-AFE3-64F71552F71A}"/>
    <dgm:cxn modelId="{1CAFB0AF-114E-4514-8E5E-FB78115A456F}" srcId="{5F909A44-D825-44FF-8035-CFE63FC9E33F}" destId="{25AFA7A8-B311-4512-928B-C012F777DB52}" srcOrd="1" destOrd="0" parTransId="{40C5856F-775E-43FC-8EB8-D7BCD29C34DF}" sibTransId="{975F941A-EB31-47CF-8A0B-57CFB4781799}"/>
    <dgm:cxn modelId="{D4D04F76-9215-4C20-8FDA-E47967B177EA}" type="presOf" srcId="{25AFA7A8-B311-4512-928B-C012F777DB52}" destId="{200C7327-256D-41AC-96AB-B38FA798EEC6}" srcOrd="1" destOrd="0" presId="urn:microsoft.com/office/officeart/2005/8/layout/chart3"/>
    <dgm:cxn modelId="{A6CB1944-2ED8-47E4-89D5-11490B362736}" type="presParOf" srcId="{43E4FF78-1D2C-433D-89AD-31FD79BB1AF9}" destId="{54ADD2B8-A555-4661-8EFB-1CC310E19273}" srcOrd="0" destOrd="0" presId="urn:microsoft.com/office/officeart/2005/8/layout/chart3"/>
    <dgm:cxn modelId="{5EDA61D6-31FA-4220-861A-227768F8CC92}" type="presParOf" srcId="{43E4FF78-1D2C-433D-89AD-31FD79BB1AF9}" destId="{54CC5209-C895-4010-97DA-849612AC3857}" srcOrd="1" destOrd="0" presId="urn:microsoft.com/office/officeart/2005/8/layout/chart3"/>
    <dgm:cxn modelId="{F5C1486A-0197-4158-8BF9-7C414E308277}" type="presParOf" srcId="{43E4FF78-1D2C-433D-89AD-31FD79BB1AF9}" destId="{D11D94C8-46CE-4C17-9099-40D5FA408169}" srcOrd="2" destOrd="0" presId="urn:microsoft.com/office/officeart/2005/8/layout/chart3"/>
    <dgm:cxn modelId="{89B1D8AE-DAD6-470D-B930-3BCAAE76112C}" type="presParOf" srcId="{43E4FF78-1D2C-433D-89AD-31FD79BB1AF9}" destId="{200C7327-256D-41AC-96AB-B38FA798EEC6}" srcOrd="3" destOrd="0" presId="urn:microsoft.com/office/officeart/2005/8/layout/chart3"/>
    <dgm:cxn modelId="{9CD607A4-64C2-4654-9446-968844A4B534}" type="presParOf" srcId="{43E4FF78-1D2C-433D-89AD-31FD79BB1AF9}" destId="{DF7BD400-3B66-48EF-A071-1FF743325307}" srcOrd="4" destOrd="0" presId="urn:microsoft.com/office/officeart/2005/8/layout/chart3"/>
    <dgm:cxn modelId="{0E208D6B-4D0F-4CB0-8158-CE11399EDEC4}" type="presParOf" srcId="{43E4FF78-1D2C-433D-89AD-31FD79BB1AF9}" destId="{0490749D-71A2-4A2B-A56E-D88A8101E1D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D2B8-A555-4661-8EFB-1CC310E19273}">
      <dsp:nvSpPr>
        <dsp:cNvPr id="0" name=""/>
        <dsp:cNvSpPr/>
      </dsp:nvSpPr>
      <dsp:spPr>
        <a:xfrm>
          <a:off x="1046848" y="222884"/>
          <a:ext cx="2773680" cy="277368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Free Choice</a:t>
          </a:r>
          <a:endParaRPr lang="en-US" sz="1400" kern="1200" dirty="0"/>
        </a:p>
      </dsp:txBody>
      <dsp:txXfrm>
        <a:off x="2554871" y="734695"/>
        <a:ext cx="941070" cy="924560"/>
      </dsp:txXfrm>
    </dsp:sp>
    <dsp:sp modelId="{D11D94C8-46CE-4C17-9099-40D5FA408169}">
      <dsp:nvSpPr>
        <dsp:cNvPr id="0" name=""/>
        <dsp:cNvSpPr/>
      </dsp:nvSpPr>
      <dsp:spPr>
        <a:xfrm>
          <a:off x="990604" y="380990"/>
          <a:ext cx="2773680" cy="2773680"/>
        </a:xfrm>
        <a:prstGeom prst="pie">
          <a:avLst>
            <a:gd name="adj1" fmla="val 1800000"/>
            <a:gd name="adj2" fmla="val 900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Effort Justification</a:t>
          </a:r>
          <a:endParaRPr lang="en-US" sz="1400" kern="1200" dirty="0"/>
        </a:p>
      </dsp:txBody>
      <dsp:txXfrm>
        <a:off x="1750064" y="2131050"/>
        <a:ext cx="1254760" cy="858520"/>
      </dsp:txXfrm>
    </dsp:sp>
    <dsp:sp modelId="{DF7BD400-3B66-48EF-A071-1FF743325307}">
      <dsp:nvSpPr>
        <dsp:cNvPr id="0" name=""/>
        <dsp:cNvSpPr/>
      </dsp:nvSpPr>
      <dsp:spPr>
        <a:xfrm>
          <a:off x="903871" y="305434"/>
          <a:ext cx="2773680" cy="2773680"/>
        </a:xfrm>
        <a:prstGeom prst="pie">
          <a:avLst>
            <a:gd name="adj1" fmla="val 9000000"/>
            <a:gd name="adj2" fmla="val 1620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Induced Compliance</a:t>
          </a:r>
          <a:endParaRPr lang="en-US" sz="1400" kern="1200" dirty="0"/>
        </a:p>
      </dsp:txBody>
      <dsp:txXfrm>
        <a:off x="1201051" y="850265"/>
        <a:ext cx="941070" cy="92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D2B8-A555-4661-8EFB-1CC310E19273}">
      <dsp:nvSpPr>
        <dsp:cNvPr id="0" name=""/>
        <dsp:cNvSpPr/>
      </dsp:nvSpPr>
      <dsp:spPr>
        <a:xfrm>
          <a:off x="1046848" y="222884"/>
          <a:ext cx="2773680" cy="277368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Free Choice</a:t>
          </a:r>
          <a:endParaRPr lang="en-US" sz="1400" kern="1200" dirty="0"/>
        </a:p>
      </dsp:txBody>
      <dsp:txXfrm>
        <a:off x="2554871" y="734695"/>
        <a:ext cx="941070" cy="924560"/>
      </dsp:txXfrm>
    </dsp:sp>
    <dsp:sp modelId="{D11D94C8-46CE-4C17-9099-40D5FA408169}">
      <dsp:nvSpPr>
        <dsp:cNvPr id="0" name=""/>
        <dsp:cNvSpPr/>
      </dsp:nvSpPr>
      <dsp:spPr>
        <a:xfrm>
          <a:off x="990604" y="380990"/>
          <a:ext cx="2773680" cy="2773680"/>
        </a:xfrm>
        <a:prstGeom prst="pie">
          <a:avLst>
            <a:gd name="adj1" fmla="val 1800000"/>
            <a:gd name="adj2" fmla="val 900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Effort Justification</a:t>
          </a:r>
          <a:endParaRPr lang="en-US" sz="1400" kern="1200" dirty="0"/>
        </a:p>
      </dsp:txBody>
      <dsp:txXfrm>
        <a:off x="1750064" y="2131050"/>
        <a:ext cx="1254760" cy="858520"/>
      </dsp:txXfrm>
    </dsp:sp>
    <dsp:sp modelId="{DF7BD400-3B66-48EF-A071-1FF743325307}">
      <dsp:nvSpPr>
        <dsp:cNvPr id="0" name=""/>
        <dsp:cNvSpPr/>
      </dsp:nvSpPr>
      <dsp:spPr>
        <a:xfrm>
          <a:off x="903871" y="305434"/>
          <a:ext cx="2773680" cy="2773680"/>
        </a:xfrm>
        <a:prstGeom prst="pie">
          <a:avLst>
            <a:gd name="adj1" fmla="val 90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Induced Compliance</a:t>
          </a:r>
          <a:endParaRPr lang="en-US" sz="1400" kern="1200" dirty="0"/>
        </a:p>
      </dsp:txBody>
      <dsp:txXfrm>
        <a:off x="1201051" y="850265"/>
        <a:ext cx="941070" cy="92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D2B8-A555-4661-8EFB-1CC310E19273}">
      <dsp:nvSpPr>
        <dsp:cNvPr id="0" name=""/>
        <dsp:cNvSpPr/>
      </dsp:nvSpPr>
      <dsp:spPr>
        <a:xfrm>
          <a:off x="1046848" y="222884"/>
          <a:ext cx="2773680" cy="277368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Free Choice</a:t>
          </a:r>
          <a:endParaRPr lang="en-US" sz="1400" kern="1200" dirty="0"/>
        </a:p>
      </dsp:txBody>
      <dsp:txXfrm>
        <a:off x="2554871" y="734695"/>
        <a:ext cx="941070" cy="924560"/>
      </dsp:txXfrm>
    </dsp:sp>
    <dsp:sp modelId="{D11D94C8-46CE-4C17-9099-40D5FA408169}">
      <dsp:nvSpPr>
        <dsp:cNvPr id="0" name=""/>
        <dsp:cNvSpPr/>
      </dsp:nvSpPr>
      <dsp:spPr>
        <a:xfrm>
          <a:off x="990604" y="380990"/>
          <a:ext cx="2773680" cy="2773680"/>
        </a:xfrm>
        <a:prstGeom prst="pie">
          <a:avLst>
            <a:gd name="adj1" fmla="val 1800000"/>
            <a:gd name="adj2" fmla="val 90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Effort Justification</a:t>
          </a:r>
          <a:endParaRPr lang="en-US" sz="1400" kern="1200" dirty="0"/>
        </a:p>
      </dsp:txBody>
      <dsp:txXfrm>
        <a:off x="1750064" y="2131050"/>
        <a:ext cx="1254760" cy="858520"/>
      </dsp:txXfrm>
    </dsp:sp>
    <dsp:sp modelId="{DF7BD400-3B66-48EF-A071-1FF743325307}">
      <dsp:nvSpPr>
        <dsp:cNvPr id="0" name=""/>
        <dsp:cNvSpPr/>
      </dsp:nvSpPr>
      <dsp:spPr>
        <a:xfrm>
          <a:off x="903871" y="305434"/>
          <a:ext cx="2773680" cy="2773680"/>
        </a:xfrm>
        <a:prstGeom prst="pie">
          <a:avLst>
            <a:gd name="adj1" fmla="val 9000000"/>
            <a:gd name="adj2" fmla="val 1620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Induced Compliance</a:t>
          </a:r>
          <a:endParaRPr lang="en-US" sz="1400" kern="1200" dirty="0"/>
        </a:p>
      </dsp:txBody>
      <dsp:txXfrm>
        <a:off x="1201051" y="850265"/>
        <a:ext cx="941070" cy="924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D2B8-A555-4661-8EFB-1CC310E19273}">
      <dsp:nvSpPr>
        <dsp:cNvPr id="0" name=""/>
        <dsp:cNvSpPr/>
      </dsp:nvSpPr>
      <dsp:spPr>
        <a:xfrm>
          <a:off x="1046848" y="222884"/>
          <a:ext cx="2773680" cy="2773680"/>
        </a:xfrm>
        <a:prstGeom prst="pie">
          <a:avLst>
            <a:gd name="adj1" fmla="val 16200000"/>
            <a:gd name="adj2" fmla="val 18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Free Choice</a:t>
          </a:r>
          <a:endParaRPr lang="en-US" sz="1400" kern="1200" dirty="0"/>
        </a:p>
      </dsp:txBody>
      <dsp:txXfrm>
        <a:off x="2554871" y="734695"/>
        <a:ext cx="941070" cy="924560"/>
      </dsp:txXfrm>
    </dsp:sp>
    <dsp:sp modelId="{D11D94C8-46CE-4C17-9099-40D5FA408169}">
      <dsp:nvSpPr>
        <dsp:cNvPr id="0" name=""/>
        <dsp:cNvSpPr/>
      </dsp:nvSpPr>
      <dsp:spPr>
        <a:xfrm>
          <a:off x="990604" y="380990"/>
          <a:ext cx="2773680" cy="2773680"/>
        </a:xfrm>
        <a:prstGeom prst="pie">
          <a:avLst>
            <a:gd name="adj1" fmla="val 1800000"/>
            <a:gd name="adj2" fmla="val 900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Effort Justification</a:t>
          </a:r>
          <a:endParaRPr lang="en-US" sz="1400" kern="1200" dirty="0"/>
        </a:p>
      </dsp:txBody>
      <dsp:txXfrm>
        <a:off x="1750064" y="2131050"/>
        <a:ext cx="1254760" cy="858520"/>
      </dsp:txXfrm>
    </dsp:sp>
    <dsp:sp modelId="{DF7BD400-3B66-48EF-A071-1FF743325307}">
      <dsp:nvSpPr>
        <dsp:cNvPr id="0" name=""/>
        <dsp:cNvSpPr/>
      </dsp:nvSpPr>
      <dsp:spPr>
        <a:xfrm>
          <a:off x="903871" y="305434"/>
          <a:ext cx="2773680" cy="2773680"/>
        </a:xfrm>
        <a:prstGeom prst="pie">
          <a:avLst>
            <a:gd name="adj1" fmla="val 9000000"/>
            <a:gd name="adj2" fmla="val 1620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Induced Compliance</a:t>
          </a:r>
          <a:endParaRPr lang="en-US" sz="1400" kern="1200" dirty="0"/>
        </a:p>
      </dsp:txBody>
      <dsp:txXfrm>
        <a:off x="1201051" y="850265"/>
        <a:ext cx="941070" cy="92456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9304F-2EB3-4C1A-83C4-EDB0510DAC23}" type="datetimeFigureOut">
              <a:rPr lang="en-US" smtClean="0"/>
              <a:t>2/28/2014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0B615-4FA7-49B3-96A6-491F7A9A9F6E}" type="slidenum">
              <a:rPr lang="en-US" smtClean="0"/>
              <a:t>‹#›</a:t>
            </a:fld>
            <a:endParaRPr lang="en-US"/>
          </a:p>
        </p:txBody>
      </p:sp>
    </p:spTree>
    <p:extLst>
      <p:ext uri="{BB962C8B-B14F-4D97-AF65-F5344CB8AC3E}">
        <p14:creationId xmlns:p14="http://schemas.microsoft.com/office/powerpoint/2010/main" val="343091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Dilbert</a:t>
            </a:r>
            <a:r>
              <a:rPr lang="en-US" baseline="0" dirty="0" smtClean="0"/>
              <a:t> cartoon about COGNITIVE DISSONANCE, a topic in psychology related to the way we RATIONALIZE OUR CHOICES.   I became interested </a:t>
            </a:r>
            <a:r>
              <a:rPr lang="en-US" baseline="0" dirty="0" err="1" smtClean="0"/>
              <a:t>throuth</a:t>
            </a:r>
            <a:r>
              <a:rPr lang="en-US" baseline="0" dirty="0" smtClean="0"/>
              <a:t> a NYTIMES </a:t>
            </a:r>
            <a:r>
              <a:rPr lang="en-US" baseline="0" dirty="0" err="1" smtClean="0"/>
              <a:t>arcticle</a:t>
            </a:r>
            <a:r>
              <a:rPr lang="en-US" baseline="0" dirty="0" smtClean="0"/>
              <a:t> about how an economist at YALE who recently pointed out a logical flaw in many experiments performed over the last 5 decades to measure the effects of cognitive dissonance.  It’s an interesting MATH STORY about the care that’s needed in EXPERIMENTAL DESIGN.  IN THIS TALK, I’d like to describe the experiments and their flaw.  I’ll END with some new results (joint with Peter </a:t>
            </a:r>
            <a:r>
              <a:rPr lang="en-US" baseline="0" dirty="0" err="1" smtClean="0"/>
              <a:t>Selinger</a:t>
            </a:r>
            <a:r>
              <a:rPr lang="en-US" baseline="0" dirty="0" smtClean="0"/>
              <a:t>) that are related to the question of whether it’s possible to fix this flaw.</a:t>
            </a:r>
            <a:endParaRPr lang="en-US" dirty="0"/>
          </a:p>
        </p:txBody>
      </p:sp>
      <p:sp>
        <p:nvSpPr>
          <p:cNvPr id="4" name="Slide Number Placeholder 3"/>
          <p:cNvSpPr>
            <a:spLocks noGrp="1"/>
          </p:cNvSpPr>
          <p:nvPr>
            <p:ph type="sldNum" sz="quarter" idx="10"/>
          </p:nvPr>
        </p:nvSpPr>
        <p:spPr/>
        <p:txBody>
          <a:bodyPr/>
          <a:lstStyle/>
          <a:p>
            <a:fld id="{DF60B615-4FA7-49B3-96A6-491F7A9A9F6E}" type="slidenum">
              <a:rPr lang="en-US" smtClean="0"/>
              <a:t>1</a:t>
            </a:fld>
            <a:endParaRPr lang="en-US"/>
          </a:p>
        </p:txBody>
      </p:sp>
    </p:spTree>
    <p:extLst>
      <p:ext uri="{BB962C8B-B14F-4D97-AF65-F5344CB8AC3E}">
        <p14:creationId xmlns:p14="http://schemas.microsoft.com/office/powerpoint/2010/main" val="84450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2BA39-9235-4677-9022-EB2F59C30024}"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393557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2BA39-9235-4677-9022-EB2F59C30024}"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257783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2BA39-9235-4677-9022-EB2F59C30024}"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319050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2BA39-9235-4677-9022-EB2F59C30024}"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42702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2BA39-9235-4677-9022-EB2F59C30024}"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231399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32BA39-9235-4677-9022-EB2F59C30024}"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108599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2BA39-9235-4677-9022-EB2F59C30024}" type="datetimeFigureOut">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65208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2BA39-9235-4677-9022-EB2F59C30024}" type="datetimeFigureOut">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228891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2BA39-9235-4677-9022-EB2F59C30024}" type="datetimeFigureOut">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386415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2BA39-9235-4677-9022-EB2F59C30024}"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31082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2BA39-9235-4677-9022-EB2F59C30024}"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A2A7-F297-4D7C-A339-52C1BCCFBD75}" type="slidenum">
              <a:rPr lang="en-US" smtClean="0"/>
              <a:t>‹#›</a:t>
            </a:fld>
            <a:endParaRPr lang="en-US"/>
          </a:p>
        </p:txBody>
      </p:sp>
    </p:spTree>
    <p:extLst>
      <p:ext uri="{BB962C8B-B14F-4D97-AF65-F5344CB8AC3E}">
        <p14:creationId xmlns:p14="http://schemas.microsoft.com/office/powerpoint/2010/main" val="67089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2BA39-9235-4677-9022-EB2F59C30024}" type="datetimeFigureOut">
              <a:rPr lang="en-US" smtClean="0"/>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1A2A7-F297-4D7C-A339-52C1BCCFBD75}" type="slidenum">
              <a:rPr lang="en-US" smtClean="0"/>
              <a:t>‹#›</a:t>
            </a:fld>
            <a:endParaRPr lang="en-US"/>
          </a:p>
        </p:txBody>
      </p:sp>
    </p:spTree>
    <p:extLst>
      <p:ext uri="{BB962C8B-B14F-4D97-AF65-F5344CB8AC3E}">
        <p14:creationId xmlns:p14="http://schemas.microsoft.com/office/powerpoint/2010/main" val="161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hyperlink" Target="http://www.google.com/url?sa=i&amp;rct=j&amp;q=&amp;esrc=s&amp;frm=1&amp;source=images&amp;cd=&amp;cad=rja&amp;docid=xto_fxxPQxOn-M&amp;tbnid=-oyz0JiIfz2v6M:&amp;ved=0CAUQjRw&amp;url=http://arcdream.com/home/2011/05/one-for-width/&amp;ei=ECZxUu3JF8egsAT4jYGABw&amp;bvm=bv.55617003,d.cWc&amp;psig=AFQjCNHKtnT40DBemqi8IbkFD5WGGrDmtA&amp;ust=1383233381122162" TargetMode="External"/><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gif"/><Relationship Id="rId15" Type="http://schemas.openxmlformats.org/officeDocument/2006/relationships/image" Target="../media/image22.jpeg"/><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png"/><Relationship Id="rId14" Type="http://schemas.openxmlformats.org/officeDocument/2006/relationships/hyperlink" Target="http://www.google.com/url?sa=i&amp;rct=j&amp;q=coin+heads&amp;source=images&amp;cd=&amp;cad=rja&amp;docid=TfZYAJr8V4zZhM&amp;tbnid=UOmCYdFyJ1wlpM:&amp;ved=0CAUQjRw&amp;url=http%3A%2F%2Fwww.penguinmagic.com%2Fp%2F1864&amp;ei=vMAQU-K7IuWp0QHug4G4Bg&amp;bvm=bv.61965928,d.dmQ&amp;psig=AFQjCNFHiSpfHxKkkzRJnXv3QBV86qLkKw&amp;ust=1393693230977277"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470025"/>
          </a:xfrm>
        </p:spPr>
        <p:txBody>
          <a:bodyPr/>
          <a:lstStyle/>
          <a:p>
            <a:r>
              <a:rPr lang="en-US" dirty="0" smtClean="0">
                <a:effectLst>
                  <a:outerShdw blurRad="38100" dist="38100" dir="2700000" algn="tl">
                    <a:srgbClr val="000000">
                      <a:alpha val="43137"/>
                    </a:srgbClr>
                  </a:outerShdw>
                </a:effectLst>
              </a:rPr>
              <a:t>The Math of Measuring Self-Delusion</a:t>
            </a:r>
            <a:r>
              <a:rPr lang="en-US" dirty="0" smtClean="0"/>
              <a:t/>
            </a:r>
            <a:br>
              <a:rPr lang="en-US" dirty="0" smtClean="0"/>
            </a:br>
            <a:r>
              <a:rPr lang="en-US" sz="3600" i="1" dirty="0" smtClean="0"/>
              <a:t>Dr. Kristopher </a:t>
            </a:r>
            <a:r>
              <a:rPr lang="en-US" sz="3600" i="1" dirty="0" err="1" smtClean="0"/>
              <a:t>Tapp</a:t>
            </a:r>
            <a:r>
              <a:rPr lang="en-US" sz="3600" i="1" dirty="0" smtClean="0"/>
              <a:t>, Saint Joseph’s University</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4" y="1752600"/>
            <a:ext cx="918397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66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867400" y="2743200"/>
            <a:ext cx="3276600" cy="3352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graphicFrame>
        <p:nvGraphicFramePr>
          <p:cNvPr id="5" name="Diagram 4"/>
          <p:cNvGraphicFramePr/>
          <p:nvPr>
            <p:extLst>
              <p:ext uri="{D42A27DB-BD31-4B8C-83A1-F6EECF244321}">
                <p14:modId xmlns:p14="http://schemas.microsoft.com/office/powerpoint/2010/main" val="1564596133"/>
              </p:ext>
            </p:extLst>
          </p:nvPr>
        </p:nvGraphicFramePr>
        <p:xfrm>
          <a:off x="5181600" y="2743200"/>
          <a:ext cx="47244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5334001" y="3352800"/>
            <a:ext cx="2286000" cy="2286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extBox 1"/>
          <p:cNvSpPr txBox="1"/>
          <p:nvPr/>
        </p:nvSpPr>
        <p:spPr>
          <a:xfrm>
            <a:off x="247493" y="3276600"/>
            <a:ext cx="5181600" cy="286232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dirty="0" smtClean="0"/>
              <a:t>Dozens of Free-Choice Paradigm experiments</a:t>
            </a:r>
          </a:p>
          <a:p>
            <a:r>
              <a:rPr lang="en-US" sz="2000" dirty="0"/>
              <a:t>h</a:t>
            </a:r>
            <a:r>
              <a:rPr lang="en-US" sz="2000" dirty="0" smtClean="0"/>
              <a:t>ave been performed, beginning with </a:t>
            </a:r>
            <a:r>
              <a:rPr lang="en-US" sz="2000" dirty="0" err="1" smtClean="0"/>
              <a:t>Brehm</a:t>
            </a:r>
            <a:r>
              <a:rPr lang="en-US" sz="2000" dirty="0" smtClean="0"/>
              <a:t> (1956).</a:t>
            </a:r>
          </a:p>
          <a:p>
            <a:endParaRPr lang="en-US" sz="2000" dirty="0"/>
          </a:p>
          <a:p>
            <a:r>
              <a:rPr lang="en-US" sz="2000" dirty="0" smtClean="0"/>
              <a:t>Chen &amp; Risen (2010) recently pointed out a logical flaw affecting the conclusions of all of them!</a:t>
            </a:r>
          </a:p>
          <a:p>
            <a:endParaRPr lang="en-US" sz="2000" dirty="0"/>
          </a:p>
          <a:p>
            <a:r>
              <a:rPr lang="en-US" sz="2000" dirty="0" smtClean="0"/>
              <a:t>See if you can find the mistake…</a:t>
            </a:r>
            <a:endParaRPr lang="en-US" sz="2000" dirty="0"/>
          </a:p>
        </p:txBody>
      </p:sp>
      <p:sp>
        <p:nvSpPr>
          <p:cNvPr id="8" name="TextBox 7"/>
          <p:cNvSpPr txBox="1"/>
          <p:nvPr/>
        </p:nvSpPr>
        <p:spPr>
          <a:xfrm>
            <a:off x="6553200" y="6024208"/>
            <a:ext cx="2154436"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Dissonance Theory</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61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2" name="TextBox 1"/>
          <p:cNvSpPr txBox="1"/>
          <p:nvPr/>
        </p:nvSpPr>
        <p:spPr>
          <a:xfrm>
            <a:off x="324875" y="609600"/>
            <a:ext cx="6685525"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QUESTION</a:t>
            </a:r>
            <a:r>
              <a:rPr lang="en-US" sz="2000" dirty="0" smtClean="0"/>
              <a:t>: Do </a:t>
            </a:r>
            <a:r>
              <a:rPr lang="en-US" sz="2000" dirty="0"/>
              <a:t>we devalue things that we previously rejected</a:t>
            </a:r>
            <a:r>
              <a:rPr lang="en-US" sz="2000" dirty="0" smtClean="0"/>
              <a:t>?</a:t>
            </a:r>
            <a:endParaRPr lang="en-US" sz="2000" dirty="0"/>
          </a:p>
        </p:txBody>
      </p:sp>
      <p:sp>
        <p:nvSpPr>
          <p:cNvPr id="3" name="TextBox 2"/>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Tree>
    <p:extLst>
      <p:ext uri="{BB962C8B-B14F-4D97-AF65-F5344CB8AC3E}">
        <p14:creationId xmlns:p14="http://schemas.microsoft.com/office/powerpoint/2010/main" val="272240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11" name="TextBox 10"/>
          <p:cNvSpPr txBox="1"/>
          <p:nvPr/>
        </p:nvSpPr>
        <p:spPr>
          <a:xfrm>
            <a:off x="1041400" y="1219200"/>
            <a:ext cx="6614375" cy="1631216"/>
          </a:xfrm>
          <a:prstGeom prst="rect">
            <a:avLst/>
          </a:prstGeom>
          <a:noFill/>
        </p:spPr>
        <p:txBody>
          <a:bodyPr wrap="none" rtlCol="0">
            <a:spAutoFit/>
          </a:bodyPr>
          <a:lstStyle/>
          <a:p>
            <a:r>
              <a:rPr lang="en-US" sz="2000" i="1" dirty="0" smtClean="0"/>
              <a:t>(after breaking up with your partner) </a:t>
            </a:r>
          </a:p>
          <a:p>
            <a:r>
              <a:rPr lang="en-US" sz="2000" dirty="0"/>
              <a:t>	</a:t>
            </a:r>
            <a:r>
              <a:rPr lang="en-US" sz="2000" dirty="0" smtClean="0"/>
              <a:t>“I never much liked him/her anyways.”</a:t>
            </a:r>
          </a:p>
          <a:p>
            <a:endParaRPr lang="en-US" sz="2000" dirty="0"/>
          </a:p>
          <a:p>
            <a:r>
              <a:rPr lang="en-US" sz="2000" i="1" dirty="0" smtClean="0"/>
              <a:t>(after choosing to buy the more expensive car) </a:t>
            </a:r>
          </a:p>
          <a:p>
            <a:r>
              <a:rPr lang="en-US" sz="2000" dirty="0"/>
              <a:t>	</a:t>
            </a:r>
            <a:r>
              <a:rPr lang="en-US" sz="2000" dirty="0" smtClean="0"/>
              <a:t>“The cheaper one probably would have fallen apart.”</a:t>
            </a:r>
            <a:endParaRPr lang="en-US" sz="2000" dirty="0"/>
          </a:p>
        </p:txBody>
      </p:sp>
      <p:sp>
        <p:nvSpPr>
          <p:cNvPr id="2" name="TextBox 1"/>
          <p:cNvSpPr txBox="1"/>
          <p:nvPr/>
        </p:nvSpPr>
        <p:spPr>
          <a:xfrm>
            <a:off x="324875" y="609600"/>
            <a:ext cx="6685525"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QUESTION</a:t>
            </a:r>
            <a:r>
              <a:rPr lang="en-US" sz="2000" dirty="0" smtClean="0"/>
              <a:t>: Do </a:t>
            </a:r>
            <a:r>
              <a:rPr lang="en-US" sz="2000" dirty="0"/>
              <a:t>we devalue things that we previously rejected</a:t>
            </a:r>
            <a:r>
              <a:rPr lang="en-US" sz="2000" dirty="0" smtClean="0"/>
              <a:t>?</a:t>
            </a:r>
            <a:endParaRPr lang="en-US" sz="2000" dirty="0"/>
          </a:p>
        </p:txBody>
      </p:sp>
      <p:sp>
        <p:nvSpPr>
          <p:cNvPr id="3" name="TextBox 2"/>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Tree>
    <p:extLst>
      <p:ext uri="{BB962C8B-B14F-4D97-AF65-F5344CB8AC3E}">
        <p14:creationId xmlns:p14="http://schemas.microsoft.com/office/powerpoint/2010/main" val="199072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2" name="TextBox 1"/>
          <p:cNvSpPr txBox="1"/>
          <p:nvPr/>
        </p:nvSpPr>
        <p:spPr>
          <a:xfrm>
            <a:off x="324875" y="609600"/>
            <a:ext cx="6685525"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QUESTION</a:t>
            </a:r>
            <a:r>
              <a:rPr lang="en-US" sz="2000" dirty="0" smtClean="0"/>
              <a:t>: Do </a:t>
            </a:r>
            <a:r>
              <a:rPr lang="en-US" sz="2000" dirty="0"/>
              <a:t>we devalue things that we previously rejected</a:t>
            </a:r>
            <a:r>
              <a:rPr lang="en-US" sz="2000" dirty="0" smtClean="0"/>
              <a:t>?</a:t>
            </a:r>
            <a:endParaRPr lang="en-US" sz="2000" dirty="0"/>
          </a:p>
        </p:txBody>
      </p:sp>
      <p:sp>
        <p:nvSpPr>
          <p:cNvPr id="3" name="TextBox 2"/>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
        <p:nvSpPr>
          <p:cNvPr id="6" name="TextBox 5"/>
          <p:cNvSpPr txBox="1"/>
          <p:nvPr/>
        </p:nvSpPr>
        <p:spPr>
          <a:xfrm>
            <a:off x="381000" y="3048000"/>
            <a:ext cx="40386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Goal</a:t>
            </a:r>
            <a:r>
              <a:rPr lang="en-US" sz="2000" dirty="0" smtClean="0"/>
              <a:t>: </a:t>
            </a:r>
            <a:r>
              <a:rPr lang="en-US" sz="2000" dirty="0"/>
              <a:t>E</a:t>
            </a:r>
            <a:r>
              <a:rPr lang="en-US" sz="2000" dirty="0" smtClean="0"/>
              <a:t>xperimentally measure this “Choice-Induced Attitude Change” </a:t>
            </a:r>
          </a:p>
        </p:txBody>
      </p:sp>
      <p:sp>
        <p:nvSpPr>
          <p:cNvPr id="7" name="TextBox 6"/>
          <p:cNvSpPr txBox="1"/>
          <p:nvPr/>
        </p:nvSpPr>
        <p:spPr>
          <a:xfrm>
            <a:off x="1041400" y="1219200"/>
            <a:ext cx="6614375" cy="1631216"/>
          </a:xfrm>
          <a:prstGeom prst="rect">
            <a:avLst/>
          </a:prstGeom>
          <a:noFill/>
        </p:spPr>
        <p:txBody>
          <a:bodyPr wrap="none" rtlCol="0">
            <a:spAutoFit/>
          </a:bodyPr>
          <a:lstStyle/>
          <a:p>
            <a:r>
              <a:rPr lang="en-US" sz="2000" i="1" dirty="0" smtClean="0"/>
              <a:t>(after breaking up with your partner) </a:t>
            </a:r>
          </a:p>
          <a:p>
            <a:r>
              <a:rPr lang="en-US" sz="2000" dirty="0"/>
              <a:t>	</a:t>
            </a:r>
            <a:r>
              <a:rPr lang="en-US" sz="2000" dirty="0" smtClean="0"/>
              <a:t>“I never much liked him/her anyways.”</a:t>
            </a:r>
          </a:p>
          <a:p>
            <a:endParaRPr lang="en-US" sz="2000" dirty="0"/>
          </a:p>
          <a:p>
            <a:r>
              <a:rPr lang="en-US" sz="2000" i="1" dirty="0" smtClean="0"/>
              <a:t>(after choosing to buy the more expensive car) </a:t>
            </a:r>
          </a:p>
          <a:p>
            <a:r>
              <a:rPr lang="en-US" sz="2000" dirty="0"/>
              <a:t>	</a:t>
            </a:r>
            <a:r>
              <a:rPr lang="en-US" sz="2000" dirty="0" smtClean="0"/>
              <a:t>“The cheaper one probably would have fallen apart.”</a:t>
            </a:r>
            <a:endParaRPr lang="en-US" sz="2000" dirty="0"/>
          </a:p>
        </p:txBody>
      </p:sp>
    </p:spTree>
    <p:extLst>
      <p:ext uri="{BB962C8B-B14F-4D97-AF65-F5344CB8AC3E}">
        <p14:creationId xmlns:p14="http://schemas.microsoft.com/office/powerpoint/2010/main" val="2488797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4176400"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STAGE 1</a:t>
            </a:r>
            <a:r>
              <a:rPr lang="en-US" sz="2000" dirty="0" smtClean="0"/>
              <a:t>: The subject ranks 10 objects.</a:t>
            </a:r>
            <a:endParaRPr lang="en-US" sz="2000" dirty="0"/>
          </a:p>
        </p:txBody>
      </p:sp>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4	5	6	7	8	9	10</a:t>
            </a:r>
          </a:p>
          <a:p>
            <a:r>
              <a:rPr lang="en-US" i="1" dirty="0" smtClean="0"/>
              <a:t>(most desirable)</a:t>
            </a:r>
            <a:r>
              <a:rPr lang="en-US" dirty="0" smtClean="0"/>
              <a:t>						            </a:t>
            </a:r>
            <a:r>
              <a:rPr lang="en-US" i="1" dirty="0" smtClean="0"/>
              <a:t>(least desirable)</a:t>
            </a:r>
            <a:endParaRPr lang="en-US" i="1" dirty="0"/>
          </a:p>
        </p:txBody>
      </p:sp>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Tree>
    <p:extLst>
      <p:ext uri="{BB962C8B-B14F-4D97-AF65-F5344CB8AC3E}">
        <p14:creationId xmlns:p14="http://schemas.microsoft.com/office/powerpoint/2010/main" val="104194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4176400"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STAGE 1</a:t>
            </a:r>
            <a:r>
              <a:rPr lang="en-US" sz="2000" dirty="0" smtClean="0"/>
              <a:t>: The subject ranks 10 objects.</a:t>
            </a:r>
            <a:endParaRPr lang="en-US" sz="2000" dirty="0"/>
          </a:p>
        </p:txBody>
      </p:sp>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16" name="TextBox 15"/>
          <p:cNvSpPr txBox="1"/>
          <p:nvPr/>
        </p:nvSpPr>
        <p:spPr>
          <a:xfrm>
            <a:off x="0" y="2465522"/>
            <a:ext cx="7632154"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000" b="1" dirty="0" smtClean="0"/>
              <a:t>STAGE 2</a:t>
            </a:r>
            <a:r>
              <a:rPr lang="en-US" sz="2000" dirty="0" smtClean="0"/>
              <a:t>: The subject chooses between her 4</a:t>
            </a:r>
            <a:r>
              <a:rPr lang="en-US" sz="2000" baseline="30000" dirty="0" smtClean="0"/>
              <a:t>th</a:t>
            </a:r>
            <a:r>
              <a:rPr lang="en-US" sz="2000" dirty="0" smtClean="0"/>
              <a:t> and 7</a:t>
            </a:r>
            <a:r>
              <a:rPr lang="en-US" sz="2000" baseline="30000" dirty="0" smtClean="0"/>
              <a:t>th</a:t>
            </a:r>
            <a:r>
              <a:rPr lang="en-US" sz="2000" dirty="0" smtClean="0"/>
              <a:t> ranked objects.</a:t>
            </a:r>
            <a:endParaRPr lang="en-US" sz="2000" dirty="0"/>
          </a:p>
        </p:txBody>
      </p:sp>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
        <p:nvSpPr>
          <p:cNvPr id="2" name="TextBox 1"/>
          <p:cNvSpPr txBox="1"/>
          <p:nvPr/>
        </p:nvSpPr>
        <p:spPr>
          <a:xfrm>
            <a:off x="849216" y="4095690"/>
            <a:ext cx="7297533" cy="400110"/>
          </a:xfrm>
          <a:prstGeom prst="rect">
            <a:avLst/>
          </a:prstGeom>
          <a:noFill/>
        </p:spPr>
        <p:txBody>
          <a:bodyPr wrap="square" rtlCol="0">
            <a:spAutoFit/>
          </a:bodyPr>
          <a:lstStyle/>
          <a:p>
            <a:r>
              <a:rPr lang="en-US" i="1" dirty="0" smtClean="0"/>
              <a:t>(the numbers 4 and 7 are </a:t>
            </a:r>
            <a:r>
              <a:rPr lang="en-US" sz="2000" i="1" dirty="0" smtClean="0"/>
              <a:t>predetermined</a:t>
            </a:r>
            <a:r>
              <a:rPr lang="en-US" i="1" dirty="0" smtClean="0"/>
              <a:t> and constant over all subjects)</a:t>
            </a:r>
            <a:endParaRPr lang="en-US" i="1" dirty="0"/>
          </a:p>
        </p:txBody>
      </p:sp>
      <p:pic>
        <p:nvPicPr>
          <p:cNvPr id="38"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1487" y="293120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163"/>
            <a:ext cx="609600" cy="54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0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4176400"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STAGE 1</a:t>
            </a:r>
            <a:r>
              <a:rPr lang="en-US" sz="2000" dirty="0" smtClean="0"/>
              <a:t>: The subject ranks 10 objects.</a:t>
            </a:r>
            <a:endParaRPr lang="en-US" sz="2000" dirty="0"/>
          </a:p>
        </p:txBody>
      </p:sp>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16" name="TextBox 15"/>
          <p:cNvSpPr txBox="1"/>
          <p:nvPr/>
        </p:nvSpPr>
        <p:spPr>
          <a:xfrm>
            <a:off x="0" y="2465522"/>
            <a:ext cx="7632154"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000" b="1" dirty="0" smtClean="0"/>
              <a:t>STAGE 2</a:t>
            </a:r>
            <a:r>
              <a:rPr lang="en-US" sz="2000" dirty="0" smtClean="0"/>
              <a:t>: The subject chooses between her 4</a:t>
            </a:r>
            <a:r>
              <a:rPr lang="en-US" sz="2000" baseline="30000" dirty="0" smtClean="0"/>
              <a:t>th</a:t>
            </a:r>
            <a:r>
              <a:rPr lang="en-US" sz="2000" dirty="0" smtClean="0"/>
              <a:t> and 7</a:t>
            </a:r>
            <a:r>
              <a:rPr lang="en-US" sz="2000" baseline="30000" dirty="0" smtClean="0"/>
              <a:t>th</a:t>
            </a:r>
            <a:r>
              <a:rPr lang="en-US" sz="2000" dirty="0" smtClean="0"/>
              <a:t> ranked objects.</a:t>
            </a:r>
            <a:endParaRPr lang="en-US" sz="2000" dirty="0"/>
          </a:p>
        </p:txBody>
      </p:sp>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pic>
        <p:nvPicPr>
          <p:cNvPr id="38"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1487" y="2931200"/>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p:cNvSpPr/>
          <p:nvPr/>
        </p:nvSpPr>
        <p:spPr>
          <a:xfrm>
            <a:off x="1836176" y="2885863"/>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163"/>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6530098" y="3048163"/>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530098" y="3048163"/>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2781" y="4387583"/>
            <a:ext cx="7292574" cy="646331"/>
          </a:xfrm>
          <a:prstGeom prst="rect">
            <a:avLst/>
          </a:prstGeom>
          <a:noFill/>
        </p:spPr>
        <p:txBody>
          <a:bodyPr wrap="none" rtlCol="0">
            <a:spAutoFit/>
          </a:bodyPr>
          <a:lstStyle/>
          <a:p>
            <a:pPr algn="ctr"/>
            <a:r>
              <a:rPr lang="en-US" u="sng" dirty="0" smtClean="0"/>
              <a:t>VOCAB</a:t>
            </a:r>
            <a:r>
              <a:rPr lang="en-US" dirty="0" smtClean="0"/>
              <a:t>: Choosing the hair dryer is a </a:t>
            </a:r>
            <a:r>
              <a:rPr lang="en-US" b="1" i="1" dirty="0" smtClean="0"/>
              <a:t>consistent</a:t>
            </a:r>
            <a:r>
              <a:rPr lang="en-US" dirty="0" smtClean="0"/>
              <a:t> choice.</a:t>
            </a:r>
          </a:p>
          <a:p>
            <a:pPr algn="ctr"/>
            <a:r>
              <a:rPr lang="en-US" dirty="0"/>
              <a:t> </a:t>
            </a:r>
            <a:r>
              <a:rPr lang="en-US" dirty="0" smtClean="0"/>
              <a:t>                                 Choosing </a:t>
            </a:r>
            <a:r>
              <a:rPr lang="en-US" dirty="0"/>
              <a:t>t</a:t>
            </a:r>
            <a:r>
              <a:rPr lang="en-US" dirty="0" smtClean="0"/>
              <a:t>he toaster would have been a </a:t>
            </a:r>
            <a:r>
              <a:rPr lang="en-US" b="1" i="1" dirty="0" smtClean="0"/>
              <a:t>reversal</a:t>
            </a:r>
            <a:r>
              <a:rPr lang="en-US" dirty="0" smtClean="0"/>
              <a:t> choice.</a:t>
            </a:r>
            <a:endParaRPr lang="en-US" dirty="0"/>
          </a:p>
        </p:txBody>
      </p:sp>
    </p:spTree>
    <p:extLst>
      <p:ext uri="{BB962C8B-B14F-4D97-AF65-F5344CB8AC3E}">
        <p14:creationId xmlns:p14="http://schemas.microsoft.com/office/powerpoint/2010/main" val="385861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4176400"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STAGE 1</a:t>
            </a:r>
            <a:r>
              <a:rPr lang="en-US" sz="2000" dirty="0" smtClean="0"/>
              <a:t>: The subject ranks 10 objects.</a:t>
            </a:r>
            <a:endParaRPr lang="en-US" sz="2000" dirty="0"/>
          </a:p>
        </p:txBody>
      </p:sp>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16" name="TextBox 15"/>
          <p:cNvSpPr txBox="1"/>
          <p:nvPr/>
        </p:nvSpPr>
        <p:spPr>
          <a:xfrm>
            <a:off x="0" y="2465522"/>
            <a:ext cx="7632154"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000" b="1" dirty="0" smtClean="0"/>
              <a:t>STAGE 2</a:t>
            </a:r>
            <a:r>
              <a:rPr lang="en-US" sz="2000" dirty="0" smtClean="0"/>
              <a:t>: The subject chooses between her 4</a:t>
            </a:r>
            <a:r>
              <a:rPr lang="en-US" sz="2000" baseline="30000" dirty="0" smtClean="0"/>
              <a:t>th</a:t>
            </a:r>
            <a:r>
              <a:rPr lang="en-US" sz="2000" dirty="0" smtClean="0"/>
              <a:t> and 7</a:t>
            </a:r>
            <a:r>
              <a:rPr lang="en-US" sz="2000" baseline="30000" dirty="0" smtClean="0"/>
              <a:t>th</a:t>
            </a:r>
            <a:r>
              <a:rPr lang="en-US" sz="2000" dirty="0" smtClean="0"/>
              <a:t> ranked objects.</a:t>
            </a:r>
            <a:endParaRPr lang="en-US" sz="2000" dirty="0"/>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77" y="42415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52" y="422299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7" y="424972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413" y="417450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715214" y="413488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63" y="4326769"/>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157" y="415025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1532" y="420926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2" y="406723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18763" y="4996878"/>
            <a:ext cx="8763000" cy="369332"/>
          </a:xfrm>
          <a:prstGeom prst="rect">
            <a:avLst/>
          </a:prstGeom>
          <a:noFill/>
        </p:spPr>
        <p:txBody>
          <a:bodyPr wrap="square" rtlCol="0">
            <a:spAutoFit/>
          </a:bodyPr>
          <a:lstStyle/>
          <a:p>
            <a:r>
              <a:rPr lang="en-US" dirty="0" smtClean="0"/>
              <a:t>1	2	3	4	5	6	7	8	9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010" y="4326769"/>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20" name="TextBox 19"/>
          <p:cNvSpPr txBox="1"/>
          <p:nvPr/>
        </p:nvSpPr>
        <p:spPr>
          <a:xfrm>
            <a:off x="0" y="3734772"/>
            <a:ext cx="5197577"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STAGE 3</a:t>
            </a:r>
            <a:r>
              <a:rPr lang="en-US" sz="2000" dirty="0" smtClean="0"/>
              <a:t>: The subject ranks the 10 objects again.</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pic>
        <p:nvPicPr>
          <p:cNvPr id="3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163"/>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6530098" y="3048163"/>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530098" y="3048163"/>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1487" y="2931200"/>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p:nvSpPr>
        <p:spPr>
          <a:xfrm>
            <a:off x="1836176" y="2885863"/>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615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77" y="42415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52" y="422299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7" y="424972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413" y="417450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715214" y="413488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63" y="4326769"/>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157" y="415025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1532" y="420926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2" y="406723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18763" y="4996878"/>
            <a:ext cx="8763000" cy="369332"/>
          </a:xfrm>
          <a:prstGeom prst="rect">
            <a:avLst/>
          </a:prstGeom>
          <a:noFill/>
        </p:spPr>
        <p:txBody>
          <a:bodyPr wrap="square" rtlCol="0">
            <a:spAutoFit/>
          </a:bodyPr>
          <a:lstStyle/>
          <a:p>
            <a:r>
              <a:rPr lang="en-US" dirty="0" smtClean="0"/>
              <a:t>1	2	</a:t>
            </a:r>
            <a:r>
              <a:rPr lang="en-US" b="1" dirty="0" smtClean="0">
                <a:solidFill>
                  <a:srgbClr val="FF0000"/>
                </a:solidFill>
              </a:rPr>
              <a:t>3</a:t>
            </a:r>
            <a:r>
              <a:rPr lang="en-US" dirty="0" smtClean="0"/>
              <a:t>	4	5	6	7	8	</a:t>
            </a:r>
            <a:r>
              <a:rPr lang="en-US" b="1" dirty="0" smtClean="0">
                <a:solidFill>
                  <a:srgbClr val="FF0000"/>
                </a:solidFill>
              </a:rPr>
              <a:t>9</a:t>
            </a:r>
            <a:r>
              <a:rPr lang="en-US" dirty="0" smtClean="0"/>
              <a:t>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010" y="4326769"/>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
        <p:nvSpPr>
          <p:cNvPr id="2" name="Right Arrow 1"/>
          <p:cNvSpPr/>
          <p:nvPr/>
        </p:nvSpPr>
        <p:spPr>
          <a:xfrm rot="6556202">
            <a:off x="1250395" y="2779271"/>
            <a:ext cx="2655715" cy="21318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ight Arrow 36"/>
          <p:cNvSpPr/>
          <p:nvPr/>
        </p:nvSpPr>
        <p:spPr>
          <a:xfrm rot="3247514" flipV="1">
            <a:off x="5178012" y="2923047"/>
            <a:ext cx="2996606" cy="2168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7"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1487" y="2931200"/>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836176" y="2885863"/>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163"/>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530098" y="3048163"/>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30098" y="3048163"/>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22327" y="2218464"/>
            <a:ext cx="1686252"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chosen object</a:t>
            </a:r>
          </a:p>
          <a:p>
            <a:r>
              <a:rPr lang="en-US" dirty="0" smtClean="0"/>
              <a:t>promoted by 1</a:t>
            </a:r>
            <a:endParaRPr lang="en-US" dirty="0"/>
          </a:p>
        </p:txBody>
      </p:sp>
      <p:sp>
        <p:nvSpPr>
          <p:cNvPr id="38" name="TextBox 37"/>
          <p:cNvSpPr txBox="1"/>
          <p:nvPr/>
        </p:nvSpPr>
        <p:spPr>
          <a:xfrm>
            <a:off x="4772939" y="2401832"/>
            <a:ext cx="1686252"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rejected object demoted by 2</a:t>
            </a:r>
            <a:endParaRPr lang="en-US" dirty="0"/>
          </a:p>
        </p:txBody>
      </p:sp>
      <p:sp>
        <p:nvSpPr>
          <p:cNvPr id="8" name="TextBox 7"/>
          <p:cNvSpPr txBox="1"/>
          <p:nvPr/>
        </p:nvSpPr>
        <p:spPr>
          <a:xfrm>
            <a:off x="3385024" y="3447805"/>
            <a:ext cx="2031133"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dirty="0" smtClean="0"/>
              <a:t>Spread = 1 + 2 = 3</a:t>
            </a:r>
            <a:endParaRPr lang="en-US" sz="2000" dirty="0"/>
          </a:p>
        </p:txBody>
      </p:sp>
      <p:sp>
        <p:nvSpPr>
          <p:cNvPr id="39" name="TextBox 38"/>
          <p:cNvSpPr txBox="1"/>
          <p:nvPr/>
        </p:nvSpPr>
        <p:spPr>
          <a:xfrm>
            <a:off x="76201" y="5438745"/>
            <a:ext cx="892623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Spread = (amount chosen object moves left) + (amount rejected object moves right)</a:t>
            </a:r>
            <a:endParaRPr lang="en-US" sz="2000" dirty="0"/>
          </a:p>
        </p:txBody>
      </p:sp>
      <p:sp>
        <p:nvSpPr>
          <p:cNvPr id="3" name="TextBox 2"/>
          <p:cNvSpPr txBox="1"/>
          <p:nvPr/>
        </p:nvSpPr>
        <p:spPr>
          <a:xfrm>
            <a:off x="2496502" y="6172200"/>
            <a:ext cx="3389198" cy="369332"/>
          </a:xfrm>
          <a:prstGeom prst="rect">
            <a:avLst/>
          </a:prstGeom>
          <a:noFill/>
        </p:spPr>
        <p:txBody>
          <a:bodyPr wrap="none" rtlCol="0">
            <a:spAutoFit/>
          </a:bodyPr>
          <a:lstStyle/>
          <a:p>
            <a:r>
              <a:rPr lang="en-US" i="1" dirty="0" smtClean="0"/>
              <a:t>Spread can be positive or negative</a:t>
            </a:r>
            <a:endParaRPr lang="en-US" i="1" dirty="0"/>
          </a:p>
        </p:txBody>
      </p:sp>
    </p:spTree>
    <p:extLst>
      <p:ext uri="{BB962C8B-B14F-4D97-AF65-F5344CB8AC3E}">
        <p14:creationId xmlns:p14="http://schemas.microsoft.com/office/powerpoint/2010/main" val="157125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77" y="42415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52" y="422299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7" y="424972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413" y="417450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715214" y="413488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63" y="4326769"/>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157" y="415025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1532" y="420926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2" y="406723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18763" y="4996878"/>
            <a:ext cx="8763000" cy="369332"/>
          </a:xfrm>
          <a:prstGeom prst="rect">
            <a:avLst/>
          </a:prstGeom>
          <a:noFill/>
        </p:spPr>
        <p:txBody>
          <a:bodyPr wrap="square" rtlCol="0">
            <a:spAutoFit/>
          </a:bodyPr>
          <a:lstStyle/>
          <a:p>
            <a:r>
              <a:rPr lang="en-US" dirty="0" smtClean="0"/>
              <a:t>1	2	</a:t>
            </a:r>
            <a:r>
              <a:rPr lang="en-US" b="1" dirty="0" smtClean="0">
                <a:solidFill>
                  <a:srgbClr val="FF0000"/>
                </a:solidFill>
              </a:rPr>
              <a:t>3</a:t>
            </a:r>
            <a:r>
              <a:rPr lang="en-US" dirty="0" smtClean="0"/>
              <a:t>	4	5	6	7	8	</a:t>
            </a:r>
            <a:r>
              <a:rPr lang="en-US" b="1" dirty="0" smtClean="0">
                <a:solidFill>
                  <a:srgbClr val="FF0000"/>
                </a:solidFill>
              </a:rPr>
              <a:t>9</a:t>
            </a:r>
            <a:r>
              <a:rPr lang="en-US" dirty="0" smtClean="0"/>
              <a:t>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010" y="4326769"/>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
        <p:nvSpPr>
          <p:cNvPr id="2" name="Right Arrow 1"/>
          <p:cNvSpPr/>
          <p:nvPr/>
        </p:nvSpPr>
        <p:spPr>
          <a:xfrm rot="6556202">
            <a:off x="1250395" y="2779271"/>
            <a:ext cx="2655715" cy="21318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ight Arrow 36"/>
          <p:cNvSpPr/>
          <p:nvPr/>
        </p:nvSpPr>
        <p:spPr>
          <a:xfrm rot="3247514" flipV="1">
            <a:off x="5178012" y="2923047"/>
            <a:ext cx="2996606" cy="2168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7"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1487" y="2931200"/>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836176" y="2885863"/>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163"/>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530098" y="3048163"/>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30098" y="3048163"/>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22327" y="2218464"/>
            <a:ext cx="1686252"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chosen object</a:t>
            </a:r>
          </a:p>
          <a:p>
            <a:r>
              <a:rPr lang="en-US" dirty="0" smtClean="0"/>
              <a:t>promoted by 1</a:t>
            </a:r>
            <a:endParaRPr lang="en-US" dirty="0"/>
          </a:p>
        </p:txBody>
      </p:sp>
      <p:sp>
        <p:nvSpPr>
          <p:cNvPr id="38" name="TextBox 37"/>
          <p:cNvSpPr txBox="1"/>
          <p:nvPr/>
        </p:nvSpPr>
        <p:spPr>
          <a:xfrm>
            <a:off x="4772939" y="2401832"/>
            <a:ext cx="1686252"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rejected object demoted by 2</a:t>
            </a:r>
            <a:endParaRPr lang="en-US" dirty="0"/>
          </a:p>
        </p:txBody>
      </p:sp>
      <p:sp>
        <p:nvSpPr>
          <p:cNvPr id="8" name="TextBox 7"/>
          <p:cNvSpPr txBox="1"/>
          <p:nvPr/>
        </p:nvSpPr>
        <p:spPr>
          <a:xfrm>
            <a:off x="3385024" y="3447805"/>
            <a:ext cx="2031133"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dirty="0" smtClean="0"/>
              <a:t>Spread = 1 + 2 = 3</a:t>
            </a:r>
            <a:endParaRPr lang="en-US" sz="2000" dirty="0"/>
          </a:p>
        </p:txBody>
      </p:sp>
      <p:sp>
        <p:nvSpPr>
          <p:cNvPr id="39" name="TextBox 38"/>
          <p:cNvSpPr txBox="1"/>
          <p:nvPr/>
        </p:nvSpPr>
        <p:spPr>
          <a:xfrm>
            <a:off x="76201" y="5438745"/>
            <a:ext cx="892623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Spread = (amount chosen object moves left) + (amount rejected object moves right)</a:t>
            </a:r>
            <a:endParaRPr lang="en-US" sz="2000" dirty="0"/>
          </a:p>
        </p:txBody>
      </p:sp>
      <p:sp>
        <p:nvSpPr>
          <p:cNvPr id="3" name="TextBox 2"/>
          <p:cNvSpPr txBox="1"/>
          <p:nvPr/>
        </p:nvSpPr>
        <p:spPr>
          <a:xfrm>
            <a:off x="1356829" y="6019800"/>
            <a:ext cx="6262548" cy="64633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b="1" i="1" dirty="0" smtClean="0"/>
              <a:t>Consistent choice</a:t>
            </a:r>
            <a:r>
              <a:rPr lang="en-US" i="1" dirty="0" smtClean="0"/>
              <a:t>: positive spread means arrows point outwards.</a:t>
            </a:r>
          </a:p>
          <a:p>
            <a:r>
              <a:rPr lang="en-US" b="1" i="1" dirty="0" smtClean="0"/>
              <a:t>Reversal choice</a:t>
            </a:r>
            <a:r>
              <a:rPr lang="en-US" i="1" dirty="0" smtClean="0"/>
              <a:t>: positive spread means arrows point inwards.</a:t>
            </a:r>
            <a:endParaRPr lang="en-US" i="1" dirty="0"/>
          </a:p>
        </p:txBody>
      </p:sp>
    </p:spTree>
    <p:extLst>
      <p:ext uri="{BB962C8B-B14F-4D97-AF65-F5344CB8AC3E}">
        <p14:creationId xmlns:p14="http://schemas.microsoft.com/office/powerpoint/2010/main" val="126282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graphicFrame>
        <p:nvGraphicFramePr>
          <p:cNvPr id="5" name="Diagram 4"/>
          <p:cNvGraphicFramePr/>
          <p:nvPr>
            <p:extLst>
              <p:ext uri="{D42A27DB-BD31-4B8C-83A1-F6EECF244321}">
                <p14:modId xmlns:p14="http://schemas.microsoft.com/office/powerpoint/2010/main" val="932785972"/>
              </p:ext>
            </p:extLst>
          </p:nvPr>
        </p:nvGraphicFramePr>
        <p:xfrm>
          <a:off x="5181600" y="2743200"/>
          <a:ext cx="47244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988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77" y="42415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52" y="422299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7" y="424972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413" y="417450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715214" y="413488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63" y="4326769"/>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157" y="415025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1532" y="420926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2" y="406723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18763" y="4996878"/>
            <a:ext cx="8763000" cy="369332"/>
          </a:xfrm>
          <a:prstGeom prst="rect">
            <a:avLst/>
          </a:prstGeom>
          <a:noFill/>
        </p:spPr>
        <p:txBody>
          <a:bodyPr wrap="square" rtlCol="0">
            <a:spAutoFit/>
          </a:bodyPr>
          <a:lstStyle/>
          <a:p>
            <a:r>
              <a:rPr lang="en-US" dirty="0" smtClean="0"/>
              <a:t>1	2	</a:t>
            </a:r>
            <a:r>
              <a:rPr lang="en-US" b="1" dirty="0" smtClean="0">
                <a:solidFill>
                  <a:srgbClr val="FF0000"/>
                </a:solidFill>
              </a:rPr>
              <a:t>3</a:t>
            </a:r>
            <a:r>
              <a:rPr lang="en-US" dirty="0" smtClean="0"/>
              <a:t>	4	5	6	7	8	</a:t>
            </a:r>
            <a:r>
              <a:rPr lang="en-US" b="1" dirty="0" smtClean="0">
                <a:solidFill>
                  <a:srgbClr val="FF0000"/>
                </a:solidFill>
              </a:rPr>
              <a:t>9</a:t>
            </a:r>
            <a:r>
              <a:rPr lang="en-US" dirty="0" smtClean="0"/>
              <a:t>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010" y="4326769"/>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0"/>
            <a:ext cx="386817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A typical </a:t>
            </a:r>
            <a:r>
              <a:rPr lang="en-US" sz="2000" b="1" dirty="0" smtClean="0"/>
              <a:t>Free-Choice experiment</a:t>
            </a:r>
            <a:r>
              <a:rPr lang="en-US" sz="2000" dirty="0" smtClean="0"/>
              <a:t>…</a:t>
            </a:r>
            <a:endParaRPr lang="en-US" sz="2000" dirty="0"/>
          </a:p>
        </p:txBody>
      </p:sp>
      <p:sp>
        <p:nvSpPr>
          <p:cNvPr id="35" name="TextBox 34"/>
          <p:cNvSpPr txBox="1"/>
          <p:nvPr/>
        </p:nvSpPr>
        <p:spPr>
          <a:xfrm>
            <a:off x="3868175" y="2289"/>
            <a:ext cx="2836033" cy="400110"/>
          </a:xfrm>
          <a:prstGeom prst="rect">
            <a:avLst/>
          </a:prstGeom>
          <a:noFill/>
        </p:spPr>
        <p:txBody>
          <a:bodyPr wrap="none" rtlCol="0">
            <a:spAutoFit/>
          </a:bodyPr>
          <a:lstStyle/>
          <a:p>
            <a:r>
              <a:rPr lang="en-US" sz="2000" i="1" dirty="0" smtClean="0"/>
              <a:t>(</a:t>
            </a:r>
            <a:r>
              <a:rPr lang="en-US" sz="2000" i="1" dirty="0" err="1" smtClean="0"/>
              <a:t>Brehm</a:t>
            </a:r>
            <a:r>
              <a:rPr lang="en-US" sz="2000" i="1" dirty="0" smtClean="0"/>
              <a:t> 1956, and others)</a:t>
            </a:r>
            <a:endParaRPr lang="en-US" sz="2000" i="1" dirty="0"/>
          </a:p>
        </p:txBody>
      </p:sp>
      <p:sp>
        <p:nvSpPr>
          <p:cNvPr id="9" name="TextBox 8"/>
          <p:cNvSpPr txBox="1"/>
          <p:nvPr/>
        </p:nvSpPr>
        <p:spPr>
          <a:xfrm>
            <a:off x="578504" y="2808814"/>
            <a:ext cx="75438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smtClean="0"/>
              <a:t>Positive average spread was taken as evidence for dissonance theory.</a:t>
            </a:r>
            <a:endParaRPr lang="en-US" sz="2000" dirty="0"/>
          </a:p>
        </p:txBody>
      </p:sp>
      <p:sp>
        <p:nvSpPr>
          <p:cNvPr id="10" name="TextBox 9"/>
          <p:cNvSpPr txBox="1"/>
          <p:nvPr/>
        </p:nvSpPr>
        <p:spPr>
          <a:xfrm>
            <a:off x="2937540" y="3396734"/>
            <a:ext cx="2995628" cy="400110"/>
          </a:xfrm>
          <a:prstGeom prst="rect">
            <a:avLst/>
          </a:prstGeom>
          <a:noFill/>
        </p:spPr>
        <p:txBody>
          <a:bodyPr wrap="none" rtlCol="0">
            <a:spAutoFit/>
          </a:bodyPr>
          <a:lstStyle/>
          <a:p>
            <a:r>
              <a:rPr lang="en-US" sz="2000" dirty="0"/>
              <a:t>t</a:t>
            </a:r>
            <a:r>
              <a:rPr lang="en-US" sz="2000" dirty="0" smtClean="0"/>
              <a:t>he error went unnoticed…</a:t>
            </a:r>
            <a:endParaRPr lang="en-US" sz="2000" dirty="0"/>
          </a:p>
        </p:txBody>
      </p:sp>
      <p:sp>
        <p:nvSpPr>
          <p:cNvPr id="32" name="TextBox 31"/>
          <p:cNvSpPr txBox="1"/>
          <p:nvPr/>
        </p:nvSpPr>
        <p:spPr>
          <a:xfrm>
            <a:off x="76201" y="5438745"/>
            <a:ext cx="892623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Spread = (amount chosen object moves left) + (amount rejected object moves right)</a:t>
            </a:r>
            <a:endParaRPr lang="en-US" sz="2000" dirty="0"/>
          </a:p>
        </p:txBody>
      </p:sp>
    </p:spTree>
    <p:extLst>
      <p:ext uri="{BB962C8B-B14F-4D97-AF65-F5344CB8AC3E}">
        <p14:creationId xmlns:p14="http://schemas.microsoft.com/office/powerpoint/2010/main" val="1469364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50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Tree>
    <p:extLst>
      <p:ext uri="{BB962C8B-B14F-4D97-AF65-F5344CB8AC3E}">
        <p14:creationId xmlns:p14="http://schemas.microsoft.com/office/powerpoint/2010/main" val="405435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9" name="TextBox 8"/>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35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9" name="TextBox 8"/>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1503546" y="204376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62200" y="2196164"/>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62200" y="2196164"/>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049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9" name="TextBox 8"/>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1503546" y="204376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62200" y="2196164"/>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62200" y="2196164"/>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846" y="2819400"/>
            <a:ext cx="798335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t>Step two</a:t>
            </a:r>
            <a:r>
              <a:rPr lang="en-US" sz="2000" dirty="0" smtClean="0"/>
              <a:t>: Monkey chooses between the rejected color and the third color.</a:t>
            </a:r>
            <a:endParaRPr lang="en-US" sz="2000" dirty="0"/>
          </a:p>
        </p:txBody>
      </p:sp>
      <p:sp>
        <p:nvSpPr>
          <p:cNvPr id="29" name="Oval 28"/>
          <p:cNvSpPr/>
          <p:nvPr/>
        </p:nvSpPr>
        <p:spPr>
          <a:xfrm>
            <a:off x="1655946" y="36576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438803" y="3657600"/>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543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9" name="TextBox 8"/>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1503546" y="204376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62200" y="2196164"/>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62200" y="2196164"/>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846" y="2819400"/>
            <a:ext cx="798335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t>Step two</a:t>
            </a:r>
            <a:r>
              <a:rPr lang="en-US" sz="2000" dirty="0" smtClean="0"/>
              <a:t>: Monkey chooses between the rejected color and the third color.</a:t>
            </a:r>
            <a:endParaRPr lang="en-US" sz="2000" dirty="0"/>
          </a:p>
        </p:txBody>
      </p:sp>
      <p:sp>
        <p:nvSpPr>
          <p:cNvPr id="29" name="Oval 28"/>
          <p:cNvSpPr/>
          <p:nvPr/>
        </p:nvSpPr>
        <p:spPr>
          <a:xfrm>
            <a:off x="1655946" y="36576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438803" y="3657600"/>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Oval 30"/>
          <p:cNvSpPr/>
          <p:nvPr/>
        </p:nvSpPr>
        <p:spPr>
          <a:xfrm>
            <a:off x="2286403" y="3505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1617845" y="3657600"/>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617845" y="3657600"/>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55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9" name="TextBox 8"/>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1503546" y="204376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62200" y="2196164"/>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62200" y="2196164"/>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846" y="2819400"/>
            <a:ext cx="798335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t>Step two</a:t>
            </a:r>
            <a:r>
              <a:rPr lang="en-US" sz="2000" dirty="0" smtClean="0"/>
              <a:t>: Monkey chooses between the rejected color and the third color.</a:t>
            </a:r>
            <a:endParaRPr lang="en-US" sz="2000" dirty="0"/>
          </a:p>
        </p:txBody>
      </p:sp>
      <p:sp>
        <p:nvSpPr>
          <p:cNvPr id="29" name="Oval 28"/>
          <p:cNvSpPr/>
          <p:nvPr/>
        </p:nvSpPr>
        <p:spPr>
          <a:xfrm>
            <a:off x="1655946" y="36576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438803" y="3657600"/>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Oval 30"/>
          <p:cNvSpPr/>
          <p:nvPr/>
        </p:nvSpPr>
        <p:spPr>
          <a:xfrm>
            <a:off x="2286403" y="3505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1617845" y="3657600"/>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617845" y="3657600"/>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4478" y="4267200"/>
            <a:ext cx="8055731"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FINDING: about 2/3 of the time, the monkey chose the new color instead of</a:t>
            </a:r>
          </a:p>
          <a:p>
            <a:r>
              <a:rPr lang="en-US" sz="2000" dirty="0"/>
              <a:t>	</a:t>
            </a:r>
            <a:r>
              <a:rPr lang="en-US" sz="2000" dirty="0" smtClean="0"/>
              <a:t>  the previously rejected color.</a:t>
            </a:r>
            <a:endParaRPr lang="en-US" sz="2000" dirty="0"/>
          </a:p>
        </p:txBody>
      </p:sp>
    </p:spTree>
    <p:extLst>
      <p:ext uri="{BB962C8B-B14F-4D97-AF65-F5344CB8AC3E}">
        <p14:creationId xmlns:p14="http://schemas.microsoft.com/office/powerpoint/2010/main" val="2257907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1503546" y="204376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62200" y="2196164"/>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62200" y="2196164"/>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846" y="2819400"/>
            <a:ext cx="798335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t>Step two</a:t>
            </a:r>
            <a:r>
              <a:rPr lang="en-US" sz="2000" dirty="0" smtClean="0"/>
              <a:t>: Monkey chooses between the rejected color and the third color.</a:t>
            </a:r>
            <a:endParaRPr lang="en-US" sz="2000" dirty="0"/>
          </a:p>
        </p:txBody>
      </p:sp>
      <p:sp>
        <p:nvSpPr>
          <p:cNvPr id="29" name="Oval 28"/>
          <p:cNvSpPr/>
          <p:nvPr/>
        </p:nvSpPr>
        <p:spPr>
          <a:xfrm>
            <a:off x="1655946" y="36576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438803" y="3657600"/>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Oval 30"/>
          <p:cNvSpPr/>
          <p:nvPr/>
        </p:nvSpPr>
        <p:spPr>
          <a:xfrm>
            <a:off x="2286403" y="3505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1617845" y="3657600"/>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617845" y="3657600"/>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4478" y="4267200"/>
            <a:ext cx="8055731"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FINDING: about 2/3 of the time, the monkey chose the new color instead of</a:t>
            </a:r>
          </a:p>
          <a:p>
            <a:r>
              <a:rPr lang="en-US" sz="2000" dirty="0"/>
              <a:t>	</a:t>
            </a:r>
            <a:r>
              <a:rPr lang="en-US" sz="2000" dirty="0" smtClean="0"/>
              <a:t>  the previously rejected color.</a:t>
            </a:r>
            <a:endParaRPr lang="en-US" sz="2000" dirty="0"/>
          </a:p>
        </p:txBody>
      </p:sp>
      <p:sp>
        <p:nvSpPr>
          <p:cNvPr id="34" name="TextBox 33"/>
          <p:cNvSpPr txBox="1"/>
          <p:nvPr/>
        </p:nvSpPr>
        <p:spPr>
          <a:xfrm>
            <a:off x="697987" y="5208657"/>
            <a:ext cx="7214604" cy="1323439"/>
          </a:xfrm>
          <a:prstGeom prst="rect">
            <a:avLst/>
          </a:prstGeom>
          <a:noFill/>
        </p:spPr>
        <p:txBody>
          <a:bodyPr wrap="none" rtlCol="0">
            <a:spAutoFit/>
          </a:bodyPr>
          <a:lstStyle/>
          <a:p>
            <a:r>
              <a:rPr lang="en-US" sz="2000" b="1" dirty="0" smtClean="0"/>
              <a:t>This was considered evidence for dissonance theory</a:t>
            </a:r>
            <a:r>
              <a:rPr lang="en-US" sz="2000" dirty="0" smtClean="0"/>
              <a:t>: </a:t>
            </a:r>
          </a:p>
          <a:p>
            <a:r>
              <a:rPr lang="en-US" sz="2000" dirty="0" smtClean="0"/>
              <a:t>  </a:t>
            </a:r>
            <a:r>
              <a:rPr lang="en-US" sz="2000" i="1" dirty="0" smtClean="0"/>
              <a:t>“One must either accept that these psychological processes are </a:t>
            </a:r>
          </a:p>
          <a:p>
            <a:r>
              <a:rPr lang="en-US" sz="2000" i="1" dirty="0"/>
              <a:t> </a:t>
            </a:r>
            <a:r>
              <a:rPr lang="en-US" sz="2000" i="1" dirty="0" smtClean="0"/>
              <a:t>   mechanistically simpler than previously thought or ascribe richer </a:t>
            </a:r>
          </a:p>
          <a:p>
            <a:r>
              <a:rPr lang="en-US" sz="2000" i="1" dirty="0"/>
              <a:t> </a:t>
            </a:r>
            <a:r>
              <a:rPr lang="en-US" sz="2000" i="1" dirty="0" smtClean="0"/>
              <a:t>   motivational complexity to monkeys and children…”</a:t>
            </a:r>
            <a:endParaRPr lang="en-US" sz="2000" i="1" dirty="0"/>
          </a:p>
        </p:txBody>
      </p:sp>
      <p:sp>
        <p:nvSpPr>
          <p:cNvPr id="22" name="TextBox 21"/>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Tree>
    <p:extLst>
      <p:ext uri="{BB962C8B-B14F-4D97-AF65-F5344CB8AC3E}">
        <p14:creationId xmlns:p14="http://schemas.microsoft.com/office/powerpoint/2010/main" val="2257907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04180"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Even monkeys rationalize choices (Egan, Bloom, Santos, 2007)</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843219"/>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723499" y="843219"/>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1143000" y="843219"/>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617846" y="689314"/>
            <a:ext cx="4648200" cy="646331"/>
          </a:xfrm>
          <a:prstGeom prst="rect">
            <a:avLst/>
          </a:prstGeom>
          <a:noFill/>
        </p:spPr>
        <p:txBody>
          <a:bodyPr wrap="square" rtlCol="0">
            <a:spAutoFit/>
          </a:bodyPr>
          <a:lstStyle/>
          <a:p>
            <a:r>
              <a:rPr lang="en-US" dirty="0" smtClean="0"/>
              <a:t>Three candy colors are identified that a capuchin monkey finds about equally desirable.</a:t>
            </a:r>
            <a:endParaRPr lang="en-US" dirty="0"/>
          </a:p>
        </p:txBody>
      </p:sp>
      <p:sp>
        <p:nvSpPr>
          <p:cNvPr id="11" name="Oval 10"/>
          <p:cNvSpPr/>
          <p:nvPr/>
        </p:nvSpPr>
        <p:spPr>
          <a:xfrm>
            <a:off x="1655946" y="2196164"/>
            <a:ext cx="3048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400300" y="2196164"/>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1503546" y="204376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62200" y="2196164"/>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62200" y="2196164"/>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846" y="2819400"/>
            <a:ext cx="798335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t>Step two</a:t>
            </a:r>
            <a:r>
              <a:rPr lang="en-US" sz="2000" dirty="0" smtClean="0"/>
              <a:t>: Monkey chooses between the rejected color and the third color.</a:t>
            </a:r>
            <a:endParaRPr lang="en-US" sz="2000" dirty="0"/>
          </a:p>
        </p:txBody>
      </p:sp>
      <p:sp>
        <p:nvSpPr>
          <p:cNvPr id="29" name="Oval 28"/>
          <p:cNvSpPr/>
          <p:nvPr/>
        </p:nvSpPr>
        <p:spPr>
          <a:xfrm>
            <a:off x="1655946" y="36576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438803" y="3657600"/>
            <a:ext cx="304800" cy="304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Oval 30"/>
          <p:cNvSpPr/>
          <p:nvPr/>
        </p:nvSpPr>
        <p:spPr>
          <a:xfrm>
            <a:off x="2286403" y="3505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1617845" y="3657600"/>
            <a:ext cx="381001"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617845" y="3657600"/>
            <a:ext cx="38100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4478" y="4267200"/>
            <a:ext cx="8055731"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FINDING: about 2/3 of the time, the monkey chose the new color instead of</a:t>
            </a:r>
          </a:p>
          <a:p>
            <a:r>
              <a:rPr lang="en-US" sz="2000" dirty="0"/>
              <a:t>	</a:t>
            </a:r>
            <a:r>
              <a:rPr lang="en-US" sz="2000" dirty="0" smtClean="0"/>
              <a:t>  the previously rejected color.</a:t>
            </a:r>
            <a:endParaRPr lang="en-US" sz="2000" dirty="0"/>
          </a:p>
        </p:txBody>
      </p:sp>
      <p:sp>
        <p:nvSpPr>
          <p:cNvPr id="34" name="TextBox 33"/>
          <p:cNvSpPr txBox="1"/>
          <p:nvPr/>
        </p:nvSpPr>
        <p:spPr>
          <a:xfrm>
            <a:off x="334478" y="5410200"/>
            <a:ext cx="8219109"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2/3 is exactly what one should expect for mathematical</a:t>
            </a:r>
          </a:p>
          <a:p>
            <a:r>
              <a:rPr lang="en-US" sz="2000" dirty="0" smtClean="0"/>
              <a:t>reasons, without assuming monkeys ever change their minds.</a:t>
            </a:r>
          </a:p>
        </p:txBody>
      </p:sp>
      <p:sp>
        <p:nvSpPr>
          <p:cNvPr id="22" name="TextBox 21"/>
          <p:cNvSpPr txBox="1"/>
          <p:nvPr/>
        </p:nvSpPr>
        <p:spPr>
          <a:xfrm>
            <a:off x="152400" y="1501774"/>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Step one</a:t>
            </a:r>
            <a:r>
              <a:rPr lang="en-US" dirty="0" smtClean="0"/>
              <a:t>: Monkey </a:t>
            </a:r>
            <a:r>
              <a:rPr lang="en-US" sz="2000" dirty="0" smtClean="0"/>
              <a:t>chooses</a:t>
            </a:r>
            <a:r>
              <a:rPr lang="en-US" dirty="0" smtClean="0"/>
              <a:t> between two colors</a:t>
            </a:r>
            <a:endParaRPr lang="en-US" dirty="0"/>
          </a:p>
        </p:txBody>
      </p:sp>
    </p:spTree>
    <p:extLst>
      <p:ext uri="{BB962C8B-B14F-4D97-AF65-F5344CB8AC3E}">
        <p14:creationId xmlns:p14="http://schemas.microsoft.com/office/powerpoint/2010/main" val="236028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135" t="50000" r="25509" b="5239"/>
          <a:stretch/>
        </p:blipFill>
        <p:spPr bwMode="auto">
          <a:xfrm>
            <a:off x="1447800" y="2819400"/>
            <a:ext cx="3295950" cy="28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07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55296"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explanation:</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0"/>
            <a:ext cx="432714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a:t>
            </a:r>
            <a:r>
              <a:rPr lang="en-US" sz="2000" dirty="0"/>
              <a:t>E</a:t>
            </a:r>
            <a:r>
              <a:rPr lang="en-US" sz="2000" dirty="0" smtClean="0"/>
              <a:t>xpect 2/3 even if</a:t>
            </a:r>
          </a:p>
          <a:p>
            <a:r>
              <a:rPr lang="en-US" sz="2000" dirty="0" smtClean="0"/>
              <a:t>monkeys never change their minds:</a:t>
            </a:r>
            <a:endParaRPr lang="en-US" sz="2000" dirty="0"/>
          </a:p>
        </p:txBody>
      </p:sp>
    </p:spTree>
    <p:extLst>
      <p:ext uri="{BB962C8B-B14F-4D97-AF65-F5344CB8AC3E}">
        <p14:creationId xmlns:p14="http://schemas.microsoft.com/office/powerpoint/2010/main" val="2441592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55296"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explanation:</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tapp\Desktop\Monke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62000"/>
            <a:ext cx="5029200" cy="4605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432714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a:t>
            </a:r>
            <a:r>
              <a:rPr lang="en-US" sz="2000" dirty="0"/>
              <a:t>E</a:t>
            </a:r>
            <a:r>
              <a:rPr lang="en-US" sz="2000" dirty="0" smtClean="0"/>
              <a:t>xpect 2/3 even if</a:t>
            </a:r>
          </a:p>
          <a:p>
            <a:r>
              <a:rPr lang="en-US" sz="2000" dirty="0" smtClean="0"/>
              <a:t>monkeys never change their minds:</a:t>
            </a:r>
            <a:endParaRPr lang="en-US" sz="2000" dirty="0"/>
          </a:p>
        </p:txBody>
      </p:sp>
    </p:spTree>
    <p:extLst>
      <p:ext uri="{BB962C8B-B14F-4D97-AF65-F5344CB8AC3E}">
        <p14:creationId xmlns:p14="http://schemas.microsoft.com/office/powerpoint/2010/main" val="329454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55296"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explanation:</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762260"/>
            <a:ext cx="5029200" cy="4605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432714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a:t>
            </a:r>
            <a:r>
              <a:rPr lang="en-US" sz="2000" dirty="0"/>
              <a:t>E</a:t>
            </a:r>
            <a:r>
              <a:rPr lang="en-US" sz="2000" dirty="0" smtClean="0"/>
              <a:t>xpect 2/3 even if</a:t>
            </a:r>
          </a:p>
          <a:p>
            <a:r>
              <a:rPr lang="en-US" sz="2000" dirty="0" smtClean="0"/>
              <a:t>monkeys never change their minds:</a:t>
            </a:r>
            <a:endParaRPr lang="en-US" sz="2000" dirty="0"/>
          </a:p>
        </p:txBody>
      </p:sp>
    </p:spTree>
    <p:extLst>
      <p:ext uri="{BB962C8B-B14F-4D97-AF65-F5344CB8AC3E}">
        <p14:creationId xmlns:p14="http://schemas.microsoft.com/office/powerpoint/2010/main" val="3647957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55296"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explanation:</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762260"/>
            <a:ext cx="5029199" cy="4605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432714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a:t>
            </a:r>
            <a:r>
              <a:rPr lang="en-US" sz="2000" dirty="0"/>
              <a:t>E</a:t>
            </a:r>
            <a:r>
              <a:rPr lang="en-US" sz="2000" dirty="0" smtClean="0"/>
              <a:t>xpect 2/3 even if</a:t>
            </a:r>
          </a:p>
          <a:p>
            <a:r>
              <a:rPr lang="en-US" sz="2000" dirty="0" smtClean="0"/>
              <a:t>monkeys never change their minds:</a:t>
            </a:r>
            <a:endParaRPr lang="en-US" sz="2000" dirty="0"/>
          </a:p>
        </p:txBody>
      </p:sp>
    </p:spTree>
    <p:extLst>
      <p:ext uri="{BB962C8B-B14F-4D97-AF65-F5344CB8AC3E}">
        <p14:creationId xmlns:p14="http://schemas.microsoft.com/office/powerpoint/2010/main" val="4048669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32714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b="1" dirty="0" smtClean="0"/>
              <a:t>Chen &amp; Risen </a:t>
            </a:r>
            <a:r>
              <a:rPr lang="en-US" sz="2000" dirty="0" smtClean="0"/>
              <a:t>(2010): </a:t>
            </a:r>
            <a:r>
              <a:rPr lang="en-US" sz="2000" dirty="0"/>
              <a:t>E</a:t>
            </a:r>
            <a:r>
              <a:rPr lang="en-US" sz="2000" dirty="0" smtClean="0"/>
              <a:t>xpect 2/3 even if</a:t>
            </a:r>
          </a:p>
          <a:p>
            <a:r>
              <a:rPr lang="en-US" sz="2000" dirty="0" smtClean="0"/>
              <a:t>monkeys never change their minds:</a:t>
            </a:r>
            <a:endParaRPr lang="en-US" sz="2000" dirty="0"/>
          </a:p>
        </p:txBody>
      </p:sp>
      <p:pic>
        <p:nvPicPr>
          <p:cNvPr id="1026" name="Picture 2" descr="C:\Users\ktapp\Desktop\mon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180" y="-1"/>
            <a:ext cx="2539820" cy="16864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762260"/>
            <a:ext cx="5029199" cy="4605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894" y="5638800"/>
            <a:ext cx="83058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The monkey’s choice in step 2 is exactly what we should expect from the type of monkey it revealed itself to be in step 1.</a:t>
            </a:r>
            <a:endParaRPr lang="en-US" sz="2000" dirty="0"/>
          </a:p>
        </p:txBody>
      </p:sp>
    </p:spTree>
    <p:extLst>
      <p:ext uri="{BB962C8B-B14F-4D97-AF65-F5344CB8AC3E}">
        <p14:creationId xmlns:p14="http://schemas.microsoft.com/office/powerpoint/2010/main" val="3844369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514600"/>
            <a:ext cx="5905912" cy="461665"/>
          </a:xfrm>
          <a:prstGeom prst="rect">
            <a:avLst/>
          </a:prstGeom>
          <a:noFill/>
        </p:spPr>
        <p:txBody>
          <a:bodyPr wrap="none" rtlCol="0">
            <a:spAutoFit/>
          </a:bodyPr>
          <a:lstStyle/>
          <a:p>
            <a:r>
              <a:rPr lang="en-US" sz="2400" dirty="0" smtClean="0"/>
              <a:t>What’s wrong with the human experiments?</a:t>
            </a:r>
            <a:endParaRPr lang="en-US" sz="2400" dirty="0"/>
          </a:p>
        </p:txBody>
      </p:sp>
      <p:pic>
        <p:nvPicPr>
          <p:cNvPr id="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003" y="3919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527" y="4648200"/>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394" y="617104"/>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504" y="1388067"/>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9277" y="510540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641851"/>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149" y="3581400"/>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5594" y="3810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0025" y="4038600"/>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50308" y="1063914"/>
            <a:ext cx="784337" cy="85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310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514600"/>
            <a:ext cx="5742791" cy="461665"/>
          </a:xfrm>
          <a:prstGeom prst="rect">
            <a:avLst/>
          </a:prstGeom>
          <a:noFill/>
        </p:spPr>
        <p:txBody>
          <a:bodyPr wrap="none" rtlCol="0">
            <a:spAutoFit/>
          </a:bodyPr>
          <a:lstStyle/>
          <a:p>
            <a:r>
              <a:rPr lang="en-US" sz="2400" dirty="0" smtClean="0"/>
              <a:t>What’s wrong with the human experiments?</a:t>
            </a:r>
            <a:endParaRPr lang="en-US" sz="2400" dirty="0"/>
          </a:p>
        </p:txBody>
      </p:sp>
      <p:pic>
        <p:nvPicPr>
          <p:cNvPr id="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003" y="3919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527" y="4648200"/>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394" y="617104"/>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504" y="1388067"/>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9277" y="510540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641851"/>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149" y="3581400"/>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5594" y="3810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0025" y="4038600"/>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50308" y="1063914"/>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endParaRPr lang="en-US" sz="2000" dirty="0"/>
          </a:p>
        </p:txBody>
      </p:sp>
    </p:spTree>
    <p:extLst>
      <p:ext uri="{BB962C8B-B14F-4D97-AF65-F5344CB8AC3E}">
        <p14:creationId xmlns:p14="http://schemas.microsoft.com/office/powerpoint/2010/main" val="3149294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6200" y="609600"/>
            <a:ext cx="86868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Subjects never change their minds</a:t>
            </a:r>
            <a:r>
              <a:rPr lang="en-US" dirty="0" smtClean="0"/>
              <a:t>.</a:t>
            </a:r>
          </a:p>
          <a:p>
            <a:endParaRPr lang="en-US" dirty="0" smtClean="0"/>
          </a:p>
          <a:p>
            <a:r>
              <a:rPr lang="en-US" dirty="0"/>
              <a:t> </a:t>
            </a:r>
            <a:r>
              <a:rPr lang="en-US" dirty="0" smtClean="0"/>
              <a:t>  </a:t>
            </a:r>
            <a:r>
              <a:rPr lang="en-US" dirty="0" smtClean="0">
                <a:solidFill>
                  <a:schemeClr val="bg1"/>
                </a:solidFill>
              </a:rPr>
              <a:t>Each subject has a never-changing “true ranking” of the 10 objects. </a:t>
            </a:r>
          </a:p>
          <a:p>
            <a:endParaRPr lang="en-US" dirty="0" smtClean="0">
              <a:solidFill>
                <a:schemeClr val="bg1"/>
              </a:solidFill>
            </a:endParaRPr>
          </a:p>
          <a:p>
            <a:r>
              <a:rPr lang="en-US" dirty="0" smtClean="0">
                <a:solidFill>
                  <a:schemeClr val="bg1"/>
                </a:solidFill>
              </a:rPr>
              <a:t>   Random noise can cause her step-1 and step-3 rankings to differ from her true ranking,</a:t>
            </a:r>
          </a:p>
          <a:p>
            <a:r>
              <a:rPr lang="en-US" dirty="0" smtClean="0">
                <a:solidFill>
                  <a:schemeClr val="bg1"/>
                </a:solidFill>
              </a:rPr>
              <a:t>    and can causes her step-2 choice to be inconsistent with her true ranking.</a:t>
            </a:r>
            <a:endParaRPr lang="en-US" dirty="0">
              <a:solidFill>
                <a:schemeClr val="bg1"/>
              </a:solidFill>
            </a:endParaRPr>
          </a:p>
        </p:txBody>
      </p:sp>
    </p:spTree>
    <p:extLst>
      <p:ext uri="{BB962C8B-B14F-4D97-AF65-F5344CB8AC3E}">
        <p14:creationId xmlns:p14="http://schemas.microsoft.com/office/powerpoint/2010/main" val="945493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6200" y="609600"/>
            <a:ext cx="86868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Subjects never change their minds</a:t>
            </a:r>
            <a:r>
              <a:rPr lang="en-US" dirty="0" smtClean="0"/>
              <a:t>.</a:t>
            </a:r>
          </a:p>
          <a:p>
            <a:endParaRPr lang="en-US" dirty="0" smtClean="0"/>
          </a:p>
          <a:p>
            <a:r>
              <a:rPr lang="en-US" dirty="0"/>
              <a:t> </a:t>
            </a:r>
            <a:r>
              <a:rPr lang="en-US" dirty="0" smtClean="0"/>
              <a:t>  Each subject has a never-changing “true ranking” of the 10 objects. </a:t>
            </a:r>
          </a:p>
          <a:p>
            <a:endParaRPr lang="en-US" dirty="0"/>
          </a:p>
          <a:p>
            <a:r>
              <a:rPr lang="en-US" dirty="0" smtClean="0"/>
              <a:t>   Random noise can cause her step-1 and step-3 rankings to differ from her true ranking,</a:t>
            </a:r>
          </a:p>
          <a:p>
            <a:r>
              <a:rPr lang="en-US" dirty="0"/>
              <a:t> </a:t>
            </a:r>
            <a:r>
              <a:rPr lang="en-US" dirty="0" smtClean="0"/>
              <a:t>   and can causes her step-2 choice to be inconsistent with her true ranking.</a:t>
            </a:r>
            <a:endParaRPr lang="en-US" dirty="0"/>
          </a:p>
        </p:txBody>
      </p:sp>
    </p:spTree>
    <p:extLst>
      <p:ext uri="{BB962C8B-B14F-4D97-AF65-F5344CB8AC3E}">
        <p14:creationId xmlns:p14="http://schemas.microsoft.com/office/powerpoint/2010/main" val="103232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6200" y="609600"/>
            <a:ext cx="86868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Subjects never change their minds</a:t>
            </a:r>
            <a:r>
              <a:rPr lang="en-US" dirty="0" smtClean="0"/>
              <a:t>.</a:t>
            </a:r>
          </a:p>
          <a:p>
            <a:endParaRPr lang="en-US" dirty="0" smtClean="0"/>
          </a:p>
          <a:p>
            <a:r>
              <a:rPr lang="en-US" dirty="0"/>
              <a:t> </a:t>
            </a:r>
            <a:r>
              <a:rPr lang="en-US" dirty="0" smtClean="0"/>
              <a:t>  Each subject has a never-changing “true ranking” of the 10 objects. </a:t>
            </a:r>
          </a:p>
          <a:p>
            <a:endParaRPr lang="en-US" dirty="0"/>
          </a:p>
          <a:p>
            <a:r>
              <a:rPr lang="en-US" dirty="0" smtClean="0"/>
              <a:t>   Random noise can cause her step-1 and step-3 rankings to differ from her true ranking,</a:t>
            </a:r>
          </a:p>
          <a:p>
            <a:r>
              <a:rPr lang="en-US" dirty="0"/>
              <a:t> </a:t>
            </a:r>
            <a:r>
              <a:rPr lang="en-US" dirty="0" smtClean="0"/>
              <a:t>   and can causes her step-2 choice to be inconsistent with her true ranking.</a:t>
            </a:r>
            <a:endParaRPr lang="en-US" dirty="0"/>
          </a:p>
        </p:txBody>
      </p:sp>
      <p:sp>
        <p:nvSpPr>
          <p:cNvPr id="7" name="TextBox 6"/>
          <p:cNvSpPr txBox="1"/>
          <p:nvPr/>
        </p:nvSpPr>
        <p:spPr>
          <a:xfrm>
            <a:off x="25400" y="3276600"/>
            <a:ext cx="9111469"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dirty="0" smtClean="0"/>
              <a:t>THEOREM (Chen-Risen): Positive spread is predicted under the null hypothesis model.</a:t>
            </a:r>
            <a:endParaRPr lang="en-US" sz="2000" dirty="0"/>
          </a:p>
        </p:txBody>
      </p:sp>
      <p:sp>
        <p:nvSpPr>
          <p:cNvPr id="9" name="TextBox 8"/>
          <p:cNvSpPr txBox="1"/>
          <p:nvPr/>
        </p:nvSpPr>
        <p:spPr>
          <a:xfrm>
            <a:off x="152400" y="2794000"/>
            <a:ext cx="8224944" cy="369332"/>
          </a:xfrm>
          <a:prstGeom prst="rect">
            <a:avLst/>
          </a:prstGeom>
          <a:noFill/>
        </p:spPr>
        <p:txBody>
          <a:bodyPr wrap="none" rtlCol="0">
            <a:spAutoFit/>
          </a:bodyPr>
          <a:lstStyle/>
          <a:p>
            <a:r>
              <a:rPr lang="en-US" i="1" dirty="0" smtClean="0"/>
              <a:t>Under natural hypotheses on the distributions by which this random noise is modeled,</a:t>
            </a:r>
            <a:endParaRPr lang="en-US" i="1" dirty="0"/>
          </a:p>
        </p:txBody>
      </p:sp>
    </p:spTree>
    <p:extLst>
      <p:ext uri="{BB962C8B-B14F-4D97-AF65-F5344CB8AC3E}">
        <p14:creationId xmlns:p14="http://schemas.microsoft.com/office/powerpoint/2010/main" val="27141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tapp\Desktop\brea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45" y="2819400"/>
            <a:ext cx="3921319" cy="281436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5334000" y="3038565"/>
            <a:ext cx="3745256" cy="400110"/>
          </a:xfrm>
          <a:prstGeom prst="wedgeRoundRectCallout">
            <a:avLst>
              <a:gd name="adj1" fmla="val -79086"/>
              <a:gd name="adj2" fmla="val 1426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sp>
        <p:nvSpPr>
          <p:cNvPr id="2" name="TextBox 1"/>
          <p:cNvSpPr txBox="1"/>
          <p:nvPr/>
        </p:nvSpPr>
        <p:spPr>
          <a:xfrm>
            <a:off x="5334000" y="3019455"/>
            <a:ext cx="3745256" cy="400110"/>
          </a:xfrm>
          <a:prstGeom prst="rect">
            <a:avLst/>
          </a:prstGeom>
          <a:noFill/>
        </p:spPr>
        <p:txBody>
          <a:bodyPr wrap="none" rtlCol="0">
            <a:spAutoFit/>
          </a:bodyPr>
          <a:lstStyle/>
          <a:p>
            <a:r>
              <a:rPr lang="en-US" sz="2000" dirty="0" smtClean="0"/>
              <a:t>“I never much liked him anyways.”</a:t>
            </a:r>
            <a:endParaRPr lang="en-US" sz="2000" dirty="0"/>
          </a:p>
        </p:txBody>
      </p:sp>
      <p:sp>
        <p:nvSpPr>
          <p:cNvPr id="6" name="TextBox 5"/>
          <p:cNvSpPr txBox="1"/>
          <p:nvPr/>
        </p:nvSpPr>
        <p:spPr>
          <a:xfrm>
            <a:off x="5334000" y="2619345"/>
            <a:ext cx="3276600" cy="400110"/>
          </a:xfrm>
          <a:prstGeom prst="rect">
            <a:avLst/>
          </a:prstGeom>
          <a:noFill/>
        </p:spPr>
        <p:txBody>
          <a:bodyPr wrap="square" rtlCol="0">
            <a:spAutoFit/>
          </a:bodyPr>
          <a:lstStyle/>
          <a:p>
            <a:r>
              <a:rPr lang="en-US" sz="2000" i="1" dirty="0"/>
              <a:t>(after breaking up with him)</a:t>
            </a:r>
          </a:p>
        </p:txBody>
      </p:sp>
    </p:spTree>
    <p:extLst>
      <p:ext uri="{BB962C8B-B14F-4D97-AF65-F5344CB8AC3E}">
        <p14:creationId xmlns:p14="http://schemas.microsoft.com/office/powerpoint/2010/main" val="551681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2026" y="4273668"/>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18763" y="4996878"/>
            <a:ext cx="8763000" cy="369332"/>
          </a:xfrm>
          <a:prstGeom prst="rect">
            <a:avLst/>
          </a:prstGeom>
          <a:noFill/>
        </p:spPr>
        <p:txBody>
          <a:bodyPr wrap="square" rtlCol="0">
            <a:spAutoFit/>
          </a:bodyPr>
          <a:lstStyle/>
          <a:p>
            <a:r>
              <a:rPr lang="en-US" dirty="0" smtClean="0"/>
              <a:t>1	2	3	4	</a:t>
            </a:r>
            <a:r>
              <a:rPr lang="en-US" b="1" dirty="0" smtClean="0">
                <a:solidFill>
                  <a:srgbClr val="FF0000"/>
                </a:solidFill>
              </a:rPr>
              <a:t>5</a:t>
            </a:r>
            <a:r>
              <a:rPr lang="en-US" dirty="0" smtClean="0"/>
              <a:t>	</a:t>
            </a:r>
            <a:r>
              <a:rPr lang="en-US" b="1" dirty="0" smtClean="0">
                <a:solidFill>
                  <a:srgbClr val="FF0000"/>
                </a:solidFill>
              </a:rPr>
              <a:t>6</a:t>
            </a:r>
            <a:r>
              <a:rPr lang="en-US" dirty="0" smtClean="0"/>
              <a:t>	7	8	9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234" y="4442738"/>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4467521">
            <a:off x="2407283" y="2973034"/>
            <a:ext cx="2474969" cy="17347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ight Arrow 36"/>
          <p:cNvSpPr/>
          <p:nvPr/>
        </p:nvSpPr>
        <p:spPr>
          <a:xfrm rot="6245750" flipV="1">
            <a:off x="4293673" y="3051580"/>
            <a:ext cx="2288056" cy="2168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7"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204" y="2584214"/>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878240" y="2551786"/>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573" y="2728170"/>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217190" y="2584214"/>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217190" y="2584214"/>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41" name="TextBox 40"/>
          <p:cNvSpPr txBox="1"/>
          <p:nvPr/>
        </p:nvSpPr>
        <p:spPr>
          <a:xfrm>
            <a:off x="786797" y="6324600"/>
            <a:ext cx="72623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Why expect positive spread from someone like this who exhibits a reversal?</a:t>
            </a:r>
            <a:endParaRPr lang="en-US" dirty="0"/>
          </a:p>
        </p:txBody>
      </p:sp>
    </p:spTree>
    <p:extLst>
      <p:ext uri="{BB962C8B-B14F-4D97-AF65-F5344CB8AC3E}">
        <p14:creationId xmlns:p14="http://schemas.microsoft.com/office/powerpoint/2010/main" val="3387959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86797" y="6324600"/>
            <a:ext cx="72623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Why expect positive spread from someone like this who exhibits a reversal?</a:t>
            </a:r>
            <a:endParaRPr lang="en-US" dirty="0"/>
          </a:p>
        </p:txBody>
      </p:sp>
      <p:sp>
        <p:nvSpPr>
          <p:cNvPr id="7" name="TextBox 6"/>
          <p:cNvSpPr txBox="1"/>
          <p:nvPr/>
        </p:nvSpPr>
        <p:spPr>
          <a:xfrm>
            <a:off x="408667" y="2971800"/>
            <a:ext cx="8294631" cy="369332"/>
          </a:xfrm>
          <a:prstGeom prst="rect">
            <a:avLst/>
          </a:prstGeom>
          <a:noFill/>
        </p:spPr>
        <p:txBody>
          <a:bodyPr wrap="square" rtlCol="0">
            <a:spAutoFit/>
          </a:bodyPr>
          <a:lstStyle/>
          <a:p>
            <a:r>
              <a:rPr lang="en-US" dirty="0" smtClean="0"/>
              <a:t>After step 1, what do we know about her feelings for hair dryers and toasters?</a:t>
            </a:r>
            <a:endParaRPr lang="en-US" dirty="0"/>
          </a:p>
        </p:txBody>
      </p:sp>
      <p:sp>
        <p:nvSpPr>
          <p:cNvPr id="45" name="Right Brace 44"/>
          <p:cNvSpPr/>
          <p:nvPr/>
        </p:nvSpPr>
        <p:spPr>
          <a:xfrm rot="5400000">
            <a:off x="4302427" y="-1463382"/>
            <a:ext cx="338667" cy="844703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74064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86797" y="6324600"/>
            <a:ext cx="72623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Why expect positive spread from someone like this who exhibits a reversal?</a:t>
            </a:r>
            <a:endParaRPr lang="en-US" dirty="0"/>
          </a:p>
        </p:txBody>
      </p:sp>
      <p:pic>
        <p:nvPicPr>
          <p:cNvPr id="35"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204" y="2584214"/>
            <a:ext cx="825645" cy="71666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3217190" y="2584214"/>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217190" y="2584214"/>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878240" y="2551786"/>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573" y="2728170"/>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968" y="3759200"/>
            <a:ext cx="8294631" cy="369332"/>
          </a:xfrm>
          <a:prstGeom prst="rect">
            <a:avLst/>
          </a:prstGeom>
          <a:noFill/>
        </p:spPr>
        <p:txBody>
          <a:bodyPr wrap="square" rtlCol="0">
            <a:spAutoFit/>
          </a:bodyPr>
          <a:lstStyle/>
          <a:p>
            <a:r>
              <a:rPr lang="en-US" dirty="0" smtClean="0"/>
              <a:t>After step 2, what do we know about her feelings for hair dryers and toasters?</a:t>
            </a:r>
            <a:endParaRPr lang="en-US" dirty="0"/>
          </a:p>
        </p:txBody>
      </p:sp>
      <p:sp>
        <p:nvSpPr>
          <p:cNvPr id="45" name="Right Brace 44"/>
          <p:cNvSpPr/>
          <p:nvPr/>
        </p:nvSpPr>
        <p:spPr>
          <a:xfrm rot="5400000">
            <a:off x="4358982" y="-761774"/>
            <a:ext cx="338667" cy="844703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1399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86797" y="6324600"/>
            <a:ext cx="72623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Why expect positive spread from someone like this who exhibits a reversal?</a:t>
            </a:r>
            <a:endParaRPr lang="en-US" dirty="0"/>
          </a:p>
        </p:txBody>
      </p:sp>
      <p:pic>
        <p:nvPicPr>
          <p:cNvPr id="35"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204" y="2584214"/>
            <a:ext cx="825645" cy="71666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3217190" y="2584214"/>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217190" y="2584214"/>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878240" y="2551786"/>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573" y="2728170"/>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968" y="3759200"/>
            <a:ext cx="8294631" cy="1200329"/>
          </a:xfrm>
          <a:prstGeom prst="rect">
            <a:avLst/>
          </a:prstGeom>
          <a:noFill/>
        </p:spPr>
        <p:txBody>
          <a:bodyPr wrap="square" rtlCol="0">
            <a:spAutoFit/>
          </a:bodyPr>
          <a:lstStyle/>
          <a:p>
            <a:r>
              <a:rPr lang="en-US" dirty="0" smtClean="0"/>
              <a:t>After step 2, what do we know about her feelings for hair dryers and toasters?</a:t>
            </a:r>
          </a:p>
          <a:p>
            <a:endParaRPr lang="en-US" dirty="0"/>
          </a:p>
          <a:p>
            <a:r>
              <a:rPr lang="en-US" dirty="0" smtClean="0"/>
              <a:t>Probably, she truly likes toasters more (and hair dryers less)</a:t>
            </a:r>
          </a:p>
          <a:p>
            <a:r>
              <a:rPr lang="en-US" dirty="0"/>
              <a:t>	</a:t>
            </a:r>
            <a:r>
              <a:rPr lang="en-US" dirty="0" smtClean="0"/>
              <a:t>than her first ranking indicated.</a:t>
            </a:r>
            <a:endParaRPr lang="en-US" dirty="0"/>
          </a:p>
        </p:txBody>
      </p:sp>
      <p:sp>
        <p:nvSpPr>
          <p:cNvPr id="2" name="Right Brace 1"/>
          <p:cNvSpPr/>
          <p:nvPr/>
        </p:nvSpPr>
        <p:spPr>
          <a:xfrm rot="5400000">
            <a:off x="4358982" y="-761774"/>
            <a:ext cx="338667" cy="844703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5250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1195648"/>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1029447"/>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104543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1072598"/>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998960"/>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96600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1063915"/>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10118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1063915"/>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1011828"/>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815512"/>
            <a:ext cx="8763000" cy="646331"/>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a:p>
            <a:r>
              <a:rPr lang="en-US" i="1" dirty="0" smtClean="0"/>
              <a:t>(most desirable)</a:t>
            </a:r>
            <a:r>
              <a:rPr lang="en-US" dirty="0" smtClean="0"/>
              <a:t>						</a:t>
            </a:r>
            <a:r>
              <a:rPr lang="en-US" i="1" dirty="0" smtClean="0"/>
              <a:t>            (least desirable)</a:t>
            </a:r>
            <a:endParaRPr lang="en-US" i="1" dirty="0"/>
          </a:p>
        </p:txBody>
      </p:sp>
      <p:sp>
        <p:nvSpPr>
          <p:cNvPr id="39" name="TextBox 38"/>
          <p:cNvSpPr txBox="1"/>
          <p:nvPr/>
        </p:nvSpPr>
        <p:spPr>
          <a:xfrm>
            <a:off x="0" y="0"/>
            <a:ext cx="922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a:t>
            </a:r>
            <a:r>
              <a:rPr lang="en-US" sz="2000" dirty="0" smtClean="0"/>
              <a:t>(2010): </a:t>
            </a:r>
            <a:r>
              <a:rPr lang="en-US" sz="2000" dirty="0"/>
              <a:t>E</a:t>
            </a:r>
            <a:r>
              <a:rPr lang="en-US" sz="2000" dirty="0" smtClean="0"/>
              <a:t>xpect positive spread even if subjects never change their minds</a:t>
            </a:r>
            <a:r>
              <a:rPr lang="en-US" sz="2000" dirty="0"/>
              <a:t>.</a:t>
            </a:r>
          </a:p>
        </p:txBody>
      </p:sp>
      <p:sp>
        <p:nvSpPr>
          <p:cNvPr id="3" name="TextBox 2"/>
          <p:cNvSpPr txBox="1"/>
          <p:nvPr/>
        </p:nvSpPr>
        <p:spPr>
          <a:xfrm>
            <a:off x="786797" y="6324600"/>
            <a:ext cx="72623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Why expect positive spread from someone like this who exhibits a reversal?</a:t>
            </a:r>
            <a:endParaRPr lang="en-US" dirty="0"/>
          </a:p>
        </p:txBody>
      </p:sp>
      <p:pic>
        <p:nvPicPr>
          <p:cNvPr id="35"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204" y="2584214"/>
            <a:ext cx="825645" cy="71666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3217190" y="2584214"/>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217190" y="2584214"/>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878240" y="2551786"/>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573" y="2728170"/>
            <a:ext cx="609600" cy="5475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968" y="3759200"/>
            <a:ext cx="8294631" cy="2031325"/>
          </a:xfrm>
          <a:prstGeom prst="rect">
            <a:avLst/>
          </a:prstGeom>
          <a:noFill/>
        </p:spPr>
        <p:txBody>
          <a:bodyPr wrap="square" rtlCol="0">
            <a:spAutoFit/>
          </a:bodyPr>
          <a:lstStyle/>
          <a:p>
            <a:r>
              <a:rPr lang="en-US" dirty="0" smtClean="0"/>
              <a:t>After step 2, what do we know about her feelings for hair dryers and toasters?</a:t>
            </a:r>
          </a:p>
          <a:p>
            <a:endParaRPr lang="en-US" dirty="0"/>
          </a:p>
          <a:p>
            <a:r>
              <a:rPr lang="en-US" dirty="0" smtClean="0"/>
              <a:t>Probably, she truly likes toasters more (and hair dryers less)</a:t>
            </a:r>
          </a:p>
          <a:p>
            <a:r>
              <a:rPr lang="en-US" dirty="0"/>
              <a:t>	</a:t>
            </a:r>
            <a:r>
              <a:rPr lang="en-US" dirty="0" smtClean="0"/>
              <a:t>than her first ranking indicated.</a:t>
            </a:r>
          </a:p>
          <a:p>
            <a:endParaRPr lang="en-US" dirty="0"/>
          </a:p>
          <a:p>
            <a:r>
              <a:rPr lang="en-US" dirty="0" smtClean="0"/>
              <a:t>Thus, positive spread is what we should expect from the type of person she revealed</a:t>
            </a:r>
          </a:p>
          <a:p>
            <a:r>
              <a:rPr lang="en-US" dirty="0" smtClean="0"/>
              <a:t>	herself to by in step 2.</a:t>
            </a:r>
            <a:endParaRPr lang="en-US" dirty="0"/>
          </a:p>
        </p:txBody>
      </p:sp>
      <p:sp>
        <p:nvSpPr>
          <p:cNvPr id="21" name="Right Brace 20"/>
          <p:cNvSpPr/>
          <p:nvPr/>
        </p:nvSpPr>
        <p:spPr>
          <a:xfrm rot="5400000">
            <a:off x="4358982" y="-761774"/>
            <a:ext cx="338667" cy="844703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02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446081"/>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279880"/>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295872"/>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323031"/>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24939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216437"/>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314348"/>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26226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314348"/>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26226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065945"/>
            <a:ext cx="8763000" cy="369332"/>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13" y="1757219"/>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288" y="173866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8543" y="1765392"/>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1349" y="1690175"/>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661150" y="165055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99" y="1842441"/>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2093" y="166592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7468" y="1724937"/>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05598" y="1582903"/>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64699" y="2512550"/>
            <a:ext cx="8763000" cy="369332"/>
          </a:xfrm>
          <a:prstGeom prst="rect">
            <a:avLst/>
          </a:prstGeom>
          <a:noFill/>
        </p:spPr>
        <p:txBody>
          <a:bodyPr wrap="square" rtlCol="0">
            <a:spAutoFit/>
          </a:bodyPr>
          <a:lstStyle/>
          <a:p>
            <a:r>
              <a:rPr lang="en-US" dirty="0" smtClean="0"/>
              <a:t>1	2	3	4	5	6	7	8	9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1946" y="1842441"/>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474" y="3132698"/>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4756019" y="3132698"/>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47372" y="3132698"/>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1997" y="3132698"/>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p:nvSpPr>
        <p:spPr>
          <a:xfrm>
            <a:off x="3003245" y="3067842"/>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0" y="3962400"/>
            <a:ext cx="92202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solution:</a:t>
            </a:r>
          </a:p>
          <a:p>
            <a:endParaRPr lang="en-US" sz="2000" b="1" dirty="0"/>
          </a:p>
          <a:p>
            <a:r>
              <a:rPr lang="en-US" sz="2000" dirty="0" smtClean="0"/>
              <a:t>	Use a control group whose members perform the same three steps</a:t>
            </a:r>
          </a:p>
          <a:p>
            <a:r>
              <a:rPr lang="en-US" sz="2000" b="1" dirty="0"/>
              <a:t>	</a:t>
            </a:r>
            <a:r>
              <a:rPr lang="en-US" sz="2000" dirty="0" smtClean="0"/>
              <a:t>in the order RANK → RANK → CHOOSE</a:t>
            </a:r>
            <a:r>
              <a:rPr lang="en-US" sz="2000" b="1" dirty="0" smtClean="0"/>
              <a:t> .</a:t>
            </a:r>
            <a:endParaRPr lang="en-US" sz="2000" dirty="0"/>
          </a:p>
        </p:txBody>
      </p:sp>
      <p:sp>
        <p:nvSpPr>
          <p:cNvPr id="36" name="TextBox 35"/>
          <p:cNvSpPr txBox="1"/>
          <p:nvPr/>
        </p:nvSpPr>
        <p:spPr>
          <a:xfrm>
            <a:off x="35826" y="2867787"/>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3</a:t>
            </a:r>
            <a:endParaRPr lang="en-US" sz="2000" dirty="0"/>
          </a:p>
        </p:txBody>
      </p:sp>
      <p:sp>
        <p:nvSpPr>
          <p:cNvPr id="37" name="TextBox 36"/>
          <p:cNvSpPr txBox="1"/>
          <p:nvPr/>
        </p:nvSpPr>
        <p:spPr>
          <a:xfrm>
            <a:off x="35826" y="1397168"/>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2</a:t>
            </a:r>
            <a:endParaRPr lang="en-US" sz="2000" dirty="0"/>
          </a:p>
        </p:txBody>
      </p:sp>
      <p:sp>
        <p:nvSpPr>
          <p:cNvPr id="43" name="TextBox 42"/>
          <p:cNvSpPr txBox="1"/>
          <p:nvPr/>
        </p:nvSpPr>
        <p:spPr>
          <a:xfrm>
            <a:off x="-16523" y="0"/>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1</a:t>
            </a:r>
            <a:endParaRPr lang="en-US" sz="2000" dirty="0"/>
          </a:p>
        </p:txBody>
      </p:sp>
      <p:sp>
        <p:nvSpPr>
          <p:cNvPr id="44" name="Right Arrow 43"/>
          <p:cNvSpPr/>
          <p:nvPr/>
        </p:nvSpPr>
        <p:spPr>
          <a:xfrm rot="7422246">
            <a:off x="2199698" y="1290575"/>
            <a:ext cx="940040" cy="21318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Right Arrow 44"/>
          <p:cNvSpPr/>
          <p:nvPr/>
        </p:nvSpPr>
        <p:spPr>
          <a:xfrm rot="1784616" flipV="1">
            <a:off x="5853733" y="1348594"/>
            <a:ext cx="1555097" cy="2168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954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446081"/>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279880"/>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295872"/>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323031"/>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24939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216437"/>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314348"/>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26226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314348"/>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26226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065945"/>
            <a:ext cx="8763000" cy="369332"/>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13" y="1757219"/>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288" y="173866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8543" y="1765392"/>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1349" y="1690175"/>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661150" y="165055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99" y="1842441"/>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2093" y="166592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7468" y="1724937"/>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05598" y="1582903"/>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64699" y="2512550"/>
            <a:ext cx="8763000" cy="369332"/>
          </a:xfrm>
          <a:prstGeom prst="rect">
            <a:avLst/>
          </a:prstGeom>
          <a:noFill/>
        </p:spPr>
        <p:txBody>
          <a:bodyPr wrap="square" rtlCol="0">
            <a:spAutoFit/>
          </a:bodyPr>
          <a:lstStyle/>
          <a:p>
            <a:r>
              <a:rPr lang="en-US" dirty="0" smtClean="0"/>
              <a:t>1	2	3	4	5	6	7	8	9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1946" y="1842441"/>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474" y="3132698"/>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4756019" y="3132698"/>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47372" y="3132698"/>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1997" y="3132698"/>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p:nvSpPr>
        <p:spPr>
          <a:xfrm>
            <a:off x="3003245" y="3067842"/>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0" y="3962400"/>
            <a:ext cx="92202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solution:</a:t>
            </a:r>
          </a:p>
          <a:p>
            <a:endParaRPr lang="en-US" sz="2000" b="1" dirty="0"/>
          </a:p>
          <a:p>
            <a:r>
              <a:rPr lang="en-US" sz="2000" dirty="0" smtClean="0"/>
              <a:t>	Use a control group whose members perform the same three steps</a:t>
            </a:r>
          </a:p>
          <a:p>
            <a:r>
              <a:rPr lang="en-US" sz="2000" b="1" dirty="0"/>
              <a:t>	</a:t>
            </a:r>
            <a:r>
              <a:rPr lang="en-US" sz="2000" dirty="0" smtClean="0"/>
              <a:t>in the order RANK → RANK → CHOOSE</a:t>
            </a:r>
            <a:r>
              <a:rPr lang="en-US" sz="2000" b="1" dirty="0" smtClean="0"/>
              <a:t> .</a:t>
            </a:r>
            <a:endParaRPr lang="en-US" sz="2000" dirty="0"/>
          </a:p>
        </p:txBody>
      </p:sp>
      <p:sp>
        <p:nvSpPr>
          <p:cNvPr id="36" name="TextBox 35"/>
          <p:cNvSpPr txBox="1"/>
          <p:nvPr/>
        </p:nvSpPr>
        <p:spPr>
          <a:xfrm>
            <a:off x="35826" y="2867787"/>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3</a:t>
            </a:r>
            <a:endParaRPr lang="en-US" sz="2000" dirty="0"/>
          </a:p>
        </p:txBody>
      </p:sp>
      <p:sp>
        <p:nvSpPr>
          <p:cNvPr id="37" name="TextBox 36"/>
          <p:cNvSpPr txBox="1"/>
          <p:nvPr/>
        </p:nvSpPr>
        <p:spPr>
          <a:xfrm>
            <a:off x="35826" y="1397168"/>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2</a:t>
            </a:r>
            <a:endParaRPr lang="en-US" sz="2000" dirty="0"/>
          </a:p>
        </p:txBody>
      </p:sp>
      <p:sp>
        <p:nvSpPr>
          <p:cNvPr id="43" name="TextBox 42"/>
          <p:cNvSpPr txBox="1"/>
          <p:nvPr/>
        </p:nvSpPr>
        <p:spPr>
          <a:xfrm>
            <a:off x="-16523" y="0"/>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1</a:t>
            </a:r>
            <a:endParaRPr lang="en-US" sz="2000" dirty="0"/>
          </a:p>
        </p:txBody>
      </p:sp>
      <p:sp>
        <p:nvSpPr>
          <p:cNvPr id="44" name="Right Arrow 43"/>
          <p:cNvSpPr/>
          <p:nvPr/>
        </p:nvSpPr>
        <p:spPr>
          <a:xfrm rot="7422246">
            <a:off x="2199698" y="1290575"/>
            <a:ext cx="940040" cy="21318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Right Arrow 44"/>
          <p:cNvSpPr/>
          <p:nvPr/>
        </p:nvSpPr>
        <p:spPr>
          <a:xfrm rot="1784616" flipV="1">
            <a:off x="5853733" y="1348594"/>
            <a:ext cx="1555097" cy="2168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6" name="TextBox 45"/>
          <p:cNvSpPr txBox="1"/>
          <p:nvPr/>
        </p:nvSpPr>
        <p:spPr>
          <a:xfrm>
            <a:off x="263891" y="5285839"/>
            <a:ext cx="8564616" cy="1477328"/>
          </a:xfrm>
          <a:prstGeom prst="rect">
            <a:avLst/>
          </a:prstGeom>
          <a:noFill/>
        </p:spPr>
        <p:txBody>
          <a:bodyPr wrap="square" rtlCol="0">
            <a:spAutoFit/>
          </a:bodyPr>
          <a:lstStyle/>
          <a:p>
            <a:r>
              <a:rPr lang="en-US" dirty="0" smtClean="0"/>
              <a:t>If nobody changed their minds, then order would not matter, so average spread</a:t>
            </a:r>
          </a:p>
          <a:p>
            <a:r>
              <a:rPr lang="en-US" dirty="0" smtClean="0"/>
              <a:t>would be the same for experimental group and control group.</a:t>
            </a:r>
          </a:p>
          <a:p>
            <a:endParaRPr lang="en-US" dirty="0"/>
          </a:p>
          <a:p>
            <a:r>
              <a:rPr lang="en-US" dirty="0" smtClean="0"/>
              <a:t>If dissonance reduction causes step 2 choice to effect step 3 ranking, this will only show up in experimental group.</a:t>
            </a:r>
            <a:endParaRPr lang="en-US" dirty="0"/>
          </a:p>
        </p:txBody>
      </p:sp>
    </p:spTree>
    <p:extLst>
      <p:ext uri="{BB962C8B-B14F-4D97-AF65-F5344CB8AC3E}">
        <p14:creationId xmlns:p14="http://schemas.microsoft.com/office/powerpoint/2010/main" val="3438848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259" y="446081"/>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65" y="279880"/>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163" y="295872"/>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327" y="323031"/>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593" y="249393"/>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7984" y="216437"/>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 y="314348"/>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6994" y="26226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3794" y="314348"/>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9663" y="262261"/>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94" y="1065945"/>
            <a:ext cx="8763000" cy="369332"/>
          </a:xfrm>
          <a:prstGeom prst="rect">
            <a:avLst/>
          </a:prstGeom>
          <a:noFill/>
        </p:spPr>
        <p:txBody>
          <a:bodyPr wrap="square" rtlCol="0">
            <a:spAutoFit/>
          </a:bodyPr>
          <a:lstStyle/>
          <a:p>
            <a:r>
              <a:rPr lang="en-US" dirty="0" smtClean="0"/>
              <a:t>1	2	3	</a:t>
            </a:r>
            <a:r>
              <a:rPr lang="en-US" b="1" dirty="0" smtClean="0">
                <a:solidFill>
                  <a:srgbClr val="FF0000"/>
                </a:solidFill>
              </a:rPr>
              <a:t>4</a:t>
            </a:r>
            <a:r>
              <a:rPr lang="en-US" dirty="0" smtClean="0"/>
              <a:t>	5	6	</a:t>
            </a:r>
            <a:r>
              <a:rPr lang="en-US" b="1" dirty="0" smtClean="0">
                <a:solidFill>
                  <a:srgbClr val="FF0000"/>
                </a:solidFill>
              </a:rPr>
              <a:t>7</a:t>
            </a:r>
            <a:r>
              <a:rPr lang="en-US" dirty="0" smtClean="0"/>
              <a:t>	8	9	10</a:t>
            </a:r>
          </a:p>
        </p:txBody>
      </p:sp>
      <p:pic>
        <p:nvPicPr>
          <p:cNvPr id="21"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13" y="1757219"/>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288" y="1738669"/>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8543" y="1765392"/>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1349" y="1690175"/>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3661150" y="1650554"/>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99" y="1842441"/>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2093" y="166592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7468" y="1724937"/>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05598" y="1582903"/>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64699" y="2512550"/>
            <a:ext cx="8763000" cy="369332"/>
          </a:xfrm>
          <a:prstGeom prst="rect">
            <a:avLst/>
          </a:prstGeom>
          <a:noFill/>
        </p:spPr>
        <p:txBody>
          <a:bodyPr wrap="square" rtlCol="0">
            <a:spAutoFit/>
          </a:bodyPr>
          <a:lstStyle/>
          <a:p>
            <a:r>
              <a:rPr lang="en-US" dirty="0" smtClean="0"/>
              <a:t>1	2	3	4	5	6	7	8	9	10</a:t>
            </a:r>
          </a:p>
        </p:txBody>
      </p:sp>
      <p:pic>
        <p:nvPicPr>
          <p:cNvPr id="31"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1946" y="1842441"/>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474" y="3132698"/>
            <a:ext cx="609600" cy="54759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4756019" y="3132698"/>
            <a:ext cx="679843"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47372" y="3132698"/>
            <a:ext cx="679844" cy="547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1997" y="3132698"/>
            <a:ext cx="825645" cy="71666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p:nvSpPr>
        <p:spPr>
          <a:xfrm>
            <a:off x="3003245" y="3067842"/>
            <a:ext cx="1076266" cy="781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0" y="3962400"/>
            <a:ext cx="92202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smtClean="0"/>
              <a:t>Chen &amp; Risen solution:</a:t>
            </a:r>
          </a:p>
          <a:p>
            <a:endParaRPr lang="en-US" sz="2000" b="1" dirty="0"/>
          </a:p>
          <a:p>
            <a:r>
              <a:rPr lang="en-US" sz="2000" dirty="0" smtClean="0"/>
              <a:t>	Use a control group whose members perform the same three steps</a:t>
            </a:r>
          </a:p>
          <a:p>
            <a:r>
              <a:rPr lang="en-US" sz="2000" b="1" dirty="0"/>
              <a:t>	</a:t>
            </a:r>
            <a:r>
              <a:rPr lang="en-US" sz="2000" dirty="0" smtClean="0"/>
              <a:t>in the order RANK → RANK → CHOOSE</a:t>
            </a:r>
            <a:r>
              <a:rPr lang="en-US" sz="2000" b="1" dirty="0" smtClean="0"/>
              <a:t> .</a:t>
            </a:r>
            <a:endParaRPr lang="en-US" sz="2000" dirty="0"/>
          </a:p>
        </p:txBody>
      </p:sp>
      <p:sp>
        <p:nvSpPr>
          <p:cNvPr id="36" name="TextBox 35"/>
          <p:cNvSpPr txBox="1"/>
          <p:nvPr/>
        </p:nvSpPr>
        <p:spPr>
          <a:xfrm>
            <a:off x="35826" y="2867787"/>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3</a:t>
            </a:r>
            <a:endParaRPr lang="en-US" sz="2000" dirty="0"/>
          </a:p>
        </p:txBody>
      </p:sp>
      <p:sp>
        <p:nvSpPr>
          <p:cNvPr id="37" name="TextBox 36"/>
          <p:cNvSpPr txBox="1"/>
          <p:nvPr/>
        </p:nvSpPr>
        <p:spPr>
          <a:xfrm>
            <a:off x="35826" y="1397168"/>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2</a:t>
            </a:r>
            <a:endParaRPr lang="en-US" sz="2000" dirty="0"/>
          </a:p>
        </p:txBody>
      </p:sp>
      <p:sp>
        <p:nvSpPr>
          <p:cNvPr id="43" name="TextBox 42"/>
          <p:cNvSpPr txBox="1"/>
          <p:nvPr/>
        </p:nvSpPr>
        <p:spPr>
          <a:xfrm>
            <a:off x="-16523" y="0"/>
            <a:ext cx="879472"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b="1" dirty="0" smtClean="0"/>
              <a:t>STEP 1</a:t>
            </a:r>
            <a:endParaRPr lang="en-US" sz="2000" dirty="0"/>
          </a:p>
        </p:txBody>
      </p:sp>
      <p:sp>
        <p:nvSpPr>
          <p:cNvPr id="44" name="Right Arrow 43"/>
          <p:cNvSpPr/>
          <p:nvPr/>
        </p:nvSpPr>
        <p:spPr>
          <a:xfrm rot="7422246">
            <a:off x="2199698" y="1290575"/>
            <a:ext cx="940040" cy="21318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Right Arrow 44"/>
          <p:cNvSpPr/>
          <p:nvPr/>
        </p:nvSpPr>
        <p:spPr>
          <a:xfrm rot="1784616" flipV="1">
            <a:off x="5853733" y="1348594"/>
            <a:ext cx="1555097" cy="2168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TextBox 46"/>
          <p:cNvSpPr txBox="1"/>
          <p:nvPr/>
        </p:nvSpPr>
        <p:spPr>
          <a:xfrm>
            <a:off x="313951" y="5852615"/>
            <a:ext cx="843788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dirty="0" smtClean="0"/>
              <a:t>Their experimental data provided only nominal support for dissonance theory.</a:t>
            </a:r>
            <a:endParaRPr lang="en-US" sz="2000" dirty="0"/>
          </a:p>
        </p:txBody>
      </p:sp>
    </p:spTree>
    <p:extLst>
      <p:ext uri="{BB962C8B-B14F-4D97-AF65-F5344CB8AC3E}">
        <p14:creationId xmlns:p14="http://schemas.microsoft.com/office/powerpoint/2010/main" val="3438848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785" y="346140"/>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391" y="179939"/>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689" y="195931"/>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853" y="22309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4119" y="149452"/>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373510" y="116496"/>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46" y="214407"/>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2520" y="16232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9320" y="214407"/>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15189" y="162320"/>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438" y="966004"/>
            <a:ext cx="8763000" cy="646331"/>
          </a:xfrm>
          <a:prstGeom prst="rect">
            <a:avLst/>
          </a:prstGeom>
          <a:noFill/>
        </p:spPr>
        <p:txBody>
          <a:bodyPr wrap="square" rtlCol="0">
            <a:spAutoFit/>
          </a:bodyPr>
          <a:lstStyle/>
          <a:p>
            <a:r>
              <a:rPr lang="en-US" dirty="0" smtClean="0"/>
              <a:t>1	2	3	</a:t>
            </a:r>
            <a:r>
              <a:rPr lang="en-US" b="1" dirty="0" err="1" smtClean="0">
                <a:solidFill>
                  <a:srgbClr val="FF0000"/>
                </a:solidFill>
              </a:rPr>
              <a:t>i</a:t>
            </a:r>
            <a:r>
              <a:rPr lang="en-US" b="1" dirty="0" smtClean="0">
                <a:solidFill>
                  <a:srgbClr val="FF0000"/>
                </a:solidFill>
              </a:rPr>
              <a:t>=4</a:t>
            </a:r>
            <a:r>
              <a:rPr lang="en-US" dirty="0" smtClean="0"/>
              <a:t>	5            6   </a:t>
            </a:r>
            <a:r>
              <a:rPr lang="en-US" dirty="0"/>
              <a:t>	</a:t>
            </a:r>
            <a:r>
              <a:rPr lang="en-US" b="1" dirty="0" smtClean="0">
                <a:solidFill>
                  <a:srgbClr val="FF0000"/>
                </a:solidFill>
              </a:rPr>
              <a:t>j=7</a:t>
            </a:r>
            <a:r>
              <a:rPr lang="en-US" dirty="0" smtClean="0"/>
              <a:t>	8	9</a:t>
            </a:r>
            <a:r>
              <a:rPr lang="en-US" dirty="0"/>
              <a:t> </a:t>
            </a:r>
            <a:r>
              <a:rPr lang="en-US" dirty="0" smtClean="0"/>
              <a:t>          </a:t>
            </a:r>
            <a:r>
              <a:rPr lang="en-US" b="1" dirty="0" smtClean="0">
                <a:solidFill>
                  <a:srgbClr val="7030A0"/>
                </a:solidFill>
              </a:rPr>
              <a:t>n=10</a:t>
            </a:r>
          </a:p>
          <a:p>
            <a:r>
              <a:rPr lang="en-US" i="1" dirty="0" smtClean="0"/>
              <a:t>(most desirable)</a:t>
            </a:r>
            <a:r>
              <a:rPr lang="en-US" dirty="0" smtClean="0"/>
              <a:t>						</a:t>
            </a:r>
            <a:r>
              <a:rPr lang="en-US" i="1" dirty="0" smtClean="0"/>
              <a:t>            (least desirable)</a:t>
            </a:r>
            <a:endParaRPr lang="en-US" i="1" dirty="0"/>
          </a:p>
        </p:txBody>
      </p:sp>
      <p:sp>
        <p:nvSpPr>
          <p:cNvPr id="2" name="TextBox 1"/>
          <p:cNvSpPr txBox="1"/>
          <p:nvPr/>
        </p:nvSpPr>
        <p:spPr>
          <a:xfrm>
            <a:off x="2467523" y="2057400"/>
            <a:ext cx="4285276" cy="369332"/>
          </a:xfrm>
          <a:prstGeom prst="rect">
            <a:avLst/>
          </a:prstGeom>
          <a:noFill/>
        </p:spPr>
        <p:txBody>
          <a:bodyPr wrap="none" rtlCol="0">
            <a:spAutoFit/>
          </a:bodyPr>
          <a:lstStyle/>
          <a:p>
            <a:r>
              <a:rPr lang="en-US" b="1" dirty="0" smtClean="0"/>
              <a:t>What if other choices of { </a:t>
            </a:r>
            <a:r>
              <a:rPr lang="en-US" b="1" dirty="0" smtClean="0">
                <a:solidFill>
                  <a:srgbClr val="7030A0"/>
                </a:solidFill>
              </a:rPr>
              <a:t>n</a:t>
            </a:r>
            <a:r>
              <a:rPr lang="en-US" b="1" dirty="0" smtClean="0"/>
              <a:t>, </a:t>
            </a:r>
            <a:r>
              <a:rPr lang="en-US" b="1" dirty="0" err="1" smtClean="0">
                <a:solidFill>
                  <a:srgbClr val="FF0000"/>
                </a:solidFill>
              </a:rPr>
              <a:t>i</a:t>
            </a:r>
            <a:r>
              <a:rPr lang="en-US" b="1" dirty="0" smtClean="0"/>
              <a:t> , </a:t>
            </a:r>
            <a:r>
              <a:rPr lang="en-US" b="1" dirty="0" smtClean="0">
                <a:solidFill>
                  <a:srgbClr val="FF0000"/>
                </a:solidFill>
              </a:rPr>
              <a:t>j</a:t>
            </a:r>
            <a:r>
              <a:rPr lang="en-US" b="1" dirty="0" smtClean="0"/>
              <a:t> } are used?</a:t>
            </a:r>
            <a:endParaRPr lang="en-US" b="1" dirty="0"/>
          </a:p>
        </p:txBody>
      </p:sp>
      <p:sp>
        <p:nvSpPr>
          <p:cNvPr id="24" name="Right Brace 23"/>
          <p:cNvSpPr/>
          <p:nvPr/>
        </p:nvSpPr>
        <p:spPr>
          <a:xfrm rot="5400000">
            <a:off x="4343354" y="-259194"/>
            <a:ext cx="323165" cy="3279953"/>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 name="TextBox 3"/>
          <p:cNvSpPr txBox="1"/>
          <p:nvPr/>
        </p:nvSpPr>
        <p:spPr>
          <a:xfrm>
            <a:off x="3754119" y="1562842"/>
            <a:ext cx="143500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  </a:t>
            </a:r>
            <a:r>
              <a:rPr lang="el-GR" dirty="0" smtClean="0"/>
              <a:t>Δ</a:t>
            </a:r>
            <a:r>
              <a:rPr lang="en-US" dirty="0" smtClean="0"/>
              <a:t> = 7 – 4 = 3</a:t>
            </a:r>
            <a:endParaRPr lang="en-US" dirty="0"/>
          </a:p>
        </p:txBody>
      </p:sp>
    </p:spTree>
    <p:extLst>
      <p:ext uri="{BB962C8B-B14F-4D97-AF65-F5344CB8AC3E}">
        <p14:creationId xmlns:p14="http://schemas.microsoft.com/office/powerpoint/2010/main" val="1542070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785" y="346140"/>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391" y="179939"/>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689" y="195931"/>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853" y="22309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4119" y="149452"/>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373510" y="116496"/>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46" y="214407"/>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2520" y="16232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9320" y="214407"/>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15189" y="162320"/>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438" y="966004"/>
            <a:ext cx="8763000" cy="646331"/>
          </a:xfrm>
          <a:prstGeom prst="rect">
            <a:avLst/>
          </a:prstGeom>
          <a:noFill/>
        </p:spPr>
        <p:txBody>
          <a:bodyPr wrap="square" rtlCol="0">
            <a:spAutoFit/>
          </a:bodyPr>
          <a:lstStyle/>
          <a:p>
            <a:r>
              <a:rPr lang="en-US" dirty="0" smtClean="0"/>
              <a:t>1	2	3	</a:t>
            </a:r>
            <a:r>
              <a:rPr lang="en-US" b="1" dirty="0" err="1" smtClean="0">
                <a:solidFill>
                  <a:srgbClr val="FF0000"/>
                </a:solidFill>
              </a:rPr>
              <a:t>i</a:t>
            </a:r>
            <a:r>
              <a:rPr lang="en-US" b="1" dirty="0" smtClean="0">
                <a:solidFill>
                  <a:srgbClr val="FF0000"/>
                </a:solidFill>
              </a:rPr>
              <a:t>=4</a:t>
            </a:r>
            <a:r>
              <a:rPr lang="en-US" dirty="0" smtClean="0"/>
              <a:t>	5            6   </a:t>
            </a:r>
            <a:r>
              <a:rPr lang="en-US" dirty="0"/>
              <a:t>	</a:t>
            </a:r>
            <a:r>
              <a:rPr lang="en-US" b="1" dirty="0" smtClean="0">
                <a:solidFill>
                  <a:srgbClr val="FF0000"/>
                </a:solidFill>
              </a:rPr>
              <a:t>j=7</a:t>
            </a:r>
            <a:r>
              <a:rPr lang="en-US" dirty="0" smtClean="0"/>
              <a:t>	8	9</a:t>
            </a:r>
            <a:r>
              <a:rPr lang="en-US" dirty="0"/>
              <a:t> </a:t>
            </a:r>
            <a:r>
              <a:rPr lang="en-US" dirty="0" smtClean="0"/>
              <a:t>          </a:t>
            </a:r>
            <a:r>
              <a:rPr lang="en-US" b="1" dirty="0" smtClean="0">
                <a:solidFill>
                  <a:srgbClr val="7030A0"/>
                </a:solidFill>
              </a:rPr>
              <a:t>n=10</a:t>
            </a:r>
          </a:p>
          <a:p>
            <a:r>
              <a:rPr lang="en-US" i="1" dirty="0" smtClean="0"/>
              <a:t>(most desirable)</a:t>
            </a:r>
            <a:r>
              <a:rPr lang="en-US" dirty="0" smtClean="0"/>
              <a:t>						</a:t>
            </a:r>
            <a:r>
              <a:rPr lang="en-US" i="1" dirty="0" smtClean="0"/>
              <a:t>            (least desirable)</a:t>
            </a:r>
            <a:endParaRPr lang="en-US" i="1" dirty="0"/>
          </a:p>
        </p:txBody>
      </p:sp>
      <p:sp>
        <p:nvSpPr>
          <p:cNvPr id="2" name="TextBox 1"/>
          <p:cNvSpPr txBox="1"/>
          <p:nvPr/>
        </p:nvSpPr>
        <p:spPr>
          <a:xfrm>
            <a:off x="2467523" y="2057400"/>
            <a:ext cx="4285276" cy="369332"/>
          </a:xfrm>
          <a:prstGeom prst="rect">
            <a:avLst/>
          </a:prstGeom>
          <a:noFill/>
        </p:spPr>
        <p:txBody>
          <a:bodyPr wrap="none" rtlCol="0">
            <a:spAutoFit/>
          </a:bodyPr>
          <a:lstStyle/>
          <a:p>
            <a:r>
              <a:rPr lang="en-US" b="1" dirty="0" smtClean="0"/>
              <a:t>What if other choices of { </a:t>
            </a:r>
            <a:r>
              <a:rPr lang="en-US" b="1" dirty="0" smtClean="0">
                <a:solidFill>
                  <a:srgbClr val="7030A0"/>
                </a:solidFill>
              </a:rPr>
              <a:t>n</a:t>
            </a:r>
            <a:r>
              <a:rPr lang="en-US" b="1" dirty="0" smtClean="0"/>
              <a:t>, </a:t>
            </a:r>
            <a:r>
              <a:rPr lang="en-US" b="1" dirty="0" err="1" smtClean="0">
                <a:solidFill>
                  <a:srgbClr val="FF0000"/>
                </a:solidFill>
              </a:rPr>
              <a:t>i</a:t>
            </a:r>
            <a:r>
              <a:rPr lang="en-US" b="1" dirty="0" smtClean="0"/>
              <a:t> , </a:t>
            </a:r>
            <a:r>
              <a:rPr lang="en-US" b="1" dirty="0" smtClean="0">
                <a:solidFill>
                  <a:srgbClr val="FF0000"/>
                </a:solidFill>
              </a:rPr>
              <a:t>j</a:t>
            </a:r>
            <a:r>
              <a:rPr lang="en-US" b="1" dirty="0" smtClean="0"/>
              <a:t> } are used?</a:t>
            </a:r>
            <a:endParaRPr lang="en-US" b="1" dirty="0"/>
          </a:p>
        </p:txBody>
      </p:sp>
      <p:sp>
        <p:nvSpPr>
          <p:cNvPr id="23" name="TextBox 22"/>
          <p:cNvSpPr txBox="1"/>
          <p:nvPr/>
        </p:nvSpPr>
        <p:spPr>
          <a:xfrm>
            <a:off x="37590" y="2590800"/>
            <a:ext cx="9047349"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dirty="0" smtClean="0"/>
              <a:t>THEOREM (Chen-Risen): Positive spread is predicted under the null hypothesis model</a:t>
            </a:r>
          </a:p>
          <a:p>
            <a:r>
              <a:rPr lang="en-US" sz="2000" dirty="0"/>
              <a:t>	</a:t>
            </a:r>
            <a:r>
              <a:rPr lang="en-US" sz="2000" dirty="0" smtClean="0"/>
              <a:t>		for any choices of { n, </a:t>
            </a:r>
            <a:r>
              <a:rPr lang="en-US" sz="2000" dirty="0" err="1" smtClean="0"/>
              <a:t>i</a:t>
            </a:r>
            <a:r>
              <a:rPr lang="en-US" sz="2000" dirty="0" smtClean="0"/>
              <a:t>, j }.</a:t>
            </a:r>
            <a:endParaRPr lang="en-US" sz="2000" dirty="0"/>
          </a:p>
        </p:txBody>
      </p:sp>
      <p:sp>
        <p:nvSpPr>
          <p:cNvPr id="24" name="Right Brace 23"/>
          <p:cNvSpPr/>
          <p:nvPr/>
        </p:nvSpPr>
        <p:spPr>
          <a:xfrm rot="5400000">
            <a:off x="4343354" y="-259194"/>
            <a:ext cx="323165" cy="3279953"/>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TextBox 16"/>
          <p:cNvSpPr txBox="1"/>
          <p:nvPr/>
        </p:nvSpPr>
        <p:spPr>
          <a:xfrm>
            <a:off x="3754119" y="1562842"/>
            <a:ext cx="143500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  </a:t>
            </a:r>
            <a:r>
              <a:rPr lang="el-GR" dirty="0" smtClean="0"/>
              <a:t>Δ</a:t>
            </a:r>
            <a:r>
              <a:rPr lang="en-US" dirty="0" smtClean="0"/>
              <a:t> = 7 – 4 = 3</a:t>
            </a:r>
            <a:endParaRPr lang="en-US" dirty="0"/>
          </a:p>
        </p:txBody>
      </p:sp>
    </p:spTree>
    <p:extLst>
      <p:ext uri="{BB962C8B-B14F-4D97-AF65-F5344CB8AC3E}">
        <p14:creationId xmlns:p14="http://schemas.microsoft.com/office/powerpoint/2010/main" val="154207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pic>
        <p:nvPicPr>
          <p:cNvPr id="2050" name="Picture 2" descr="C:\Users\ktapp\Desktop\Marion Ke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84" y="3886200"/>
            <a:ext cx="1990058" cy="19900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tapp\Desktop\end.png"/>
          <p:cNvPicPr>
            <a:picLocks noChangeAspect="1" noChangeArrowheads="1"/>
          </p:cNvPicPr>
          <p:nvPr/>
        </p:nvPicPr>
        <p:blipFill rotWithShape="1">
          <a:blip r:embed="rId3">
            <a:extLst>
              <a:ext uri="{28A0092B-C50C-407E-A947-70E740481C1C}">
                <a14:useLocalDpi xmlns:a14="http://schemas.microsoft.com/office/drawing/2010/main" val="0"/>
              </a:ext>
            </a:extLst>
          </a:blip>
          <a:srcRect l="30392"/>
          <a:stretch/>
        </p:blipFill>
        <p:spPr bwMode="auto">
          <a:xfrm>
            <a:off x="3505200" y="3714750"/>
            <a:ext cx="1515810" cy="1555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tapp\Desktop\UF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84" y="2590800"/>
            <a:ext cx="1998134" cy="112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529" y="5812300"/>
            <a:ext cx="2153731" cy="584775"/>
          </a:xfrm>
          <a:prstGeom prst="rect">
            <a:avLst/>
          </a:prstGeom>
          <a:noFill/>
        </p:spPr>
        <p:txBody>
          <a:bodyPr wrap="none" rtlCol="0">
            <a:spAutoFit/>
          </a:bodyPr>
          <a:lstStyle/>
          <a:p>
            <a:r>
              <a:rPr lang="en-US" sz="1600" i="1" dirty="0" smtClean="0"/>
              <a:t>Marion </a:t>
            </a:r>
            <a:r>
              <a:rPr lang="en-US" sz="1600" i="1" dirty="0" err="1" smtClean="0"/>
              <a:t>Keech</a:t>
            </a:r>
            <a:r>
              <a:rPr lang="en-US" sz="1600" i="1" dirty="0" smtClean="0"/>
              <a:t>, 1955</a:t>
            </a:r>
          </a:p>
          <a:p>
            <a:r>
              <a:rPr lang="en-US" sz="1600" i="1" dirty="0" smtClean="0"/>
              <a:t>leader of “The Seekers”</a:t>
            </a:r>
            <a:endParaRPr lang="en-US" sz="1600" i="1" dirty="0"/>
          </a:p>
        </p:txBody>
      </p:sp>
      <p:pic>
        <p:nvPicPr>
          <p:cNvPr id="2053" name="Picture 5" descr="C:\Users\ktapp\Desktop\1964_When_Prophecy_Fails_Festin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90800"/>
            <a:ext cx="2739412" cy="4088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4209" y="2507397"/>
            <a:ext cx="3583673" cy="830997"/>
          </a:xfrm>
          <a:prstGeom prst="rect">
            <a:avLst/>
          </a:prstGeom>
          <a:noFill/>
        </p:spPr>
        <p:txBody>
          <a:bodyPr wrap="none" rtlCol="0">
            <a:spAutoFit/>
          </a:bodyPr>
          <a:lstStyle/>
          <a:p>
            <a:r>
              <a:rPr lang="en-US" sz="2400" b="1" dirty="0" smtClean="0"/>
              <a:t>Dissonance Theory began </a:t>
            </a:r>
          </a:p>
          <a:p>
            <a:r>
              <a:rPr lang="en-US" sz="2400" b="1" dirty="0" smtClean="0"/>
              <a:t>with the end of the world.</a:t>
            </a:r>
            <a:endParaRPr lang="en-US" sz="2400" b="1" dirty="0"/>
          </a:p>
        </p:txBody>
      </p:sp>
      <p:sp>
        <p:nvSpPr>
          <p:cNvPr id="9" name="Oval 8"/>
          <p:cNvSpPr/>
          <p:nvPr/>
        </p:nvSpPr>
        <p:spPr>
          <a:xfrm>
            <a:off x="6177882" y="3048000"/>
            <a:ext cx="1137318" cy="2702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7738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785" y="346140"/>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391" y="179939"/>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689" y="195931"/>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853" y="223090"/>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4119" y="149452"/>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373510" y="116496"/>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46" y="214407"/>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2520" y="16232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9320" y="214407"/>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15189" y="162320"/>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438" y="966004"/>
            <a:ext cx="8763000" cy="646331"/>
          </a:xfrm>
          <a:prstGeom prst="rect">
            <a:avLst/>
          </a:prstGeom>
          <a:noFill/>
        </p:spPr>
        <p:txBody>
          <a:bodyPr wrap="square" rtlCol="0">
            <a:spAutoFit/>
          </a:bodyPr>
          <a:lstStyle/>
          <a:p>
            <a:r>
              <a:rPr lang="en-US" dirty="0" smtClean="0"/>
              <a:t>1	2	3	</a:t>
            </a:r>
            <a:r>
              <a:rPr lang="en-US" b="1" dirty="0" err="1" smtClean="0">
                <a:solidFill>
                  <a:srgbClr val="FF0000"/>
                </a:solidFill>
              </a:rPr>
              <a:t>i</a:t>
            </a:r>
            <a:r>
              <a:rPr lang="en-US" b="1" dirty="0" smtClean="0">
                <a:solidFill>
                  <a:srgbClr val="FF0000"/>
                </a:solidFill>
              </a:rPr>
              <a:t>=4</a:t>
            </a:r>
            <a:r>
              <a:rPr lang="en-US" dirty="0" smtClean="0"/>
              <a:t>	5            6   </a:t>
            </a:r>
            <a:r>
              <a:rPr lang="en-US" dirty="0"/>
              <a:t>	</a:t>
            </a:r>
            <a:r>
              <a:rPr lang="en-US" b="1" dirty="0" smtClean="0">
                <a:solidFill>
                  <a:srgbClr val="FF0000"/>
                </a:solidFill>
              </a:rPr>
              <a:t>j=7</a:t>
            </a:r>
            <a:r>
              <a:rPr lang="en-US" dirty="0" smtClean="0"/>
              <a:t>	8	9</a:t>
            </a:r>
            <a:r>
              <a:rPr lang="en-US" dirty="0"/>
              <a:t> </a:t>
            </a:r>
            <a:r>
              <a:rPr lang="en-US" dirty="0" smtClean="0"/>
              <a:t>          </a:t>
            </a:r>
            <a:r>
              <a:rPr lang="en-US" b="1" dirty="0" smtClean="0">
                <a:solidFill>
                  <a:srgbClr val="7030A0"/>
                </a:solidFill>
              </a:rPr>
              <a:t>n=10</a:t>
            </a:r>
          </a:p>
          <a:p>
            <a:r>
              <a:rPr lang="en-US" i="1" dirty="0" smtClean="0"/>
              <a:t>(most desirable)</a:t>
            </a:r>
            <a:r>
              <a:rPr lang="en-US" dirty="0" smtClean="0"/>
              <a:t>						</a:t>
            </a:r>
            <a:r>
              <a:rPr lang="en-US" i="1" dirty="0" smtClean="0"/>
              <a:t>            (least desirable)</a:t>
            </a:r>
            <a:endParaRPr lang="en-US" i="1" dirty="0"/>
          </a:p>
        </p:txBody>
      </p:sp>
      <p:sp>
        <p:nvSpPr>
          <p:cNvPr id="2" name="TextBox 1"/>
          <p:cNvSpPr txBox="1"/>
          <p:nvPr/>
        </p:nvSpPr>
        <p:spPr>
          <a:xfrm>
            <a:off x="2467523" y="2057400"/>
            <a:ext cx="4285276" cy="369332"/>
          </a:xfrm>
          <a:prstGeom prst="rect">
            <a:avLst/>
          </a:prstGeom>
          <a:noFill/>
        </p:spPr>
        <p:txBody>
          <a:bodyPr wrap="none" rtlCol="0">
            <a:spAutoFit/>
          </a:bodyPr>
          <a:lstStyle/>
          <a:p>
            <a:r>
              <a:rPr lang="en-US" b="1" dirty="0" smtClean="0"/>
              <a:t>What if other choices of { </a:t>
            </a:r>
            <a:r>
              <a:rPr lang="en-US" b="1" dirty="0" smtClean="0">
                <a:solidFill>
                  <a:srgbClr val="7030A0"/>
                </a:solidFill>
              </a:rPr>
              <a:t>n</a:t>
            </a:r>
            <a:r>
              <a:rPr lang="en-US" b="1" dirty="0" smtClean="0"/>
              <a:t>, </a:t>
            </a:r>
            <a:r>
              <a:rPr lang="en-US" b="1" dirty="0" err="1" smtClean="0">
                <a:solidFill>
                  <a:srgbClr val="FF0000"/>
                </a:solidFill>
              </a:rPr>
              <a:t>i</a:t>
            </a:r>
            <a:r>
              <a:rPr lang="en-US" b="1" dirty="0" smtClean="0"/>
              <a:t> , </a:t>
            </a:r>
            <a:r>
              <a:rPr lang="en-US" b="1" dirty="0" smtClean="0">
                <a:solidFill>
                  <a:srgbClr val="FF0000"/>
                </a:solidFill>
              </a:rPr>
              <a:t>j</a:t>
            </a:r>
            <a:r>
              <a:rPr lang="en-US" b="1" dirty="0" smtClean="0"/>
              <a:t> } are used?</a:t>
            </a:r>
            <a:endParaRPr lang="en-US" b="1" dirty="0"/>
          </a:p>
        </p:txBody>
      </p:sp>
      <p:sp>
        <p:nvSpPr>
          <p:cNvPr id="23" name="TextBox 22"/>
          <p:cNvSpPr txBox="1"/>
          <p:nvPr/>
        </p:nvSpPr>
        <p:spPr>
          <a:xfrm>
            <a:off x="37590" y="2590800"/>
            <a:ext cx="9047349"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dirty="0" smtClean="0"/>
              <a:t>THEOREM (Chen-Risen): Positive spread is predicted under the null hypothesis model</a:t>
            </a:r>
          </a:p>
          <a:p>
            <a:r>
              <a:rPr lang="en-US" sz="2000" dirty="0"/>
              <a:t>	</a:t>
            </a:r>
            <a:r>
              <a:rPr lang="en-US" sz="2000" dirty="0" smtClean="0"/>
              <a:t>		for any choices of { n, </a:t>
            </a:r>
            <a:r>
              <a:rPr lang="en-US" sz="2000" dirty="0" err="1" smtClean="0"/>
              <a:t>i</a:t>
            </a:r>
            <a:r>
              <a:rPr lang="en-US" sz="2000" dirty="0" smtClean="0"/>
              <a:t>, j }.</a:t>
            </a:r>
            <a:endParaRPr lang="en-US" sz="2000" dirty="0"/>
          </a:p>
        </p:txBody>
      </p:sp>
      <p:sp>
        <p:nvSpPr>
          <p:cNvPr id="24" name="Right Brace 23"/>
          <p:cNvSpPr/>
          <p:nvPr/>
        </p:nvSpPr>
        <p:spPr>
          <a:xfrm rot="5400000">
            <a:off x="4343354" y="-259194"/>
            <a:ext cx="323165" cy="3279953"/>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 name="TextBox 4"/>
          <p:cNvSpPr txBox="1"/>
          <p:nvPr/>
        </p:nvSpPr>
        <p:spPr>
          <a:xfrm>
            <a:off x="96902" y="3424873"/>
            <a:ext cx="6837297" cy="707886"/>
          </a:xfrm>
          <a:prstGeom prst="rect">
            <a:avLst/>
          </a:prstGeom>
          <a:noFill/>
        </p:spPr>
        <p:txBody>
          <a:bodyPr wrap="square" rtlCol="0">
            <a:spAutoFit/>
          </a:bodyPr>
          <a:lstStyle/>
          <a:p>
            <a:r>
              <a:rPr lang="en-US" sz="2000" dirty="0" smtClean="0"/>
              <a:t>But they noted that their proof is invalid when </a:t>
            </a:r>
            <a:r>
              <a:rPr lang="el-GR" sz="2000" dirty="0" smtClean="0"/>
              <a:t>Δ</a:t>
            </a:r>
            <a:r>
              <a:rPr lang="en-US" sz="2000" dirty="0" smtClean="0"/>
              <a:t> is large, due to </a:t>
            </a:r>
            <a:r>
              <a:rPr lang="en-US" sz="2000" i="1" dirty="0" smtClean="0"/>
              <a:t>regression to the mean</a:t>
            </a:r>
            <a:r>
              <a:rPr lang="en-US" sz="2000" dirty="0" smtClean="0"/>
              <a:t>.</a:t>
            </a:r>
            <a:endParaRPr lang="en-US" sz="2000" dirty="0"/>
          </a:p>
        </p:txBody>
      </p:sp>
      <p:sp>
        <p:nvSpPr>
          <p:cNvPr id="18" name="TextBox 17"/>
          <p:cNvSpPr txBox="1"/>
          <p:nvPr/>
        </p:nvSpPr>
        <p:spPr>
          <a:xfrm>
            <a:off x="3754119" y="1562842"/>
            <a:ext cx="143500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  </a:t>
            </a:r>
            <a:r>
              <a:rPr lang="el-GR" dirty="0" smtClean="0"/>
              <a:t>Δ</a:t>
            </a:r>
            <a:r>
              <a:rPr lang="en-US" dirty="0" smtClean="0"/>
              <a:t> = 7 – 4 = 3</a:t>
            </a:r>
            <a:endParaRPr lang="en-US" dirty="0"/>
          </a:p>
        </p:txBody>
      </p:sp>
    </p:spTree>
    <p:extLst>
      <p:ext uri="{BB962C8B-B14F-4D97-AF65-F5344CB8AC3E}">
        <p14:creationId xmlns:p14="http://schemas.microsoft.com/office/powerpoint/2010/main" val="1542070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7590" y="2590800"/>
            <a:ext cx="9047349"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dirty="0" smtClean="0"/>
              <a:t>THEOREM (Chen-Risen): Positive spread is predicted under the null hypothesis model</a:t>
            </a:r>
          </a:p>
          <a:p>
            <a:r>
              <a:rPr lang="en-US" sz="2000" dirty="0"/>
              <a:t>	</a:t>
            </a:r>
            <a:r>
              <a:rPr lang="en-US" sz="2000" dirty="0" smtClean="0"/>
              <a:t>		for any choices of { n, </a:t>
            </a:r>
            <a:r>
              <a:rPr lang="en-US" sz="2000" dirty="0" err="1" smtClean="0"/>
              <a:t>i</a:t>
            </a:r>
            <a:r>
              <a:rPr lang="en-US" sz="2000" dirty="0" smtClean="0"/>
              <a:t>, j }.</a:t>
            </a:r>
            <a:endParaRPr lang="en-US" sz="2000" dirty="0"/>
          </a:p>
        </p:txBody>
      </p:sp>
      <p:pic>
        <p:nvPicPr>
          <p:cNvPr id="1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5756" y="370636"/>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362" y="204435"/>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660" y="22042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824" y="247586"/>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5090" y="173948"/>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394481" y="14099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17" y="238903"/>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3491" y="18681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0291" y="238903"/>
            <a:ext cx="690283" cy="73402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44409" y="990500"/>
            <a:ext cx="8763000" cy="369332"/>
          </a:xfrm>
          <a:prstGeom prst="rect">
            <a:avLst/>
          </a:prstGeom>
          <a:noFill/>
        </p:spPr>
        <p:txBody>
          <a:bodyPr wrap="square" rtlCol="0">
            <a:spAutoFit/>
          </a:bodyPr>
          <a:lstStyle/>
          <a:p>
            <a:r>
              <a:rPr lang="en-US" b="1" dirty="0" err="1" smtClean="0">
                <a:solidFill>
                  <a:srgbClr val="FF0000"/>
                </a:solidFill>
              </a:rPr>
              <a:t>i</a:t>
            </a:r>
            <a:r>
              <a:rPr lang="en-US" b="1" dirty="0" smtClean="0">
                <a:solidFill>
                  <a:srgbClr val="FF0000"/>
                </a:solidFill>
              </a:rPr>
              <a:t>=1</a:t>
            </a:r>
            <a:r>
              <a:rPr lang="en-US" dirty="0" smtClean="0"/>
              <a:t>	2	3	</a:t>
            </a:r>
            <a:r>
              <a:rPr lang="en-US" dirty="0"/>
              <a:t> </a:t>
            </a:r>
            <a:r>
              <a:rPr lang="en-US" dirty="0" smtClean="0"/>
              <a:t>4	5            6   </a:t>
            </a:r>
            <a:r>
              <a:rPr lang="en-US" dirty="0"/>
              <a:t>	</a:t>
            </a:r>
            <a:r>
              <a:rPr lang="en-US" dirty="0" smtClean="0"/>
              <a:t>7	8	9</a:t>
            </a:r>
            <a:r>
              <a:rPr lang="en-US" dirty="0"/>
              <a:t> </a:t>
            </a:r>
            <a:r>
              <a:rPr lang="en-US" dirty="0" smtClean="0"/>
              <a:t>       </a:t>
            </a:r>
            <a:r>
              <a:rPr lang="en-US" b="1" dirty="0" smtClean="0">
                <a:solidFill>
                  <a:srgbClr val="FF0000"/>
                </a:solidFill>
              </a:rPr>
              <a:t>j=n=10</a:t>
            </a:r>
          </a:p>
        </p:txBody>
      </p:sp>
      <p:sp>
        <p:nvSpPr>
          <p:cNvPr id="30" name="Right Brace 29"/>
          <p:cNvSpPr/>
          <p:nvPr/>
        </p:nvSpPr>
        <p:spPr>
          <a:xfrm rot="5400000">
            <a:off x="4292105" y="-2757656"/>
            <a:ext cx="323165" cy="8558141"/>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1" name="TextBox 30"/>
          <p:cNvSpPr txBox="1"/>
          <p:nvPr/>
        </p:nvSpPr>
        <p:spPr>
          <a:xfrm>
            <a:off x="4146638" y="1682997"/>
            <a:ext cx="75854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  </a:t>
            </a:r>
            <a:r>
              <a:rPr lang="el-GR" dirty="0" smtClean="0"/>
              <a:t>Δ</a:t>
            </a:r>
            <a:r>
              <a:rPr lang="en-US" dirty="0" smtClean="0"/>
              <a:t> = 9</a:t>
            </a:r>
            <a:endParaRPr lang="en-US" dirty="0"/>
          </a:p>
        </p:txBody>
      </p:sp>
      <p:pic>
        <p:nvPicPr>
          <p:cNvPr id="32"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29599" y="129606"/>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858236" y="2133600"/>
            <a:ext cx="333534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What spread do you expect here?</a:t>
            </a:r>
            <a:endParaRPr lang="en-US" dirty="0"/>
          </a:p>
        </p:txBody>
      </p:sp>
      <p:sp>
        <p:nvSpPr>
          <p:cNvPr id="24" name="TextBox 23"/>
          <p:cNvSpPr txBox="1"/>
          <p:nvPr/>
        </p:nvSpPr>
        <p:spPr>
          <a:xfrm>
            <a:off x="96902" y="3424873"/>
            <a:ext cx="6837297" cy="707886"/>
          </a:xfrm>
          <a:prstGeom prst="rect">
            <a:avLst/>
          </a:prstGeom>
          <a:noFill/>
        </p:spPr>
        <p:txBody>
          <a:bodyPr wrap="square" rtlCol="0">
            <a:spAutoFit/>
          </a:bodyPr>
          <a:lstStyle/>
          <a:p>
            <a:r>
              <a:rPr lang="en-US" sz="2000" dirty="0" smtClean="0"/>
              <a:t>But they noted that their proof is invalid when </a:t>
            </a:r>
            <a:r>
              <a:rPr lang="el-GR" sz="2000" dirty="0" smtClean="0"/>
              <a:t>Δ</a:t>
            </a:r>
            <a:r>
              <a:rPr lang="en-US" sz="2000" dirty="0" smtClean="0"/>
              <a:t> is large, due to </a:t>
            </a:r>
            <a:r>
              <a:rPr lang="en-US" sz="2000" i="1" dirty="0" smtClean="0"/>
              <a:t>regression to the mean</a:t>
            </a:r>
            <a:r>
              <a:rPr lang="en-US" sz="2000" dirty="0" smtClean="0"/>
              <a:t>.</a:t>
            </a:r>
            <a:endParaRPr lang="en-US" sz="2000" dirty="0"/>
          </a:p>
        </p:txBody>
      </p:sp>
    </p:spTree>
    <p:extLst>
      <p:ext uri="{BB962C8B-B14F-4D97-AF65-F5344CB8AC3E}">
        <p14:creationId xmlns:p14="http://schemas.microsoft.com/office/powerpoint/2010/main" val="978975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7590" y="2590800"/>
            <a:ext cx="9047349"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dirty="0" smtClean="0"/>
              <a:t>THEOREM (Chen-Risen): Positive spread is predicted under the null hypothesis model</a:t>
            </a:r>
          </a:p>
          <a:p>
            <a:r>
              <a:rPr lang="en-US" sz="2000" dirty="0"/>
              <a:t>	</a:t>
            </a:r>
            <a:r>
              <a:rPr lang="en-US" sz="2000" dirty="0" smtClean="0"/>
              <a:t>		for any choices of { n, </a:t>
            </a:r>
            <a:r>
              <a:rPr lang="en-US" sz="2000" dirty="0" err="1" smtClean="0"/>
              <a:t>i</a:t>
            </a:r>
            <a:r>
              <a:rPr lang="en-US" sz="2000" dirty="0" smtClean="0"/>
              <a:t>, j }.</a:t>
            </a:r>
            <a:endParaRPr lang="en-US" sz="2000" dirty="0"/>
          </a:p>
        </p:txBody>
      </p:sp>
      <p:pic>
        <p:nvPicPr>
          <p:cNvPr id="18"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5756" y="370636"/>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362" y="204435"/>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660" y="22042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824" y="247586"/>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5090" y="173948"/>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394481" y="14099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17" y="238903"/>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3491" y="18681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0291" y="238903"/>
            <a:ext cx="690283" cy="73402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44409" y="990500"/>
            <a:ext cx="8763000" cy="369332"/>
          </a:xfrm>
          <a:prstGeom prst="rect">
            <a:avLst/>
          </a:prstGeom>
          <a:noFill/>
        </p:spPr>
        <p:txBody>
          <a:bodyPr wrap="square" rtlCol="0">
            <a:spAutoFit/>
          </a:bodyPr>
          <a:lstStyle/>
          <a:p>
            <a:r>
              <a:rPr lang="en-US" b="1" dirty="0" err="1" smtClean="0">
                <a:solidFill>
                  <a:srgbClr val="FF0000"/>
                </a:solidFill>
              </a:rPr>
              <a:t>i</a:t>
            </a:r>
            <a:r>
              <a:rPr lang="en-US" b="1" dirty="0" smtClean="0">
                <a:solidFill>
                  <a:srgbClr val="FF0000"/>
                </a:solidFill>
              </a:rPr>
              <a:t>=1</a:t>
            </a:r>
            <a:r>
              <a:rPr lang="en-US" dirty="0" smtClean="0"/>
              <a:t>	2	3	</a:t>
            </a:r>
            <a:r>
              <a:rPr lang="en-US" dirty="0"/>
              <a:t> </a:t>
            </a:r>
            <a:r>
              <a:rPr lang="en-US" dirty="0" smtClean="0"/>
              <a:t>4	5            6   </a:t>
            </a:r>
            <a:r>
              <a:rPr lang="en-US" dirty="0"/>
              <a:t>	</a:t>
            </a:r>
            <a:r>
              <a:rPr lang="en-US" dirty="0" smtClean="0"/>
              <a:t>7	8	9</a:t>
            </a:r>
            <a:r>
              <a:rPr lang="en-US" dirty="0"/>
              <a:t> </a:t>
            </a:r>
            <a:r>
              <a:rPr lang="en-US" dirty="0" smtClean="0"/>
              <a:t>       </a:t>
            </a:r>
            <a:r>
              <a:rPr lang="en-US" b="1" dirty="0" smtClean="0">
                <a:solidFill>
                  <a:srgbClr val="FF0000"/>
                </a:solidFill>
              </a:rPr>
              <a:t>j=n=10</a:t>
            </a:r>
          </a:p>
        </p:txBody>
      </p:sp>
      <p:sp>
        <p:nvSpPr>
          <p:cNvPr id="30" name="Right Brace 29"/>
          <p:cNvSpPr/>
          <p:nvPr/>
        </p:nvSpPr>
        <p:spPr>
          <a:xfrm rot="5400000">
            <a:off x="4292105" y="-2757656"/>
            <a:ext cx="323165" cy="8558141"/>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1" name="TextBox 30"/>
          <p:cNvSpPr txBox="1"/>
          <p:nvPr/>
        </p:nvSpPr>
        <p:spPr>
          <a:xfrm>
            <a:off x="4146638" y="1682997"/>
            <a:ext cx="75854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  </a:t>
            </a:r>
            <a:r>
              <a:rPr lang="el-GR" dirty="0" smtClean="0"/>
              <a:t>Δ</a:t>
            </a:r>
            <a:r>
              <a:rPr lang="en-US" dirty="0" smtClean="0"/>
              <a:t> = 9</a:t>
            </a:r>
            <a:endParaRPr lang="en-US" dirty="0"/>
          </a:p>
        </p:txBody>
      </p:sp>
      <p:pic>
        <p:nvPicPr>
          <p:cNvPr id="32"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29599" y="129606"/>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858236" y="2133600"/>
            <a:ext cx="333534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What spread do you expect here?</a:t>
            </a:r>
            <a:endParaRPr lang="en-US" dirty="0"/>
          </a:p>
        </p:txBody>
      </p:sp>
      <p:sp>
        <p:nvSpPr>
          <p:cNvPr id="24" name="TextBox 23"/>
          <p:cNvSpPr txBox="1"/>
          <p:nvPr/>
        </p:nvSpPr>
        <p:spPr>
          <a:xfrm>
            <a:off x="657070" y="4343400"/>
            <a:ext cx="7964697"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t>GUESS</a:t>
            </a:r>
            <a:r>
              <a:rPr lang="en-US" dirty="0" smtClean="0"/>
              <a:t>: </a:t>
            </a:r>
          </a:p>
          <a:p>
            <a:r>
              <a:rPr lang="en-US" dirty="0" smtClean="0"/>
              <a:t>Expect positive spread when </a:t>
            </a:r>
            <a:r>
              <a:rPr lang="el-GR" dirty="0"/>
              <a:t>Δ</a:t>
            </a:r>
            <a:r>
              <a:rPr lang="en-US" dirty="0" smtClean="0"/>
              <a:t> is small (by Chen-Risen probability arguments).</a:t>
            </a:r>
          </a:p>
          <a:p>
            <a:r>
              <a:rPr lang="en-US" dirty="0" smtClean="0"/>
              <a:t>Expect negative spread when </a:t>
            </a:r>
            <a:r>
              <a:rPr lang="el-GR" dirty="0"/>
              <a:t>Δ </a:t>
            </a:r>
            <a:r>
              <a:rPr lang="en-US" dirty="0" smtClean="0"/>
              <a:t> is large (by regression to mean).</a:t>
            </a:r>
          </a:p>
        </p:txBody>
      </p:sp>
      <p:sp>
        <p:nvSpPr>
          <p:cNvPr id="35" name="TextBox 34"/>
          <p:cNvSpPr txBox="1"/>
          <p:nvPr/>
        </p:nvSpPr>
        <p:spPr>
          <a:xfrm>
            <a:off x="96902" y="3424873"/>
            <a:ext cx="6837297" cy="707886"/>
          </a:xfrm>
          <a:prstGeom prst="rect">
            <a:avLst/>
          </a:prstGeom>
          <a:noFill/>
        </p:spPr>
        <p:txBody>
          <a:bodyPr wrap="square" rtlCol="0">
            <a:spAutoFit/>
          </a:bodyPr>
          <a:lstStyle/>
          <a:p>
            <a:r>
              <a:rPr lang="en-US" sz="2000" dirty="0" smtClean="0"/>
              <a:t>But they noted that their proof is invalid when </a:t>
            </a:r>
            <a:r>
              <a:rPr lang="el-GR" sz="2000" dirty="0" smtClean="0"/>
              <a:t>Δ</a:t>
            </a:r>
            <a:r>
              <a:rPr lang="en-US" sz="2000" dirty="0" smtClean="0"/>
              <a:t> is large, due to </a:t>
            </a:r>
            <a:r>
              <a:rPr lang="en-US" sz="2000" i="1" dirty="0" smtClean="0"/>
              <a:t>regression to the mean</a:t>
            </a:r>
            <a:r>
              <a:rPr lang="en-US" sz="2000" dirty="0" smtClean="0"/>
              <a:t>.</a:t>
            </a:r>
            <a:endParaRPr lang="en-US" sz="2000" dirty="0"/>
          </a:p>
        </p:txBody>
      </p:sp>
    </p:spTree>
    <p:extLst>
      <p:ext uri="{BB962C8B-B14F-4D97-AF65-F5344CB8AC3E}">
        <p14:creationId xmlns:p14="http://schemas.microsoft.com/office/powerpoint/2010/main" val="3735877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endParaRPr lang="en-US" sz="2000" dirty="0" smtClean="0"/>
          </a:p>
          <a:p>
            <a:r>
              <a:rPr lang="en-US" sz="2000" dirty="0"/>
              <a:t>	</a:t>
            </a:r>
            <a:r>
              <a:rPr lang="en-US" sz="2000" dirty="0" smtClean="0"/>
              <a:t>(1) A free-choice experiment with no control group.</a:t>
            </a:r>
          </a:p>
          <a:p>
            <a:r>
              <a:rPr lang="en-US" sz="2000" dirty="0"/>
              <a:t>	</a:t>
            </a:r>
            <a:r>
              <a:rPr lang="en-US" sz="2000" dirty="0" smtClean="0">
                <a:solidFill>
                  <a:schemeClr val="bg1">
                    <a:lumMod val="75000"/>
                  </a:schemeClr>
                </a:solidFill>
              </a:rPr>
              <a:t>(2) Computer simulated examples of spread for different (</a:t>
            </a:r>
            <a:r>
              <a:rPr lang="en-US" sz="2000" dirty="0" err="1" smtClean="0">
                <a:solidFill>
                  <a:schemeClr val="bg1">
                    <a:lumMod val="75000"/>
                  </a:schemeClr>
                </a:solidFill>
              </a:rPr>
              <a:t>i,j</a:t>
            </a:r>
            <a:r>
              <a:rPr lang="en-US" sz="2000" dirty="0" smtClean="0">
                <a:solidFill>
                  <a:schemeClr val="bg1">
                    <a:lumMod val="75000"/>
                  </a:schemeClr>
                </a:solidFill>
              </a:rPr>
              <a:t>) choices.</a:t>
            </a:r>
          </a:p>
          <a:p>
            <a:r>
              <a:rPr lang="en-US" sz="2000" dirty="0">
                <a:solidFill>
                  <a:schemeClr val="bg1">
                    <a:lumMod val="75000"/>
                  </a:schemeClr>
                </a:solidFill>
              </a:rPr>
              <a:t>	</a:t>
            </a:r>
            <a:r>
              <a:rPr lang="en-US" sz="2000" dirty="0" smtClean="0">
                <a:solidFill>
                  <a:schemeClr val="bg1">
                    <a:lumMod val="75000"/>
                  </a:schemeClr>
                </a:solidFill>
              </a:rPr>
              <a:t>(3) Which free-choice experiment is best?</a:t>
            </a:r>
          </a:p>
          <a:p>
            <a:r>
              <a:rPr lang="en-US" sz="2000" dirty="0">
                <a:solidFill>
                  <a:schemeClr val="bg1">
                    <a:lumMod val="75000"/>
                  </a:schemeClr>
                </a:solidFill>
              </a:rPr>
              <a:t>	</a:t>
            </a:r>
            <a:r>
              <a:rPr lang="en-US" sz="2000" dirty="0" smtClean="0">
                <a:solidFill>
                  <a:schemeClr val="bg1">
                    <a:lumMod val="75000"/>
                  </a:schemeClr>
                </a:solidFill>
              </a:rPr>
              <a:t>(4) Further problems with ALL free-choice experiments.</a:t>
            </a:r>
          </a:p>
        </p:txBody>
      </p:sp>
    </p:spTree>
    <p:extLst>
      <p:ext uri="{BB962C8B-B14F-4D97-AF65-F5344CB8AC3E}">
        <p14:creationId xmlns:p14="http://schemas.microsoft.com/office/powerpoint/2010/main" val="19130319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endParaRPr lang="en-US" sz="2000" dirty="0" smtClean="0"/>
          </a:p>
          <a:p>
            <a:r>
              <a:rPr lang="en-US" sz="2000" dirty="0"/>
              <a:t>	</a:t>
            </a:r>
            <a:r>
              <a:rPr lang="en-US" sz="2000" dirty="0" smtClean="0"/>
              <a:t>(1) A free-choice experiment with no control group.</a:t>
            </a:r>
          </a:p>
          <a:p>
            <a:r>
              <a:rPr lang="en-US" sz="2000" dirty="0"/>
              <a:t>	</a:t>
            </a:r>
            <a:r>
              <a:rPr lang="en-US" sz="2000" dirty="0" smtClean="0"/>
              <a:t>(2) Computer simulated examples of spread for different (</a:t>
            </a:r>
            <a:r>
              <a:rPr lang="en-US" sz="2000" dirty="0" err="1" smtClean="0"/>
              <a:t>i,j</a:t>
            </a:r>
            <a:r>
              <a:rPr lang="en-US" sz="2000" dirty="0" smtClean="0"/>
              <a:t>) choices.</a:t>
            </a:r>
          </a:p>
          <a:p>
            <a:r>
              <a:rPr lang="en-US" sz="2000" dirty="0"/>
              <a:t>	</a:t>
            </a:r>
            <a:r>
              <a:rPr lang="en-US" sz="2000" dirty="0" smtClean="0">
                <a:solidFill>
                  <a:schemeClr val="bg1">
                    <a:lumMod val="75000"/>
                  </a:schemeClr>
                </a:solidFill>
              </a:rPr>
              <a:t>(3) Which free-choice experiment is best?</a:t>
            </a:r>
          </a:p>
          <a:p>
            <a:r>
              <a:rPr lang="en-US" sz="2000" dirty="0">
                <a:solidFill>
                  <a:schemeClr val="bg1">
                    <a:lumMod val="75000"/>
                  </a:schemeClr>
                </a:solidFill>
              </a:rPr>
              <a:t>	</a:t>
            </a:r>
            <a:r>
              <a:rPr lang="en-US" sz="2000" dirty="0" smtClean="0">
                <a:solidFill>
                  <a:schemeClr val="bg1">
                    <a:lumMod val="75000"/>
                  </a:schemeClr>
                </a:solidFill>
              </a:rPr>
              <a:t>(4) Further problems with ALL free-choice experiments.</a:t>
            </a:r>
          </a:p>
        </p:txBody>
      </p:sp>
    </p:spTree>
    <p:extLst>
      <p:ext uri="{BB962C8B-B14F-4D97-AF65-F5344CB8AC3E}">
        <p14:creationId xmlns:p14="http://schemas.microsoft.com/office/powerpoint/2010/main" val="12138137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endParaRPr lang="en-US" sz="2000" dirty="0" smtClean="0"/>
          </a:p>
          <a:p>
            <a:r>
              <a:rPr lang="en-US" sz="2000" dirty="0"/>
              <a:t>	</a:t>
            </a:r>
            <a:r>
              <a:rPr lang="en-US" sz="2000" dirty="0" smtClean="0"/>
              <a:t>(1) A free-choice experiment with no control group.</a:t>
            </a:r>
          </a:p>
          <a:p>
            <a:r>
              <a:rPr lang="en-US" sz="2000" dirty="0"/>
              <a:t>	</a:t>
            </a:r>
            <a:r>
              <a:rPr lang="en-US" sz="2000" dirty="0" smtClean="0"/>
              <a:t>(2) Computer simulated examples of spread for different (</a:t>
            </a:r>
            <a:r>
              <a:rPr lang="en-US" sz="2000" dirty="0" err="1" smtClean="0"/>
              <a:t>i,j</a:t>
            </a:r>
            <a:r>
              <a:rPr lang="en-US" sz="2000" dirty="0" smtClean="0"/>
              <a:t>) choices.</a:t>
            </a:r>
          </a:p>
          <a:p>
            <a:r>
              <a:rPr lang="en-US" sz="2000" dirty="0"/>
              <a:t>	</a:t>
            </a:r>
            <a:r>
              <a:rPr lang="en-US" sz="2000" dirty="0" smtClean="0"/>
              <a:t>(3) Which free-choice experiment is best?</a:t>
            </a:r>
          </a:p>
          <a:p>
            <a:r>
              <a:rPr lang="en-US" sz="2000" dirty="0"/>
              <a:t>	</a:t>
            </a:r>
            <a:r>
              <a:rPr lang="en-US" sz="2000" dirty="0" smtClean="0">
                <a:solidFill>
                  <a:schemeClr val="bg1">
                    <a:lumMod val="75000"/>
                  </a:schemeClr>
                </a:solidFill>
              </a:rPr>
              <a:t>(4) Further problems with ALL free-choice experiments.</a:t>
            </a:r>
          </a:p>
        </p:txBody>
      </p:sp>
    </p:spTree>
    <p:extLst>
      <p:ext uri="{BB962C8B-B14F-4D97-AF65-F5344CB8AC3E}">
        <p14:creationId xmlns:p14="http://schemas.microsoft.com/office/powerpoint/2010/main" val="1213813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endParaRPr lang="en-US" sz="2000" dirty="0" smtClean="0"/>
          </a:p>
          <a:p>
            <a:r>
              <a:rPr lang="en-US" sz="2000" dirty="0"/>
              <a:t>	</a:t>
            </a:r>
            <a:r>
              <a:rPr lang="en-US" sz="2000" dirty="0" smtClean="0"/>
              <a:t>(1) A free-choice experiment with no control group.</a:t>
            </a:r>
          </a:p>
          <a:p>
            <a:r>
              <a:rPr lang="en-US" sz="2000" dirty="0"/>
              <a:t>	</a:t>
            </a:r>
            <a:r>
              <a:rPr lang="en-US" sz="2000" dirty="0" smtClean="0"/>
              <a:t>(2) Computer simulated examples of spread for different (</a:t>
            </a:r>
            <a:r>
              <a:rPr lang="en-US" sz="2000" dirty="0" err="1" smtClean="0"/>
              <a:t>i,j</a:t>
            </a:r>
            <a:r>
              <a:rPr lang="en-US" sz="2000" dirty="0" smtClean="0"/>
              <a:t>) choices.</a:t>
            </a:r>
          </a:p>
          <a:p>
            <a:r>
              <a:rPr lang="en-US" sz="2000" dirty="0"/>
              <a:t>	</a:t>
            </a:r>
            <a:r>
              <a:rPr lang="en-US" sz="2000" dirty="0" smtClean="0"/>
              <a:t>(3) Which free-choice experiment is best?</a:t>
            </a:r>
          </a:p>
          <a:p>
            <a:r>
              <a:rPr lang="en-US" sz="2000" dirty="0"/>
              <a:t>	</a:t>
            </a:r>
            <a:r>
              <a:rPr lang="en-US" sz="2000" dirty="0" smtClean="0"/>
              <a:t>(4) Further problems with ALL free-choice experiments.</a:t>
            </a:r>
          </a:p>
        </p:txBody>
      </p:sp>
    </p:spTree>
    <p:extLst>
      <p:ext uri="{BB962C8B-B14F-4D97-AF65-F5344CB8AC3E}">
        <p14:creationId xmlns:p14="http://schemas.microsoft.com/office/powerpoint/2010/main" val="1213813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Tree>
    <p:extLst>
      <p:ext uri="{BB962C8B-B14F-4D97-AF65-F5344CB8AC3E}">
        <p14:creationId xmlns:p14="http://schemas.microsoft.com/office/powerpoint/2010/main" val="738325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6" name="TextBox 5"/>
          <p:cNvSpPr txBox="1"/>
          <p:nvPr/>
        </p:nvSpPr>
        <p:spPr>
          <a:xfrm>
            <a:off x="914400" y="1371600"/>
            <a:ext cx="6261522" cy="400110"/>
          </a:xfrm>
          <a:prstGeom prst="rect">
            <a:avLst/>
          </a:prstGeom>
          <a:noFill/>
        </p:spPr>
        <p:txBody>
          <a:bodyPr wrap="none" rtlCol="0">
            <a:spAutoFit/>
          </a:bodyPr>
          <a:lstStyle/>
          <a:p>
            <a:r>
              <a:rPr lang="en-US" sz="2000" i="1" dirty="0" smtClean="0"/>
              <a:t>(we’re not assuming she has a well-defined “true ranking”)</a:t>
            </a:r>
            <a:endParaRPr lang="en-US" sz="2000" i="1" dirty="0"/>
          </a:p>
        </p:txBody>
      </p:sp>
    </p:spTree>
    <p:extLst>
      <p:ext uri="{BB962C8B-B14F-4D97-AF65-F5344CB8AC3E}">
        <p14:creationId xmlns:p14="http://schemas.microsoft.com/office/powerpoint/2010/main" val="629517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solidFill>
                  <a:schemeClr val="accent4">
                    <a:lumMod val="20000"/>
                    <a:lumOff val="80000"/>
                  </a:schemeClr>
                </a:solidFill>
              </a:rPr>
              <a:t>All </a:t>
            </a:r>
            <a:r>
              <a:rPr lang="en-US" dirty="0">
                <a:solidFill>
                  <a:schemeClr val="accent4">
                    <a:lumMod val="20000"/>
                    <a:lumOff val="80000"/>
                  </a:schemeClr>
                </a:solidFill>
              </a:rPr>
              <a:t>subjects make their stage-two choices between the same pre-selected pair of comparison objects (like hairdryer and toaster).</a:t>
            </a:r>
          </a:p>
          <a:p>
            <a:pPr marL="342900" indent="-342900">
              <a:buFont typeface="+mj-lt"/>
              <a:buAutoNum type="arabicParenR"/>
            </a:pPr>
            <a:r>
              <a:rPr lang="en-US" dirty="0" smtClean="0">
                <a:solidFill>
                  <a:schemeClr val="accent4">
                    <a:lumMod val="20000"/>
                    <a:lumOff val="80000"/>
                  </a:schemeClr>
                </a:solidFill>
              </a:rPr>
              <a:t>Each </a:t>
            </a:r>
            <a:r>
              <a:rPr lang="en-US" dirty="0">
                <a:solidFill>
                  <a:schemeClr val="accent4">
                    <a:lumMod val="20000"/>
                    <a:lumOff val="80000"/>
                  </a:schemeClr>
                </a:solidFill>
              </a:rPr>
              <a:t>subject makes her stage-two choice between the objects she just ranked in a pair of comparison positions (like </a:t>
            </a:r>
            <a:r>
              <a:rPr lang="en-US" dirty="0" smtClean="0">
                <a:solidFill>
                  <a:schemeClr val="accent4">
                    <a:lumMod val="20000"/>
                    <a:lumOff val="80000"/>
                  </a:schemeClr>
                </a:solidFill>
              </a:rPr>
              <a:t>4 </a:t>
            </a:r>
            <a:r>
              <a:rPr lang="en-US" dirty="0">
                <a:solidFill>
                  <a:schemeClr val="accent4">
                    <a:lumMod val="20000"/>
                    <a:lumOff val="80000"/>
                  </a:schemeClr>
                </a:solidFill>
              </a:rPr>
              <a:t>and </a:t>
            </a:r>
            <a:r>
              <a:rPr lang="en-US" dirty="0" smtClean="0">
                <a:solidFill>
                  <a:schemeClr val="accent4">
                    <a:lumMod val="20000"/>
                    <a:lumOff val="80000"/>
                  </a:schemeClr>
                </a:solidFill>
              </a:rPr>
              <a:t>7) </a:t>
            </a:r>
            <a:r>
              <a:rPr lang="en-US" dirty="0">
                <a:solidFill>
                  <a:schemeClr val="accent4">
                    <a:lumMod val="20000"/>
                    <a:lumOff val="80000"/>
                  </a:schemeClr>
                </a:solidFill>
              </a:rPr>
              <a:t>that is uniformly randomly chosen separately for each subject.</a:t>
            </a:r>
          </a:p>
          <a:p>
            <a:pPr marL="342900" indent="-342900">
              <a:buFont typeface="+mj-lt"/>
              <a:buAutoNum type="arabicParenR"/>
            </a:pPr>
            <a:r>
              <a:rPr lang="en-US" dirty="0" smtClean="0">
                <a:solidFill>
                  <a:schemeClr val="accent4">
                    <a:lumMod val="20000"/>
                    <a:lumOff val="80000"/>
                  </a:schemeClr>
                </a:solidFill>
              </a:rPr>
              <a:t>Each </a:t>
            </a:r>
            <a:r>
              <a:rPr lang="en-US" dirty="0">
                <a:solidFill>
                  <a:schemeClr val="accent4">
                    <a:lumMod val="20000"/>
                    <a:lumOff val="80000"/>
                  </a:schemeClr>
                </a:solidFill>
              </a:rPr>
              <a:t>possible pair of comparison positions is used, one for each subject.  </a:t>
            </a:r>
          </a:p>
        </p:txBody>
      </p:sp>
    </p:spTree>
    <p:extLst>
      <p:ext uri="{BB962C8B-B14F-4D97-AF65-F5344CB8AC3E}">
        <p14:creationId xmlns:p14="http://schemas.microsoft.com/office/powerpoint/2010/main" val="398476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pic>
        <p:nvPicPr>
          <p:cNvPr id="2050" name="Picture 2" descr="C:\Users\ktapp\Desktop\Marion Ke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84" y="3886200"/>
            <a:ext cx="1990058" cy="1990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tapp\Desktop\UF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084" y="2590800"/>
            <a:ext cx="1998134" cy="112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529" y="5812300"/>
            <a:ext cx="2153731" cy="584775"/>
          </a:xfrm>
          <a:prstGeom prst="rect">
            <a:avLst/>
          </a:prstGeom>
          <a:noFill/>
        </p:spPr>
        <p:txBody>
          <a:bodyPr wrap="none" rtlCol="0">
            <a:spAutoFit/>
          </a:bodyPr>
          <a:lstStyle/>
          <a:p>
            <a:r>
              <a:rPr lang="en-US" sz="1600" i="1" dirty="0" smtClean="0"/>
              <a:t>Marion </a:t>
            </a:r>
            <a:r>
              <a:rPr lang="en-US" sz="1600" i="1" dirty="0" err="1" smtClean="0"/>
              <a:t>Keech</a:t>
            </a:r>
            <a:r>
              <a:rPr lang="en-US" sz="1600" i="1" dirty="0" smtClean="0"/>
              <a:t>, 1955</a:t>
            </a:r>
          </a:p>
          <a:p>
            <a:r>
              <a:rPr lang="en-US" sz="1600" i="1" dirty="0" smtClean="0"/>
              <a:t>leader of “The Seekers”</a:t>
            </a:r>
            <a:endParaRPr lang="en-US" sz="1600" i="1" dirty="0"/>
          </a:p>
        </p:txBody>
      </p:sp>
      <p:pic>
        <p:nvPicPr>
          <p:cNvPr id="2053" name="Picture 5" descr="C:\Users\ktapp\Desktop\1964_When_Prophecy_Fails_Festin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90800"/>
            <a:ext cx="2739412" cy="4088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4209" y="2507397"/>
            <a:ext cx="3583673" cy="830997"/>
          </a:xfrm>
          <a:prstGeom prst="rect">
            <a:avLst/>
          </a:prstGeom>
          <a:noFill/>
        </p:spPr>
        <p:txBody>
          <a:bodyPr wrap="none" rtlCol="0">
            <a:spAutoFit/>
          </a:bodyPr>
          <a:lstStyle/>
          <a:p>
            <a:r>
              <a:rPr lang="en-US" sz="2400" b="1" dirty="0" smtClean="0"/>
              <a:t>Dissonance Theory began </a:t>
            </a:r>
          </a:p>
          <a:p>
            <a:r>
              <a:rPr lang="en-US" sz="2400" b="1" dirty="0" smtClean="0"/>
              <a:t>with the end of the world.</a:t>
            </a:r>
            <a:endParaRPr lang="en-US" sz="2400" b="1" dirty="0"/>
          </a:p>
        </p:txBody>
      </p:sp>
      <p:sp>
        <p:nvSpPr>
          <p:cNvPr id="9" name="Oval 8"/>
          <p:cNvSpPr/>
          <p:nvPr/>
        </p:nvSpPr>
        <p:spPr>
          <a:xfrm>
            <a:off x="6177882" y="3048000"/>
            <a:ext cx="1137318" cy="2702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08608" y="3520515"/>
            <a:ext cx="3898183" cy="1754326"/>
          </a:xfrm>
          <a:prstGeom prst="rect">
            <a:avLst/>
          </a:prstGeom>
          <a:noFill/>
        </p:spPr>
        <p:txBody>
          <a:bodyPr wrap="none" rtlCol="0">
            <a:spAutoFit/>
          </a:bodyPr>
          <a:lstStyle/>
          <a:p>
            <a:r>
              <a:rPr lang="en-US" u="sng" dirty="0" smtClean="0"/>
              <a:t>Final message from Clarion</a:t>
            </a:r>
            <a:r>
              <a:rPr lang="en-US" dirty="0" smtClean="0"/>
              <a:t>:</a:t>
            </a:r>
          </a:p>
          <a:p>
            <a:endParaRPr lang="en-US" dirty="0" smtClean="0"/>
          </a:p>
          <a:p>
            <a:r>
              <a:rPr lang="en-US" i="1" dirty="0" smtClean="0"/>
              <a:t>This little  group, sitting all night long, </a:t>
            </a:r>
          </a:p>
          <a:p>
            <a:r>
              <a:rPr lang="en-US" i="1" dirty="0" smtClean="0"/>
              <a:t>has spread so much goodness and light </a:t>
            </a:r>
          </a:p>
          <a:p>
            <a:r>
              <a:rPr lang="en-US" i="1" dirty="0" smtClean="0"/>
              <a:t>that the God of the Universe has</a:t>
            </a:r>
          </a:p>
          <a:p>
            <a:r>
              <a:rPr lang="en-US" i="1" dirty="0" smtClean="0"/>
              <a:t>spared the Earth from its destruction.</a:t>
            </a:r>
            <a:endParaRPr lang="en-US" i="1" dirty="0"/>
          </a:p>
        </p:txBody>
      </p:sp>
    </p:spTree>
    <p:extLst>
      <p:ext uri="{BB962C8B-B14F-4D97-AF65-F5344CB8AC3E}">
        <p14:creationId xmlns:p14="http://schemas.microsoft.com/office/powerpoint/2010/main" val="513971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accent4">
                    <a:lumMod val="20000"/>
                    <a:lumOff val="80000"/>
                  </a:schemeClr>
                </a:solidFill>
              </a:rPr>
              <a:t>Each </a:t>
            </a:r>
            <a:r>
              <a:rPr lang="en-US" dirty="0">
                <a:solidFill>
                  <a:schemeClr val="accent4">
                    <a:lumMod val="20000"/>
                    <a:lumOff val="80000"/>
                  </a:schemeClr>
                </a:solidFill>
              </a:rPr>
              <a:t>subject makes her stage-two choice between the objects she just ranked in a pair of comparison positions (like </a:t>
            </a:r>
            <a:r>
              <a:rPr lang="en-US" dirty="0" smtClean="0">
                <a:solidFill>
                  <a:schemeClr val="accent4">
                    <a:lumMod val="20000"/>
                    <a:lumOff val="80000"/>
                  </a:schemeClr>
                </a:solidFill>
              </a:rPr>
              <a:t>4 </a:t>
            </a:r>
            <a:r>
              <a:rPr lang="en-US" dirty="0">
                <a:solidFill>
                  <a:schemeClr val="accent4">
                    <a:lumMod val="20000"/>
                    <a:lumOff val="80000"/>
                  </a:schemeClr>
                </a:solidFill>
              </a:rPr>
              <a:t>and </a:t>
            </a:r>
            <a:r>
              <a:rPr lang="en-US" dirty="0" smtClean="0">
                <a:solidFill>
                  <a:schemeClr val="accent4">
                    <a:lumMod val="20000"/>
                    <a:lumOff val="80000"/>
                  </a:schemeClr>
                </a:solidFill>
              </a:rPr>
              <a:t>7) </a:t>
            </a:r>
            <a:r>
              <a:rPr lang="en-US" dirty="0">
                <a:solidFill>
                  <a:schemeClr val="accent4">
                    <a:lumMod val="20000"/>
                    <a:lumOff val="80000"/>
                  </a:schemeClr>
                </a:solidFill>
              </a:rPr>
              <a:t>that is uniformly randomly chosen separately for each subject.</a:t>
            </a:r>
          </a:p>
          <a:p>
            <a:pPr marL="342900" indent="-342900">
              <a:buFont typeface="+mj-lt"/>
              <a:buAutoNum type="arabicParenR"/>
            </a:pPr>
            <a:r>
              <a:rPr lang="en-US" dirty="0" smtClean="0">
                <a:solidFill>
                  <a:schemeClr val="accent4">
                    <a:lumMod val="20000"/>
                    <a:lumOff val="80000"/>
                  </a:schemeClr>
                </a:solidFill>
              </a:rPr>
              <a:t>Each </a:t>
            </a:r>
            <a:r>
              <a:rPr lang="en-US" dirty="0">
                <a:solidFill>
                  <a:schemeClr val="accent4">
                    <a:lumMod val="20000"/>
                    <a:lumOff val="80000"/>
                  </a:schemeClr>
                </a:solidFill>
              </a:rPr>
              <a:t>possible pair of comparison positions is used, one for each </a:t>
            </a:r>
            <a:r>
              <a:rPr lang="en-US" dirty="0" smtClean="0">
                <a:solidFill>
                  <a:schemeClr val="accent4">
                    <a:lumMod val="20000"/>
                    <a:lumOff val="80000"/>
                  </a:schemeClr>
                </a:solidFill>
              </a:rPr>
              <a:t>subject.</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629517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tx1"/>
                </a:solidFill>
              </a:rPr>
              <a:t>Each </a:t>
            </a:r>
            <a:r>
              <a:rPr lang="en-US" dirty="0">
                <a:solidFill>
                  <a:schemeClr val="tx1"/>
                </a:solidFill>
              </a:rPr>
              <a:t>subject makes her stage-two choice between the objects she just ranked in a pair of comparison positions (like </a:t>
            </a:r>
            <a:r>
              <a:rPr lang="en-US" dirty="0" smtClean="0">
                <a:solidFill>
                  <a:schemeClr val="tx1"/>
                </a:solidFill>
              </a:rPr>
              <a:t>4 </a:t>
            </a:r>
            <a:r>
              <a:rPr lang="en-US" dirty="0">
                <a:solidFill>
                  <a:schemeClr val="tx1"/>
                </a:solidFill>
              </a:rPr>
              <a:t>and </a:t>
            </a:r>
            <a:r>
              <a:rPr lang="en-US" dirty="0" smtClean="0">
                <a:solidFill>
                  <a:schemeClr val="tx1"/>
                </a:solidFill>
              </a:rPr>
              <a:t>7) </a:t>
            </a:r>
            <a:r>
              <a:rPr lang="en-US" dirty="0">
                <a:solidFill>
                  <a:schemeClr val="tx1"/>
                </a:solidFill>
              </a:rPr>
              <a:t>that is uniformly randomly chosen separately for each subject.</a:t>
            </a:r>
          </a:p>
          <a:p>
            <a:pPr marL="342900" indent="-342900">
              <a:buFont typeface="+mj-lt"/>
              <a:buAutoNum type="arabicParenR"/>
            </a:pPr>
            <a:r>
              <a:rPr lang="en-US" dirty="0" smtClean="0">
                <a:solidFill>
                  <a:schemeClr val="accent4">
                    <a:lumMod val="20000"/>
                    <a:lumOff val="80000"/>
                  </a:schemeClr>
                </a:solidFill>
              </a:rPr>
              <a:t>Each </a:t>
            </a:r>
            <a:r>
              <a:rPr lang="en-US" dirty="0">
                <a:solidFill>
                  <a:schemeClr val="accent4">
                    <a:lumMod val="20000"/>
                    <a:lumOff val="80000"/>
                  </a:schemeClr>
                </a:solidFill>
              </a:rPr>
              <a:t>possible pair of comparison positions is used, one for each subject.  </a:t>
            </a:r>
          </a:p>
        </p:txBody>
      </p:sp>
    </p:spTree>
    <p:extLst>
      <p:ext uri="{BB962C8B-B14F-4D97-AF65-F5344CB8AC3E}">
        <p14:creationId xmlns:p14="http://schemas.microsoft.com/office/powerpoint/2010/main" val="3984761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tx1"/>
                </a:solidFill>
              </a:rPr>
              <a:t>Each </a:t>
            </a:r>
            <a:r>
              <a:rPr lang="en-US" dirty="0">
                <a:solidFill>
                  <a:schemeClr val="tx1"/>
                </a:solidFill>
              </a:rPr>
              <a:t>subject makes her stage-two choice between the objects she just ranked in a pair of comparison positions (like </a:t>
            </a:r>
            <a:r>
              <a:rPr lang="en-US" dirty="0" smtClean="0">
                <a:solidFill>
                  <a:schemeClr val="tx1"/>
                </a:solidFill>
              </a:rPr>
              <a:t>4 </a:t>
            </a:r>
            <a:r>
              <a:rPr lang="en-US" dirty="0">
                <a:solidFill>
                  <a:schemeClr val="tx1"/>
                </a:solidFill>
              </a:rPr>
              <a:t>and </a:t>
            </a:r>
            <a:r>
              <a:rPr lang="en-US" dirty="0" smtClean="0">
                <a:solidFill>
                  <a:schemeClr val="tx1"/>
                </a:solidFill>
              </a:rPr>
              <a:t>7) </a:t>
            </a:r>
            <a:r>
              <a:rPr lang="en-US" dirty="0">
                <a:solidFill>
                  <a:schemeClr val="tx1"/>
                </a:solidFill>
              </a:rPr>
              <a:t>that is uniformly randomly chosen separately for each subject.</a:t>
            </a:r>
          </a:p>
          <a:p>
            <a:pPr marL="342900" indent="-342900">
              <a:buFont typeface="+mj-lt"/>
              <a:buAutoNum type="arabicParenR"/>
            </a:pPr>
            <a:r>
              <a:rPr lang="en-US" dirty="0" smtClean="0">
                <a:solidFill>
                  <a:schemeClr val="tx1"/>
                </a:solidFill>
              </a:rPr>
              <a:t>Each </a:t>
            </a:r>
            <a:r>
              <a:rPr lang="en-US" dirty="0">
                <a:solidFill>
                  <a:schemeClr val="tx1"/>
                </a:solidFill>
              </a:rPr>
              <a:t>possible pair of comparison positions is used, one for each subject. </a:t>
            </a:r>
          </a:p>
        </p:txBody>
      </p:sp>
      <p:sp>
        <p:nvSpPr>
          <p:cNvPr id="2" name="TextBox 1"/>
          <p:cNvSpPr txBox="1"/>
          <p:nvPr/>
        </p:nvSpPr>
        <p:spPr>
          <a:xfrm>
            <a:off x="685800" y="4267200"/>
            <a:ext cx="6705600" cy="369332"/>
          </a:xfrm>
          <a:prstGeom prst="rect">
            <a:avLst/>
          </a:prstGeom>
          <a:noFill/>
        </p:spPr>
        <p:txBody>
          <a:bodyPr wrap="square" rtlCol="0">
            <a:spAutoFit/>
          </a:bodyPr>
          <a:lstStyle/>
          <a:p>
            <a:endParaRPr lang="en-US" dirty="0"/>
          </a:p>
        </p:txBody>
      </p:sp>
      <p:sp>
        <p:nvSpPr>
          <p:cNvPr id="7" name="Right Arrow 6"/>
          <p:cNvSpPr/>
          <p:nvPr/>
        </p:nvSpPr>
        <p:spPr>
          <a:xfrm rot="16454096">
            <a:off x="495301" y="3869413"/>
            <a:ext cx="381000" cy="232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4114800"/>
            <a:ext cx="86106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For example, with </a:t>
            </a:r>
            <a:r>
              <a:rPr lang="en-US" dirty="0" smtClean="0"/>
              <a:t>10 </a:t>
            </a:r>
            <a:r>
              <a:rPr lang="en-US" dirty="0"/>
              <a:t>objects, there are </a:t>
            </a:r>
            <a:r>
              <a:rPr lang="en-US" dirty="0" smtClean="0"/>
              <a:t>45 </a:t>
            </a:r>
            <a:r>
              <a:rPr lang="en-US" dirty="0"/>
              <a:t>pairs of distinct numbers between 1 and </a:t>
            </a:r>
            <a:r>
              <a:rPr lang="en-US" dirty="0" smtClean="0"/>
              <a:t>10, </a:t>
            </a:r>
            <a:r>
              <a:rPr lang="en-US" dirty="0"/>
              <a:t>so this experiment requires exactly </a:t>
            </a:r>
            <a:r>
              <a:rPr lang="en-US" dirty="0" smtClean="0"/>
              <a:t>45 </a:t>
            </a:r>
            <a:r>
              <a:rPr lang="en-US" dirty="0"/>
              <a:t>subjects</a:t>
            </a:r>
            <a:r>
              <a:rPr lang="en-US" dirty="0" smtClean="0"/>
              <a:t>.</a:t>
            </a:r>
            <a:endParaRPr lang="en-US" dirty="0"/>
          </a:p>
        </p:txBody>
      </p:sp>
    </p:spTree>
    <p:extLst>
      <p:ext uri="{BB962C8B-B14F-4D97-AF65-F5344CB8AC3E}">
        <p14:creationId xmlns:p14="http://schemas.microsoft.com/office/powerpoint/2010/main" val="3984761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tx1"/>
                </a:solidFill>
              </a:rPr>
              <a:t>Each </a:t>
            </a:r>
            <a:r>
              <a:rPr lang="en-US" dirty="0">
                <a:solidFill>
                  <a:schemeClr val="tx1"/>
                </a:solidFill>
              </a:rPr>
              <a:t>subject makes her stage-two choice between the objects she just ranked in a pair of comparison positions (like </a:t>
            </a:r>
            <a:r>
              <a:rPr lang="en-US" dirty="0" smtClean="0">
                <a:solidFill>
                  <a:schemeClr val="tx1"/>
                </a:solidFill>
              </a:rPr>
              <a:t>4 </a:t>
            </a:r>
            <a:r>
              <a:rPr lang="en-US" dirty="0">
                <a:solidFill>
                  <a:schemeClr val="tx1"/>
                </a:solidFill>
              </a:rPr>
              <a:t>and </a:t>
            </a:r>
            <a:r>
              <a:rPr lang="en-US" dirty="0" smtClean="0">
                <a:solidFill>
                  <a:schemeClr val="tx1"/>
                </a:solidFill>
              </a:rPr>
              <a:t>7) </a:t>
            </a:r>
            <a:r>
              <a:rPr lang="en-US" dirty="0">
                <a:solidFill>
                  <a:schemeClr val="tx1"/>
                </a:solidFill>
              </a:rPr>
              <a:t>that is uniformly randomly chosen separately for each subject.</a:t>
            </a:r>
          </a:p>
          <a:p>
            <a:pPr marL="342900" indent="-342900">
              <a:buFont typeface="+mj-lt"/>
              <a:buAutoNum type="arabicParenR"/>
            </a:pPr>
            <a:r>
              <a:rPr lang="en-US" dirty="0" smtClean="0">
                <a:solidFill>
                  <a:schemeClr val="tx1"/>
                </a:solidFill>
              </a:rPr>
              <a:t>Each </a:t>
            </a:r>
            <a:r>
              <a:rPr lang="en-US" dirty="0">
                <a:solidFill>
                  <a:schemeClr val="tx1"/>
                </a:solidFill>
              </a:rPr>
              <a:t>possible pair of comparison positions is used, one for each subject. </a:t>
            </a:r>
          </a:p>
        </p:txBody>
      </p:sp>
      <p:sp>
        <p:nvSpPr>
          <p:cNvPr id="6" name="TextBox 5"/>
          <p:cNvSpPr txBox="1"/>
          <p:nvPr/>
        </p:nvSpPr>
        <p:spPr>
          <a:xfrm>
            <a:off x="87061" y="4038600"/>
            <a:ext cx="890453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smtClean="0"/>
              <a:t>1,2,3 are methods for conducting a free-choice experiment without a control group!  </a:t>
            </a:r>
          </a:p>
        </p:txBody>
      </p:sp>
    </p:spTree>
    <p:extLst>
      <p:ext uri="{BB962C8B-B14F-4D97-AF65-F5344CB8AC3E}">
        <p14:creationId xmlns:p14="http://schemas.microsoft.com/office/powerpoint/2010/main" val="40831902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tx1"/>
                </a:solidFill>
              </a:rPr>
              <a:t>Each </a:t>
            </a:r>
            <a:r>
              <a:rPr lang="en-US" dirty="0">
                <a:solidFill>
                  <a:schemeClr val="tx1"/>
                </a:solidFill>
              </a:rPr>
              <a:t>subject makes her stage-two choice between the objects she just ranked in a pair of comparison positions (like </a:t>
            </a:r>
            <a:r>
              <a:rPr lang="en-US" dirty="0" smtClean="0">
                <a:solidFill>
                  <a:schemeClr val="tx1"/>
                </a:solidFill>
              </a:rPr>
              <a:t>4 </a:t>
            </a:r>
            <a:r>
              <a:rPr lang="en-US" dirty="0">
                <a:solidFill>
                  <a:schemeClr val="tx1"/>
                </a:solidFill>
              </a:rPr>
              <a:t>and </a:t>
            </a:r>
            <a:r>
              <a:rPr lang="en-US" dirty="0" smtClean="0">
                <a:solidFill>
                  <a:schemeClr val="tx1"/>
                </a:solidFill>
              </a:rPr>
              <a:t>7) </a:t>
            </a:r>
            <a:r>
              <a:rPr lang="en-US" dirty="0">
                <a:solidFill>
                  <a:schemeClr val="tx1"/>
                </a:solidFill>
              </a:rPr>
              <a:t>that is uniformly randomly chosen separately for each subject.</a:t>
            </a:r>
          </a:p>
          <a:p>
            <a:pPr marL="342900" indent="-342900">
              <a:buFont typeface="+mj-lt"/>
              <a:buAutoNum type="arabicParenR"/>
            </a:pPr>
            <a:r>
              <a:rPr lang="en-US" dirty="0" smtClean="0">
                <a:solidFill>
                  <a:schemeClr val="tx1"/>
                </a:solidFill>
              </a:rPr>
              <a:t>Each </a:t>
            </a:r>
            <a:r>
              <a:rPr lang="en-US" dirty="0">
                <a:solidFill>
                  <a:schemeClr val="tx1"/>
                </a:solidFill>
              </a:rPr>
              <a:t>possible pair of comparison positions is used, one for each subject. </a:t>
            </a:r>
          </a:p>
        </p:txBody>
      </p:sp>
      <p:sp>
        <p:nvSpPr>
          <p:cNvPr id="6" name="TextBox 5"/>
          <p:cNvSpPr txBox="1"/>
          <p:nvPr/>
        </p:nvSpPr>
        <p:spPr>
          <a:xfrm>
            <a:off x="586422" y="4114799"/>
            <a:ext cx="7395422" cy="1015663"/>
          </a:xfrm>
          <a:prstGeom prst="rect">
            <a:avLst/>
          </a:prstGeom>
          <a:noFill/>
        </p:spPr>
        <p:txBody>
          <a:bodyPr wrap="none" rtlCol="0">
            <a:spAutoFit/>
          </a:bodyPr>
          <a:lstStyle/>
          <a:p>
            <a:r>
              <a:rPr lang="en-US" sz="2000" b="1" i="1" dirty="0" smtClean="0"/>
              <a:t>Proof of (1)</a:t>
            </a:r>
            <a:r>
              <a:rPr lang="en-US" sz="2000" i="1" dirty="0" smtClean="0"/>
              <a:t>: </a:t>
            </a:r>
            <a:r>
              <a:rPr lang="en-US" sz="2000" i="1" dirty="0"/>
              <a:t>H</a:t>
            </a:r>
            <a:r>
              <a:rPr lang="en-US" sz="2000" i="1" dirty="0" smtClean="0"/>
              <a:t>er step-1 and step-3 rankings are equally likely to occur </a:t>
            </a:r>
          </a:p>
          <a:p>
            <a:r>
              <a:rPr lang="en-US" sz="2000" i="1" dirty="0" smtClean="0"/>
              <a:t>in the opposite order, which changes the sign of the spread. </a:t>
            </a:r>
            <a:endParaRPr lang="en-US" sz="2000" i="1" dirty="0"/>
          </a:p>
          <a:p>
            <a:r>
              <a:rPr lang="en-US" sz="2000" i="1" dirty="0" smtClean="0"/>
              <a:t>    Thus, (expected spread) = − (expected spread).</a:t>
            </a:r>
            <a:endParaRPr lang="en-US" sz="2000" i="1" dirty="0"/>
          </a:p>
        </p:txBody>
      </p:sp>
    </p:spTree>
    <p:extLst>
      <p:ext uri="{BB962C8B-B14F-4D97-AF65-F5344CB8AC3E}">
        <p14:creationId xmlns:p14="http://schemas.microsoft.com/office/powerpoint/2010/main" val="40831902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tx1"/>
                </a:solidFill>
              </a:rPr>
              <a:t>Each </a:t>
            </a:r>
            <a:r>
              <a:rPr lang="en-US" dirty="0">
                <a:solidFill>
                  <a:schemeClr val="tx1"/>
                </a:solidFill>
              </a:rPr>
              <a:t>subject makes her stage-two choice between the objects she just ranked in a pair of comparison positions (like </a:t>
            </a:r>
            <a:r>
              <a:rPr lang="en-US" dirty="0" smtClean="0">
                <a:solidFill>
                  <a:schemeClr val="tx1"/>
                </a:solidFill>
              </a:rPr>
              <a:t>4 </a:t>
            </a:r>
            <a:r>
              <a:rPr lang="en-US" dirty="0">
                <a:solidFill>
                  <a:schemeClr val="tx1"/>
                </a:solidFill>
              </a:rPr>
              <a:t>and </a:t>
            </a:r>
            <a:r>
              <a:rPr lang="en-US" dirty="0" smtClean="0">
                <a:solidFill>
                  <a:schemeClr val="tx1"/>
                </a:solidFill>
              </a:rPr>
              <a:t>7) </a:t>
            </a:r>
            <a:r>
              <a:rPr lang="en-US" dirty="0">
                <a:solidFill>
                  <a:schemeClr val="tx1"/>
                </a:solidFill>
              </a:rPr>
              <a:t>that is uniformly randomly chosen separately for each subject.</a:t>
            </a:r>
          </a:p>
          <a:p>
            <a:pPr marL="342900" indent="-342900">
              <a:buFont typeface="+mj-lt"/>
              <a:buAutoNum type="arabicParenR"/>
            </a:pPr>
            <a:r>
              <a:rPr lang="en-US" dirty="0" smtClean="0">
                <a:solidFill>
                  <a:schemeClr val="tx1"/>
                </a:solidFill>
              </a:rPr>
              <a:t>Each </a:t>
            </a:r>
            <a:r>
              <a:rPr lang="en-US" dirty="0">
                <a:solidFill>
                  <a:schemeClr val="tx1"/>
                </a:solidFill>
              </a:rPr>
              <a:t>possible pair of comparison positions is used, one for each subject. </a:t>
            </a:r>
          </a:p>
        </p:txBody>
      </p:sp>
      <p:sp>
        <p:nvSpPr>
          <p:cNvPr id="6" name="TextBox 5"/>
          <p:cNvSpPr txBox="1"/>
          <p:nvPr/>
        </p:nvSpPr>
        <p:spPr>
          <a:xfrm>
            <a:off x="381000" y="3962400"/>
            <a:ext cx="8233921" cy="2554545"/>
          </a:xfrm>
          <a:prstGeom prst="rect">
            <a:avLst/>
          </a:prstGeom>
          <a:noFill/>
        </p:spPr>
        <p:txBody>
          <a:bodyPr wrap="none" rtlCol="0">
            <a:spAutoFit/>
          </a:bodyPr>
          <a:lstStyle/>
          <a:p>
            <a:r>
              <a:rPr lang="en-US" sz="2000" b="1" i="1" dirty="0" smtClean="0"/>
              <a:t>Proof of (</a:t>
            </a:r>
            <a:r>
              <a:rPr lang="en-US" sz="2000" b="1" i="1" dirty="0"/>
              <a:t>2</a:t>
            </a:r>
            <a:r>
              <a:rPr lang="en-US" sz="2000" b="1" i="1" dirty="0" smtClean="0"/>
              <a:t>)</a:t>
            </a:r>
            <a:r>
              <a:rPr lang="en-US" sz="2000" i="1" dirty="0" smtClean="0"/>
              <a:t>: The </a:t>
            </a:r>
            <a:r>
              <a:rPr lang="en-US" sz="2000" i="1" dirty="0"/>
              <a:t>pair of comparison objects will depend here </a:t>
            </a:r>
            <a:r>
              <a:rPr lang="en-US" sz="2000" i="1" dirty="0" smtClean="0"/>
              <a:t>on:</a:t>
            </a:r>
            <a:endParaRPr lang="en-US" sz="2000" i="1" dirty="0"/>
          </a:p>
          <a:p>
            <a:pPr marL="342900" indent="-342900">
              <a:buFont typeface="Arial" panose="020B0604020202020204" pitchFamily="34" charset="0"/>
              <a:buChar char="•"/>
            </a:pPr>
            <a:r>
              <a:rPr lang="en-US" sz="2000" i="1" dirty="0" smtClean="0"/>
              <a:t>The </a:t>
            </a:r>
            <a:r>
              <a:rPr lang="en-US" sz="2000" i="1" dirty="0"/>
              <a:t>pair of ranking </a:t>
            </a:r>
            <a:r>
              <a:rPr lang="en-US" sz="2000" i="1" dirty="0" smtClean="0"/>
              <a:t>positions, chosen </a:t>
            </a:r>
            <a:r>
              <a:rPr lang="en-US" sz="2000" i="1" dirty="0"/>
              <a:t>uniformly at random.</a:t>
            </a:r>
          </a:p>
          <a:p>
            <a:pPr marL="342900" indent="-342900">
              <a:buFont typeface="Arial" panose="020B0604020202020204" pitchFamily="34" charset="0"/>
              <a:buChar char="•"/>
            </a:pPr>
            <a:r>
              <a:rPr lang="en-US" sz="2000" i="1" dirty="0"/>
              <a:t>T</a:t>
            </a:r>
            <a:r>
              <a:rPr lang="en-US" sz="2000" i="1" dirty="0" smtClean="0"/>
              <a:t>he </a:t>
            </a:r>
            <a:r>
              <a:rPr lang="en-US" sz="2000" i="1" dirty="0"/>
              <a:t>subject's stage-one </a:t>
            </a:r>
            <a:r>
              <a:rPr lang="en-US" sz="2000" i="1" dirty="0" smtClean="0"/>
              <a:t>ranking, sampled </a:t>
            </a:r>
            <a:r>
              <a:rPr lang="en-US" sz="2000" i="1" dirty="0"/>
              <a:t>from her ranking </a:t>
            </a:r>
            <a:r>
              <a:rPr lang="en-US" sz="2000" i="1" dirty="0" smtClean="0"/>
              <a:t>distribution.</a:t>
            </a:r>
          </a:p>
          <a:p>
            <a:endParaRPr lang="en-US" sz="2000" i="1" dirty="0"/>
          </a:p>
          <a:p>
            <a:r>
              <a:rPr lang="en-US" sz="2000" i="1" dirty="0" smtClean="0"/>
              <a:t>Since </a:t>
            </a:r>
            <a:r>
              <a:rPr lang="en-US" sz="2000" i="1" dirty="0"/>
              <a:t>these two processes are independent, their order is irrelevant. </a:t>
            </a:r>
            <a:endParaRPr lang="en-US" sz="2000" i="1" dirty="0" smtClean="0"/>
          </a:p>
          <a:p>
            <a:r>
              <a:rPr lang="en-US" sz="2000" i="1" dirty="0" smtClean="0"/>
              <a:t>If </a:t>
            </a:r>
            <a:r>
              <a:rPr lang="en-US" sz="2000" i="1" dirty="0"/>
              <a:t>we imagine that the subject's ranking is provided first, </a:t>
            </a:r>
            <a:r>
              <a:rPr lang="en-US" sz="2000" i="1" dirty="0" smtClean="0"/>
              <a:t>for </a:t>
            </a:r>
            <a:r>
              <a:rPr lang="en-US" sz="2000" i="1" dirty="0"/>
              <a:t>any fixed ranking </a:t>
            </a:r>
            <a:endParaRPr lang="en-US" sz="2000" i="1" dirty="0" smtClean="0"/>
          </a:p>
          <a:p>
            <a:r>
              <a:rPr lang="en-US" sz="2000" i="1" dirty="0" smtClean="0"/>
              <a:t>she </a:t>
            </a:r>
            <a:r>
              <a:rPr lang="en-US" sz="2000" i="1" dirty="0"/>
              <a:t>provides</a:t>
            </a:r>
            <a:r>
              <a:rPr lang="en-US" sz="2000" i="1" dirty="0" smtClean="0"/>
              <a:t>, </a:t>
            </a:r>
            <a:r>
              <a:rPr lang="en-US" sz="2000" i="1" dirty="0"/>
              <a:t>randomly choosing a pair of </a:t>
            </a:r>
            <a:r>
              <a:rPr lang="en-US" sz="2000" i="1" dirty="0" smtClean="0"/>
              <a:t>positions </a:t>
            </a:r>
            <a:r>
              <a:rPr lang="en-US" sz="2000" i="1" dirty="0"/>
              <a:t>from this fixed </a:t>
            </a:r>
            <a:r>
              <a:rPr lang="en-US" sz="2000" i="1" dirty="0" smtClean="0"/>
              <a:t>ranking</a:t>
            </a:r>
          </a:p>
          <a:p>
            <a:r>
              <a:rPr lang="en-US" sz="2000" i="1" dirty="0" smtClean="0"/>
              <a:t>is </a:t>
            </a:r>
            <a:r>
              <a:rPr lang="en-US" sz="2000" i="1" dirty="0"/>
              <a:t>equivalent to </a:t>
            </a:r>
            <a:r>
              <a:rPr lang="en-US" sz="2000" i="1" dirty="0" smtClean="0"/>
              <a:t>randomly </a:t>
            </a:r>
            <a:r>
              <a:rPr lang="en-US" sz="2000" i="1" dirty="0"/>
              <a:t>choosing a pair of objects</a:t>
            </a:r>
            <a:r>
              <a:rPr lang="en-US" sz="2000" i="1" dirty="0" smtClean="0"/>
              <a:t>.</a:t>
            </a:r>
            <a:endParaRPr lang="en-US" sz="2000" i="1" dirty="0"/>
          </a:p>
        </p:txBody>
      </p:sp>
    </p:spTree>
    <p:extLst>
      <p:ext uri="{BB962C8B-B14F-4D97-AF65-F5344CB8AC3E}">
        <p14:creationId xmlns:p14="http://schemas.microsoft.com/office/powerpoint/2010/main" val="1408855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458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free-choice experiment with no control group.</a:t>
            </a:r>
          </a:p>
        </p:txBody>
      </p:sp>
      <p:sp>
        <p:nvSpPr>
          <p:cNvPr id="3" name="TextBox 2"/>
          <p:cNvSpPr txBox="1"/>
          <p:nvPr/>
        </p:nvSpPr>
        <p:spPr>
          <a:xfrm>
            <a:off x="110067" y="533400"/>
            <a:ext cx="834813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NULL HYPOTHESIS</a:t>
            </a:r>
            <a:r>
              <a:rPr lang="en-US" dirty="0" smtClean="0"/>
              <a:t>: </a:t>
            </a:r>
            <a:r>
              <a:rPr lang="en-US" b="1" dirty="0" smtClean="0"/>
              <a:t>The subject never changes her mind</a:t>
            </a:r>
            <a:r>
              <a:rPr lang="en-US" dirty="0" smtClean="0"/>
              <a:t>.</a:t>
            </a:r>
          </a:p>
          <a:p>
            <a:r>
              <a:rPr lang="en-US" dirty="0" smtClean="0">
                <a:solidFill>
                  <a:srgbClr val="7030A0"/>
                </a:solidFill>
              </a:rPr>
              <a:t>One </a:t>
            </a:r>
            <a:r>
              <a:rPr lang="en-US" i="1" dirty="0" smtClean="0">
                <a:solidFill>
                  <a:srgbClr val="7030A0"/>
                </a:solidFill>
              </a:rPr>
              <a:t>ranking function,</a:t>
            </a:r>
            <a:r>
              <a:rPr lang="en-US" dirty="0" smtClean="0">
                <a:solidFill>
                  <a:srgbClr val="7030A0"/>
                </a:solidFill>
              </a:rPr>
              <a:t> r: {permutations of the n objects} → [0,1]  is used in steps 1 &amp; 3.</a:t>
            </a:r>
            <a:endParaRPr lang="en-US" dirty="0">
              <a:solidFill>
                <a:srgbClr val="7030A0"/>
              </a:solidFill>
            </a:endParaRPr>
          </a:p>
        </p:txBody>
      </p:sp>
      <p:sp>
        <p:nvSpPr>
          <p:cNvPr id="4" name="TextBox 3"/>
          <p:cNvSpPr txBox="1"/>
          <p:nvPr/>
        </p:nvSpPr>
        <p:spPr>
          <a:xfrm>
            <a:off x="98565" y="1296838"/>
            <a:ext cx="8686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THEOREM</a:t>
            </a:r>
            <a:r>
              <a:rPr lang="en-US" dirty="0" smtClean="0"/>
              <a:t>: Under the null hypothesis, the expected average spread equals zero if the free-choice experiment is modified in any of these ways:</a:t>
            </a:r>
          </a:p>
          <a:p>
            <a:endParaRPr lang="en-US" dirty="0" smtClean="0"/>
          </a:p>
          <a:p>
            <a:pPr marL="342900" indent="-342900">
              <a:buFont typeface="+mj-lt"/>
              <a:buAutoNum type="arabicParenR"/>
            </a:pPr>
            <a:r>
              <a:rPr lang="en-US" dirty="0" smtClean="0"/>
              <a:t>All </a:t>
            </a:r>
            <a:r>
              <a:rPr lang="en-US" dirty="0"/>
              <a:t>subjects make their stage-two choices between the same pre-selected pair of comparison objects (like hairdryer and toaster).</a:t>
            </a:r>
          </a:p>
          <a:p>
            <a:pPr marL="342900" indent="-342900">
              <a:buFont typeface="+mj-lt"/>
              <a:buAutoNum type="arabicParenR"/>
            </a:pPr>
            <a:r>
              <a:rPr lang="en-US" dirty="0" smtClean="0">
                <a:solidFill>
                  <a:schemeClr val="tx1"/>
                </a:solidFill>
              </a:rPr>
              <a:t>Each </a:t>
            </a:r>
            <a:r>
              <a:rPr lang="en-US" dirty="0">
                <a:solidFill>
                  <a:schemeClr val="tx1"/>
                </a:solidFill>
              </a:rPr>
              <a:t>subject makes her stage-two choice between the objects she just ranked in a pair of comparison positions (like </a:t>
            </a:r>
            <a:r>
              <a:rPr lang="en-US" dirty="0" smtClean="0">
                <a:solidFill>
                  <a:schemeClr val="tx1"/>
                </a:solidFill>
              </a:rPr>
              <a:t>4 </a:t>
            </a:r>
            <a:r>
              <a:rPr lang="en-US" dirty="0">
                <a:solidFill>
                  <a:schemeClr val="tx1"/>
                </a:solidFill>
              </a:rPr>
              <a:t>and </a:t>
            </a:r>
            <a:r>
              <a:rPr lang="en-US" dirty="0" smtClean="0">
                <a:solidFill>
                  <a:schemeClr val="tx1"/>
                </a:solidFill>
              </a:rPr>
              <a:t>7) </a:t>
            </a:r>
            <a:r>
              <a:rPr lang="en-US" dirty="0">
                <a:solidFill>
                  <a:schemeClr val="tx1"/>
                </a:solidFill>
              </a:rPr>
              <a:t>that is uniformly randomly chosen separately for each subject.</a:t>
            </a:r>
          </a:p>
          <a:p>
            <a:pPr marL="342900" indent="-342900">
              <a:buFont typeface="+mj-lt"/>
              <a:buAutoNum type="arabicParenR"/>
            </a:pPr>
            <a:r>
              <a:rPr lang="en-US" dirty="0" smtClean="0">
                <a:solidFill>
                  <a:schemeClr val="tx1"/>
                </a:solidFill>
              </a:rPr>
              <a:t>Each </a:t>
            </a:r>
            <a:r>
              <a:rPr lang="en-US" dirty="0">
                <a:solidFill>
                  <a:schemeClr val="tx1"/>
                </a:solidFill>
              </a:rPr>
              <a:t>possible pair of comparison positions is used, one for each subject. </a:t>
            </a:r>
          </a:p>
        </p:txBody>
      </p:sp>
      <p:sp>
        <p:nvSpPr>
          <p:cNvPr id="6" name="TextBox 5"/>
          <p:cNvSpPr txBox="1"/>
          <p:nvPr/>
        </p:nvSpPr>
        <p:spPr>
          <a:xfrm>
            <a:off x="381000" y="3962400"/>
            <a:ext cx="3255635" cy="400110"/>
          </a:xfrm>
          <a:prstGeom prst="rect">
            <a:avLst/>
          </a:prstGeom>
          <a:noFill/>
        </p:spPr>
        <p:txBody>
          <a:bodyPr wrap="none" rtlCol="0">
            <a:spAutoFit/>
          </a:bodyPr>
          <a:lstStyle/>
          <a:p>
            <a:r>
              <a:rPr lang="en-US" sz="2000" b="1" i="1" dirty="0" smtClean="0"/>
              <a:t>Proof of (3)</a:t>
            </a:r>
            <a:r>
              <a:rPr lang="en-US" sz="2000" i="1" dirty="0" smtClean="0"/>
              <a:t>: Follows from (2).</a:t>
            </a:r>
            <a:endParaRPr lang="en-US" sz="2000" i="1" dirty="0"/>
          </a:p>
        </p:txBody>
      </p:sp>
    </p:spTree>
    <p:extLst>
      <p:ext uri="{BB962C8B-B14F-4D97-AF65-F5344CB8AC3E}">
        <p14:creationId xmlns:p14="http://schemas.microsoft.com/office/powerpoint/2010/main" val="32018117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6705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computer simulated example.</a:t>
            </a:r>
          </a:p>
        </p:txBody>
      </p:sp>
    </p:spTree>
    <p:extLst>
      <p:ext uri="{BB962C8B-B14F-4D97-AF65-F5344CB8AC3E}">
        <p14:creationId xmlns:p14="http://schemas.microsoft.com/office/powerpoint/2010/main" val="41088161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161" y="533400"/>
            <a:ext cx="8533875"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Ranking algorithm</a:t>
            </a:r>
            <a:r>
              <a:rPr lang="en-US" sz="2000" dirty="0" smtClean="0"/>
              <a:t>: (1) Begin with true ranking.</a:t>
            </a:r>
          </a:p>
          <a:p>
            <a:r>
              <a:rPr lang="en-US" sz="2000" dirty="0"/>
              <a:t>	</a:t>
            </a:r>
            <a:r>
              <a:rPr lang="en-US" sz="2000" dirty="0" smtClean="0"/>
              <a:t>	    (2) Flip a weighted coin.  If heads, then swap the objects in a</a:t>
            </a:r>
          </a:p>
          <a:p>
            <a:r>
              <a:rPr lang="en-US" sz="2000" dirty="0"/>
              <a:t>	</a:t>
            </a:r>
            <a:r>
              <a:rPr lang="en-US" sz="2000" dirty="0" smtClean="0"/>
              <a:t>		randomly chosen pair of adjacent positions.  Repeat.</a:t>
            </a:r>
          </a:p>
          <a:p>
            <a:r>
              <a:rPr lang="en-US" sz="2000" dirty="0"/>
              <a:t>	</a:t>
            </a:r>
            <a:r>
              <a:rPr lang="en-US" sz="2000" dirty="0" smtClean="0"/>
              <a:t>	    (3) Stop making changes when the coin first lands tails.</a:t>
            </a:r>
          </a:p>
          <a:p>
            <a:r>
              <a:rPr lang="en-US" sz="2000" b="1" dirty="0" smtClean="0">
                <a:solidFill>
                  <a:schemeClr val="accent2">
                    <a:lumMod val="40000"/>
                    <a:lumOff val="60000"/>
                  </a:schemeClr>
                </a:solidFill>
              </a:rPr>
              <a:t>Choosing algorithm</a:t>
            </a:r>
            <a:r>
              <a:rPr lang="en-US" sz="2000" dirty="0" smtClean="0">
                <a:solidFill>
                  <a:schemeClr val="accent2">
                    <a:lumMod val="40000"/>
                    <a:lumOff val="60000"/>
                  </a:schemeClr>
                </a:solidFill>
              </a:rPr>
              <a:t>:  Use the ranking algorithm to rank all n objects, </a:t>
            </a:r>
          </a:p>
          <a:p>
            <a:r>
              <a:rPr lang="en-US" sz="2000" dirty="0">
                <a:solidFill>
                  <a:schemeClr val="accent2">
                    <a:lumMod val="40000"/>
                    <a:lumOff val="60000"/>
                  </a:schemeClr>
                </a:solidFill>
              </a:rPr>
              <a:t>	</a:t>
            </a:r>
            <a:r>
              <a:rPr lang="en-US" sz="2000" dirty="0" smtClean="0">
                <a:solidFill>
                  <a:schemeClr val="accent2">
                    <a:lumMod val="40000"/>
                    <a:lumOff val="60000"/>
                  </a:schemeClr>
                </a:solidFill>
              </a:rPr>
              <a:t>	       and choose the better-ranked one of the pair.</a:t>
            </a:r>
          </a:p>
        </p:txBody>
      </p:sp>
      <p:sp>
        <p:nvSpPr>
          <p:cNvPr id="4" name="TextBox 3"/>
          <p:cNvSpPr txBox="1"/>
          <p:nvPr/>
        </p:nvSpPr>
        <p:spPr>
          <a:xfrm>
            <a:off x="0" y="0"/>
            <a:ext cx="6705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computer simulated example.</a:t>
            </a:r>
          </a:p>
        </p:txBody>
      </p:sp>
      <p:pic>
        <p:nvPicPr>
          <p:cNvPr id="5" name="Picture 3" descr="C:\Program Files\Microsoft Office\MEDIA\CAGCAT10\j01992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593" y="4165516"/>
            <a:ext cx="609600" cy="547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ktapp\AppData\Local\Microsoft\Windows\Temporary Internet Files\Content.IE5\0QQ7ZOUS\MP900314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99" y="3999315"/>
            <a:ext cx="760104" cy="738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ktapp\AppData\Local\Microsoft\Windows\Temporary Internet Files\Content.IE5\28SJILEY\MC9004136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497" y="4015307"/>
            <a:ext cx="931419" cy="6977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ktapp\Desktop\hai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661" y="4042466"/>
            <a:ext cx="825645" cy="716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ktapp\AppData\Local\Microsoft\Windows\Temporary Internet Files\Content.IE5\0QQ7ZOUS\MC9000302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5927" y="3968828"/>
            <a:ext cx="497717" cy="7648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Users\ktapp\AppData\Local\Microsoft\Windows\Temporary Internet Files\Content.IE5\0QQ7ZOUS\MP9004309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34" t="8129" r="20389"/>
          <a:stretch/>
        </p:blipFill>
        <p:spPr bwMode="auto">
          <a:xfrm>
            <a:off x="4415318" y="3935872"/>
            <a:ext cx="883480" cy="8441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C:\Users\ktapp\AppData\Local\Microsoft\Windows\Temporary Internet Files\Content.IE5\28SJILEY\MC90043481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054" y="4033783"/>
            <a:ext cx="676496" cy="676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ktapp\AppData\Local\Microsoft\Windows\Temporary Internet Files\Content.IE5\28SJILEY\MC90043486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4328" y="398169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Program Files\Microsoft Office\MEDIA\CAGCAT10\j02341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1128" y="4033783"/>
            <a:ext cx="690283" cy="734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Users\ktapp\AppData\Local\Microsoft\Windows\Temporary Internet Files\Content.IE5\28SJILEY\MC90041266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6997" y="3981696"/>
            <a:ext cx="784337" cy="8535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4528" y="4785380"/>
            <a:ext cx="8763000" cy="646331"/>
          </a:xfrm>
          <a:prstGeom prst="rect">
            <a:avLst/>
          </a:prstGeom>
          <a:noFill/>
        </p:spPr>
        <p:txBody>
          <a:bodyPr wrap="square" rtlCol="0">
            <a:spAutoFit/>
          </a:bodyPr>
          <a:lstStyle/>
          <a:p>
            <a:r>
              <a:rPr lang="en-US" dirty="0" smtClean="0"/>
              <a:t>1	2	3	4	5	6	7	8	9	10</a:t>
            </a:r>
          </a:p>
          <a:p>
            <a:r>
              <a:rPr lang="en-US" i="1" dirty="0" smtClean="0"/>
              <a:t>(most desirable)</a:t>
            </a:r>
            <a:r>
              <a:rPr lang="en-US" dirty="0" smtClean="0"/>
              <a:t>						</a:t>
            </a:r>
            <a:r>
              <a:rPr lang="en-US" i="1" dirty="0" smtClean="0"/>
              <a:t>            (least desirable)</a:t>
            </a:r>
            <a:endParaRPr lang="en-US" i="1" dirty="0"/>
          </a:p>
        </p:txBody>
      </p:sp>
      <p:sp>
        <p:nvSpPr>
          <p:cNvPr id="3" name="Curved Down Arrow 2"/>
          <p:cNvSpPr/>
          <p:nvPr/>
        </p:nvSpPr>
        <p:spPr>
          <a:xfrm flipH="1">
            <a:off x="4944435" y="3668746"/>
            <a:ext cx="927857" cy="304800"/>
          </a:xfrm>
          <a:prstGeom prst="curved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1026" name="Picture 2" descr="http://arcdream.com/home/wp-content/uploads/2011/05/10Sided.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3548" y="5292050"/>
            <a:ext cx="1730500" cy="1730501"/>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Up Arrow 1"/>
          <p:cNvSpPr/>
          <p:nvPr/>
        </p:nvSpPr>
        <p:spPr>
          <a:xfrm>
            <a:off x="5000893" y="5101865"/>
            <a:ext cx="871399" cy="304800"/>
          </a:xfrm>
          <a:prstGeom prst="curved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3074" name="Picture 2" descr="http://t2.gstatic.com/images?q=tbn:ANd9GcRyHcBCnT2NVGNy-vZxN_sOYpisrAL7wS0AOKTOJ3QknBaGkNhV5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51215" y="2711116"/>
            <a:ext cx="840802" cy="83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56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161" y="533400"/>
            <a:ext cx="8533875"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Ranking algorithm</a:t>
            </a:r>
            <a:r>
              <a:rPr lang="en-US" sz="2000" dirty="0" smtClean="0"/>
              <a:t>: (1) Begin with true ranking.</a:t>
            </a:r>
          </a:p>
          <a:p>
            <a:r>
              <a:rPr lang="en-US" sz="2000" dirty="0"/>
              <a:t>	</a:t>
            </a:r>
            <a:r>
              <a:rPr lang="en-US" sz="2000" dirty="0" smtClean="0"/>
              <a:t>	    (2) Flip a weighted coin.  If heads, then swap the objects in a</a:t>
            </a:r>
          </a:p>
          <a:p>
            <a:r>
              <a:rPr lang="en-US" sz="2000" dirty="0"/>
              <a:t>	</a:t>
            </a:r>
            <a:r>
              <a:rPr lang="en-US" sz="2000" dirty="0" smtClean="0"/>
              <a:t>		randomly chosen pair of adjacent positions.  Repeat.</a:t>
            </a:r>
          </a:p>
          <a:p>
            <a:r>
              <a:rPr lang="en-US" sz="2000" dirty="0"/>
              <a:t>	</a:t>
            </a:r>
            <a:r>
              <a:rPr lang="en-US" sz="2000" dirty="0" smtClean="0"/>
              <a:t>	    (3) Stop making changes when the coin first lands tails.</a:t>
            </a:r>
          </a:p>
          <a:p>
            <a:r>
              <a:rPr lang="en-US" sz="2000" b="1" dirty="0" smtClean="0"/>
              <a:t>Choosing algorithm</a:t>
            </a:r>
            <a:r>
              <a:rPr lang="en-US" sz="2000" dirty="0" smtClean="0"/>
              <a:t>:  Use the ranking algorithm to rank all n objects, </a:t>
            </a:r>
          </a:p>
          <a:p>
            <a:r>
              <a:rPr lang="en-US" sz="2000" dirty="0"/>
              <a:t>	</a:t>
            </a:r>
            <a:r>
              <a:rPr lang="en-US" sz="2000" dirty="0" smtClean="0"/>
              <a:t>	       and choose the better-ranked one of the pair.</a:t>
            </a:r>
          </a:p>
        </p:txBody>
      </p:sp>
      <p:sp>
        <p:nvSpPr>
          <p:cNvPr id="11" name="TextBox 10"/>
          <p:cNvSpPr txBox="1"/>
          <p:nvPr/>
        </p:nvSpPr>
        <p:spPr>
          <a:xfrm>
            <a:off x="0" y="0"/>
            <a:ext cx="6705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computer simulated example.</a:t>
            </a:r>
          </a:p>
        </p:txBody>
      </p:sp>
    </p:spTree>
    <p:extLst>
      <p:ext uri="{BB962C8B-B14F-4D97-AF65-F5344CB8AC3E}">
        <p14:creationId xmlns:p14="http://schemas.microsoft.com/office/powerpoint/2010/main" val="449318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867400" y="2743200"/>
            <a:ext cx="3276600" cy="3352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177468810"/>
              </p:ext>
            </p:extLst>
          </p:nvPr>
        </p:nvGraphicFramePr>
        <p:xfrm>
          <a:off x="5181600" y="2743200"/>
          <a:ext cx="47244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sp>
        <p:nvSpPr>
          <p:cNvPr id="7" name="TextBox 6"/>
          <p:cNvSpPr txBox="1"/>
          <p:nvPr/>
        </p:nvSpPr>
        <p:spPr>
          <a:xfrm>
            <a:off x="6553200" y="6024208"/>
            <a:ext cx="2154436"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Dissonance Theory</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0988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161" y="533400"/>
            <a:ext cx="8533875"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Ranking algorithm</a:t>
            </a:r>
            <a:r>
              <a:rPr lang="en-US" sz="2000" dirty="0" smtClean="0"/>
              <a:t>: (1) Begin with true ranking.</a:t>
            </a:r>
          </a:p>
          <a:p>
            <a:r>
              <a:rPr lang="en-US" sz="2000" dirty="0"/>
              <a:t>	</a:t>
            </a:r>
            <a:r>
              <a:rPr lang="en-US" sz="2000" dirty="0" smtClean="0"/>
              <a:t>	    (2) Flip a weighted coin.  If heads, then swap the objects in a</a:t>
            </a:r>
          </a:p>
          <a:p>
            <a:r>
              <a:rPr lang="en-US" sz="2000" dirty="0"/>
              <a:t>	</a:t>
            </a:r>
            <a:r>
              <a:rPr lang="en-US" sz="2000" dirty="0" smtClean="0"/>
              <a:t>		randomly chosen pair of adjacent positions.  Repeat.</a:t>
            </a:r>
          </a:p>
          <a:p>
            <a:r>
              <a:rPr lang="en-US" sz="2000" dirty="0"/>
              <a:t>	</a:t>
            </a:r>
            <a:r>
              <a:rPr lang="en-US" sz="2000" dirty="0" smtClean="0"/>
              <a:t>	    (3) Stop making changes when the coin first lands tails.</a:t>
            </a:r>
          </a:p>
          <a:p>
            <a:r>
              <a:rPr lang="en-US" sz="2000" b="1" dirty="0" smtClean="0"/>
              <a:t>Choosing algorithm</a:t>
            </a:r>
            <a:r>
              <a:rPr lang="en-US" sz="2000" dirty="0" smtClean="0"/>
              <a:t>:  Use the ranking algorithm to rank all n objects, </a:t>
            </a:r>
          </a:p>
          <a:p>
            <a:r>
              <a:rPr lang="en-US" sz="2000" dirty="0"/>
              <a:t>	</a:t>
            </a:r>
            <a:r>
              <a:rPr lang="en-US" sz="2000" dirty="0" smtClean="0"/>
              <a:t>	       and choose the better-ranked one of the pair.</a:t>
            </a:r>
          </a:p>
        </p:txBody>
      </p:sp>
      <p:sp>
        <p:nvSpPr>
          <p:cNvPr id="11" name="TextBox 10"/>
          <p:cNvSpPr txBox="1"/>
          <p:nvPr/>
        </p:nvSpPr>
        <p:spPr>
          <a:xfrm>
            <a:off x="0" y="0"/>
            <a:ext cx="6705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computer simulated example.</a:t>
            </a:r>
          </a:p>
        </p:txBody>
      </p:sp>
      <p:sp>
        <p:nvSpPr>
          <p:cNvPr id="6" name="TextBox 5"/>
          <p:cNvSpPr txBox="1"/>
          <p:nvPr/>
        </p:nvSpPr>
        <p:spPr>
          <a:xfrm>
            <a:off x="72474" y="2895600"/>
            <a:ext cx="2081787" cy="1754326"/>
          </a:xfrm>
          <a:prstGeom prst="rect">
            <a:avLst/>
          </a:prstGeom>
          <a:noFill/>
        </p:spPr>
        <p:txBody>
          <a:bodyPr wrap="none" rtlCol="0">
            <a:spAutoFit/>
          </a:bodyPr>
          <a:lstStyle/>
          <a:p>
            <a:pPr algn="ctr"/>
            <a:endParaRPr lang="en-US" b="1" dirty="0" smtClean="0"/>
          </a:p>
          <a:p>
            <a:pPr algn="ctr"/>
            <a:r>
              <a:rPr lang="en-US" b="1" dirty="0" smtClean="0"/>
              <a:t>Expected spread for</a:t>
            </a:r>
          </a:p>
          <a:p>
            <a:pPr algn="ctr"/>
            <a:r>
              <a:rPr lang="en-US" b="1" dirty="0" smtClean="0"/>
              <a:t>a single subject</a:t>
            </a:r>
          </a:p>
          <a:p>
            <a:pPr algn="ctr"/>
            <a:endParaRPr lang="en-US" b="1" dirty="0" smtClean="0"/>
          </a:p>
          <a:p>
            <a:pPr algn="ctr"/>
            <a:r>
              <a:rPr lang="en-US" b="1" dirty="0" smtClean="0"/>
              <a:t>n=12, P(Heads)=0.8</a:t>
            </a:r>
          </a:p>
          <a:p>
            <a:pPr algn="ctr"/>
            <a:endParaRPr lang="en-US" b="1" dirty="0" smtClean="0"/>
          </a:p>
        </p:txBody>
      </p:sp>
      <p:sp>
        <p:nvSpPr>
          <p:cNvPr id="2" name="Left Brace 1"/>
          <p:cNvSpPr/>
          <p:nvPr/>
        </p:nvSpPr>
        <p:spPr>
          <a:xfrm rot="16200000">
            <a:off x="1257302" y="3830535"/>
            <a:ext cx="304800" cy="129540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TextBox 2"/>
          <p:cNvSpPr txBox="1"/>
          <p:nvPr/>
        </p:nvSpPr>
        <p:spPr>
          <a:xfrm>
            <a:off x="1113367" y="4636373"/>
            <a:ext cx="391583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Expect about 5 random adjacent swaps.</a:t>
            </a:r>
            <a:endParaRPr lang="en-US" dirty="0"/>
          </a:p>
        </p:txBody>
      </p:sp>
    </p:spTree>
    <p:extLst>
      <p:ext uri="{BB962C8B-B14F-4D97-AF65-F5344CB8AC3E}">
        <p14:creationId xmlns:p14="http://schemas.microsoft.com/office/powerpoint/2010/main" val="3676170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161" y="533400"/>
            <a:ext cx="8533875"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Ranking algorithm</a:t>
            </a:r>
            <a:r>
              <a:rPr lang="en-US" sz="2000" dirty="0" smtClean="0"/>
              <a:t>: (1) Begin with true ranking.</a:t>
            </a:r>
          </a:p>
          <a:p>
            <a:r>
              <a:rPr lang="en-US" sz="2000" dirty="0"/>
              <a:t>	</a:t>
            </a:r>
            <a:r>
              <a:rPr lang="en-US" sz="2000" dirty="0" smtClean="0"/>
              <a:t>	    (2) Flip a weighted coin.  If heads, then swap the objects in a</a:t>
            </a:r>
          </a:p>
          <a:p>
            <a:r>
              <a:rPr lang="en-US" sz="2000" dirty="0"/>
              <a:t>	</a:t>
            </a:r>
            <a:r>
              <a:rPr lang="en-US" sz="2000" dirty="0" smtClean="0"/>
              <a:t>		randomly chosen pair of adjacent positions.  Repeat.</a:t>
            </a:r>
          </a:p>
          <a:p>
            <a:r>
              <a:rPr lang="en-US" sz="2000" dirty="0"/>
              <a:t>	</a:t>
            </a:r>
            <a:r>
              <a:rPr lang="en-US" sz="2000" dirty="0" smtClean="0"/>
              <a:t>	    (3) Stop making changes when the coin first lands tails.</a:t>
            </a:r>
          </a:p>
          <a:p>
            <a:r>
              <a:rPr lang="en-US" sz="2000" b="1" dirty="0" smtClean="0"/>
              <a:t>Choosing algorithm</a:t>
            </a:r>
            <a:r>
              <a:rPr lang="en-US" sz="2000" dirty="0" smtClean="0"/>
              <a:t>:  Use the ranking algorithm to rank all n objects, </a:t>
            </a:r>
          </a:p>
          <a:p>
            <a:r>
              <a:rPr lang="en-US" sz="2000" dirty="0"/>
              <a:t>	</a:t>
            </a:r>
            <a:r>
              <a:rPr lang="en-US" sz="2000" dirty="0" smtClean="0"/>
              <a:t>	       and choose the better-ranked one of the pair.</a:t>
            </a:r>
          </a:p>
        </p:txBody>
      </p:sp>
      <p:graphicFrame>
        <p:nvGraphicFramePr>
          <p:cNvPr id="8" name="Table 7"/>
          <p:cNvGraphicFramePr>
            <a:graphicFrameLocks noGrp="1"/>
          </p:cNvGraphicFramePr>
          <p:nvPr>
            <p:extLst>
              <p:ext uri="{D42A27DB-BD31-4B8C-83A1-F6EECF244321}">
                <p14:modId xmlns:p14="http://schemas.microsoft.com/office/powerpoint/2010/main" val="2094473852"/>
              </p:ext>
            </p:extLst>
          </p:nvPr>
        </p:nvGraphicFramePr>
        <p:xfrm>
          <a:off x="2285998" y="2819405"/>
          <a:ext cx="6781800" cy="3897296"/>
        </p:xfrm>
        <a:graphic>
          <a:graphicData uri="http://schemas.openxmlformats.org/drawingml/2006/table">
            <a:tbl>
              <a:tblPr>
                <a:tableStyleId>{5C22544A-7EE6-4342-B048-85BDC9FD1C3A}</a:tableStyleId>
              </a:tblPr>
              <a:tblGrid>
                <a:gridCol w="458467"/>
                <a:gridCol w="644895"/>
                <a:gridCol w="548881"/>
                <a:gridCol w="548881"/>
                <a:gridCol w="548881"/>
                <a:gridCol w="548881"/>
                <a:gridCol w="548881"/>
                <a:gridCol w="548881"/>
                <a:gridCol w="548881"/>
                <a:gridCol w="548881"/>
                <a:gridCol w="548881"/>
                <a:gridCol w="440864"/>
                <a:gridCol w="297645"/>
              </a:tblGrid>
              <a:tr h="299792">
                <a:tc>
                  <a:txBody>
                    <a:bodyPr/>
                    <a:lstStyle/>
                    <a:p>
                      <a:pPr marL="3175" marR="0" algn="ctr">
                        <a:spcBef>
                          <a:spcPts val="0"/>
                        </a:spcBef>
                        <a:spcAft>
                          <a:spcPts val="0"/>
                        </a:spcAft>
                      </a:pPr>
                      <a:r>
                        <a:rPr lang="en-US" sz="1200" b="1" kern="50" dirty="0">
                          <a:effectLst/>
                        </a:rPr>
                        <a:t> </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i = 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2</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5</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8</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12</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j = 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 </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.319</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3</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−.010</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.557</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−.251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.247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.661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5</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−.389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.346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.694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−.458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.154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.376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.702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−.492</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−.111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.704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8</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−.508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−.138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−.004</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.079</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.190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.702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−.523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−.036</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.019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.079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.376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.694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 </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10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−.193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−.078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−.036</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−.004</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.154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.346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.661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11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−.669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−.306</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−.193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−.138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−.111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.247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.557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12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−1.031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−.669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−.523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−.508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−.492</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−.458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−.389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−.251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−.010</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.319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r>
            </a:tbl>
          </a:graphicData>
        </a:graphic>
      </p:graphicFrame>
      <p:sp>
        <p:nvSpPr>
          <p:cNvPr id="11" name="TextBox 10"/>
          <p:cNvSpPr txBox="1"/>
          <p:nvPr/>
        </p:nvSpPr>
        <p:spPr>
          <a:xfrm>
            <a:off x="0" y="0"/>
            <a:ext cx="6705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computer simulated example.</a:t>
            </a:r>
          </a:p>
        </p:txBody>
      </p:sp>
      <p:sp>
        <p:nvSpPr>
          <p:cNvPr id="6" name="TextBox 5"/>
          <p:cNvSpPr txBox="1"/>
          <p:nvPr/>
        </p:nvSpPr>
        <p:spPr>
          <a:xfrm>
            <a:off x="-132518" y="2895600"/>
            <a:ext cx="2491772" cy="2308324"/>
          </a:xfrm>
          <a:prstGeom prst="rect">
            <a:avLst/>
          </a:prstGeom>
          <a:noFill/>
        </p:spPr>
        <p:txBody>
          <a:bodyPr wrap="none" rtlCol="0">
            <a:spAutoFit/>
          </a:bodyPr>
          <a:lstStyle/>
          <a:p>
            <a:pPr algn="ctr"/>
            <a:endParaRPr lang="en-US" b="1" dirty="0" smtClean="0"/>
          </a:p>
          <a:p>
            <a:pPr algn="ctr"/>
            <a:r>
              <a:rPr lang="en-US" b="1" dirty="0" smtClean="0"/>
              <a:t>Expected spread for</a:t>
            </a:r>
          </a:p>
          <a:p>
            <a:pPr algn="ctr"/>
            <a:r>
              <a:rPr lang="en-US" b="1" dirty="0" smtClean="0"/>
              <a:t>a single subject</a:t>
            </a:r>
          </a:p>
          <a:p>
            <a:pPr algn="ctr"/>
            <a:endParaRPr lang="en-US" b="1" dirty="0" smtClean="0"/>
          </a:p>
          <a:p>
            <a:pPr algn="ctr"/>
            <a:r>
              <a:rPr lang="en-US" b="1" dirty="0" smtClean="0"/>
              <a:t>n=12, P(Heads)=0.8</a:t>
            </a:r>
          </a:p>
          <a:p>
            <a:pPr algn="ctr"/>
            <a:endParaRPr lang="en-US" b="1" dirty="0" smtClean="0"/>
          </a:p>
          <a:p>
            <a:pPr algn="ctr"/>
            <a:r>
              <a:rPr lang="en-US" i="1" dirty="0" smtClean="0"/>
              <a:t>(exact values have been</a:t>
            </a:r>
          </a:p>
          <a:p>
            <a:pPr algn="ctr"/>
            <a:r>
              <a:rPr lang="en-US" i="1" dirty="0"/>
              <a:t> </a:t>
            </a:r>
            <a:r>
              <a:rPr lang="en-US" i="1" dirty="0" smtClean="0"/>
              <a:t> rounded to 3 decimals.)</a:t>
            </a:r>
            <a:endParaRPr lang="en-US" i="1" dirty="0"/>
          </a:p>
        </p:txBody>
      </p:sp>
    </p:spTree>
    <p:extLst>
      <p:ext uri="{BB962C8B-B14F-4D97-AF65-F5344CB8AC3E}">
        <p14:creationId xmlns:p14="http://schemas.microsoft.com/office/powerpoint/2010/main" val="4493181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705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A computer simulated example.</a:t>
            </a:r>
          </a:p>
        </p:txBody>
      </p:sp>
      <p:sp>
        <p:nvSpPr>
          <p:cNvPr id="7" name="TextBox 6"/>
          <p:cNvSpPr txBox="1"/>
          <p:nvPr/>
        </p:nvSpPr>
        <p:spPr>
          <a:xfrm>
            <a:off x="343161" y="533400"/>
            <a:ext cx="8533875"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Ranking algorithm</a:t>
            </a:r>
            <a:r>
              <a:rPr lang="en-US" sz="2000" dirty="0" smtClean="0"/>
              <a:t>: (1) Begin with true ranking.</a:t>
            </a:r>
          </a:p>
          <a:p>
            <a:r>
              <a:rPr lang="en-US" sz="2000" dirty="0"/>
              <a:t>	</a:t>
            </a:r>
            <a:r>
              <a:rPr lang="en-US" sz="2000" dirty="0" smtClean="0"/>
              <a:t>	    (2) Flip a weighted coin.  If heads, then swap the objects in a</a:t>
            </a:r>
          </a:p>
          <a:p>
            <a:r>
              <a:rPr lang="en-US" sz="2000" dirty="0"/>
              <a:t>	</a:t>
            </a:r>
            <a:r>
              <a:rPr lang="en-US" sz="2000" dirty="0" smtClean="0"/>
              <a:t>		randomly chosen pair of adjacent positions.  Repeat.</a:t>
            </a:r>
          </a:p>
          <a:p>
            <a:r>
              <a:rPr lang="en-US" sz="2000" dirty="0"/>
              <a:t>	</a:t>
            </a:r>
            <a:r>
              <a:rPr lang="en-US" sz="2000" dirty="0" smtClean="0"/>
              <a:t>	    (3) Stop making changes when the coin first lands tails.</a:t>
            </a:r>
          </a:p>
          <a:p>
            <a:r>
              <a:rPr lang="en-US" sz="2000" b="1" dirty="0" smtClean="0"/>
              <a:t>Choosing algorithm</a:t>
            </a:r>
            <a:r>
              <a:rPr lang="en-US" sz="2000" dirty="0" smtClean="0"/>
              <a:t>:  Use the ranking algorithm to rank all n objects, </a:t>
            </a:r>
          </a:p>
          <a:p>
            <a:r>
              <a:rPr lang="en-US" sz="2000" dirty="0"/>
              <a:t>	</a:t>
            </a:r>
            <a:r>
              <a:rPr lang="en-US" sz="2000" dirty="0" smtClean="0"/>
              <a:t>	       and choose the better-ranked one of the pair.</a:t>
            </a:r>
          </a:p>
        </p:txBody>
      </p:sp>
      <p:sp>
        <p:nvSpPr>
          <p:cNvPr id="9" name="TextBox 8"/>
          <p:cNvSpPr txBox="1"/>
          <p:nvPr/>
        </p:nvSpPr>
        <p:spPr>
          <a:xfrm>
            <a:off x="-132518" y="2895600"/>
            <a:ext cx="2491772" cy="2308324"/>
          </a:xfrm>
          <a:prstGeom prst="rect">
            <a:avLst/>
          </a:prstGeom>
          <a:noFill/>
        </p:spPr>
        <p:txBody>
          <a:bodyPr wrap="none" rtlCol="0">
            <a:spAutoFit/>
          </a:bodyPr>
          <a:lstStyle/>
          <a:p>
            <a:pPr algn="ctr"/>
            <a:endParaRPr lang="en-US" b="1" dirty="0" smtClean="0"/>
          </a:p>
          <a:p>
            <a:pPr algn="ctr"/>
            <a:r>
              <a:rPr lang="en-US" b="1" dirty="0" smtClean="0"/>
              <a:t>Expected spread for</a:t>
            </a:r>
          </a:p>
          <a:p>
            <a:pPr algn="ctr"/>
            <a:r>
              <a:rPr lang="en-US" b="1" dirty="0" smtClean="0"/>
              <a:t>a single subject</a:t>
            </a:r>
          </a:p>
          <a:p>
            <a:pPr algn="ctr"/>
            <a:endParaRPr lang="en-US" b="1" dirty="0" smtClean="0"/>
          </a:p>
          <a:p>
            <a:pPr algn="ctr"/>
            <a:r>
              <a:rPr lang="en-US" b="1" dirty="0" smtClean="0"/>
              <a:t>n=12, P(Heads)=0.8</a:t>
            </a:r>
          </a:p>
          <a:p>
            <a:pPr algn="ctr"/>
            <a:endParaRPr lang="en-US" b="1" dirty="0" smtClean="0"/>
          </a:p>
          <a:p>
            <a:pPr algn="ctr"/>
            <a:r>
              <a:rPr lang="en-US" i="1" dirty="0" smtClean="0"/>
              <a:t>(exact values have been</a:t>
            </a:r>
          </a:p>
          <a:p>
            <a:pPr algn="ctr"/>
            <a:r>
              <a:rPr lang="en-US" i="1" dirty="0"/>
              <a:t> </a:t>
            </a:r>
            <a:r>
              <a:rPr lang="en-US" i="1" dirty="0" smtClean="0"/>
              <a:t> rounded to 3 decimals.)</a:t>
            </a:r>
            <a:endParaRPr lang="en-US" i="1" dirty="0"/>
          </a:p>
        </p:txBody>
      </p:sp>
      <p:sp>
        <p:nvSpPr>
          <p:cNvPr id="10" name="TextBox 9"/>
          <p:cNvSpPr txBox="1"/>
          <p:nvPr/>
        </p:nvSpPr>
        <p:spPr>
          <a:xfrm>
            <a:off x="8468" y="5334000"/>
            <a:ext cx="220980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b="1" dirty="0" smtClean="0"/>
              <a:t>SYMMETRY:</a:t>
            </a:r>
          </a:p>
          <a:p>
            <a:r>
              <a:rPr lang="en-US" b="1" dirty="0" smtClean="0"/>
              <a:t>     The 66 cells</a:t>
            </a:r>
          </a:p>
          <a:p>
            <a:r>
              <a:rPr lang="en-US" b="1" dirty="0" smtClean="0"/>
              <a:t>     sum to zero!</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40174583"/>
              </p:ext>
            </p:extLst>
          </p:nvPr>
        </p:nvGraphicFramePr>
        <p:xfrm>
          <a:off x="2285998" y="2819405"/>
          <a:ext cx="6781800" cy="3897296"/>
        </p:xfrm>
        <a:graphic>
          <a:graphicData uri="http://schemas.openxmlformats.org/drawingml/2006/table">
            <a:tbl>
              <a:tblPr>
                <a:tableStyleId>{5C22544A-7EE6-4342-B048-85BDC9FD1C3A}</a:tableStyleId>
              </a:tblPr>
              <a:tblGrid>
                <a:gridCol w="458467"/>
                <a:gridCol w="644895"/>
                <a:gridCol w="548881"/>
                <a:gridCol w="548881"/>
                <a:gridCol w="548881"/>
                <a:gridCol w="548881"/>
                <a:gridCol w="548881"/>
                <a:gridCol w="548881"/>
                <a:gridCol w="548881"/>
                <a:gridCol w="548881"/>
                <a:gridCol w="548881"/>
                <a:gridCol w="440864"/>
                <a:gridCol w="297645"/>
              </a:tblGrid>
              <a:tr h="299792">
                <a:tc>
                  <a:txBody>
                    <a:bodyPr/>
                    <a:lstStyle/>
                    <a:p>
                      <a:pPr marL="3175" marR="0" algn="ctr">
                        <a:spcBef>
                          <a:spcPts val="0"/>
                        </a:spcBef>
                        <a:spcAft>
                          <a:spcPts val="0"/>
                        </a:spcAft>
                      </a:pPr>
                      <a:r>
                        <a:rPr lang="en-US" sz="1200" b="1" kern="50" dirty="0">
                          <a:effectLst/>
                        </a:rPr>
                        <a:t> </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i = 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2</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5</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8</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12</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j = 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 </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.319</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3</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−.010</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.557</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−.251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.247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.661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5</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−.389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.346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.694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−.458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.154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.376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.702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−.492</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−.111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.704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8</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−.508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−.138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−.004</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.079</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.190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.702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−.523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−.036</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.019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.079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.184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.376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.694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effectLst/>
                        </a:rPr>
                        <a:t> </a:t>
                      </a:r>
                      <a:endParaRPr lang="en-US" sz="1200" b="1" kern="50" dirty="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10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−.193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−.078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−.036</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−.004</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.050</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.154</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.346</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.661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11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−.669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−.306</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−.193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−.138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−.111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.051</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.247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.557</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 </a:t>
                      </a:r>
                      <a:endParaRPr lang="en-US" sz="1200" b="1" kern="50">
                        <a:effectLst/>
                        <a:latin typeface="Times New Roman"/>
                        <a:ea typeface="DejaVu Sans"/>
                        <a:cs typeface="Lohit Hindi"/>
                      </a:endParaRPr>
                    </a:p>
                  </a:txBody>
                  <a:tcPr marL="34925" marR="34925" marT="34925" marB="34925" anchor="ctr"/>
                </a:tc>
              </a:tr>
              <a:tr h="299792">
                <a:tc>
                  <a:txBody>
                    <a:bodyPr/>
                    <a:lstStyle/>
                    <a:p>
                      <a:pPr marL="3175" marR="0" algn="ctr">
                        <a:spcBef>
                          <a:spcPts val="0"/>
                        </a:spcBef>
                        <a:spcAft>
                          <a:spcPts val="0"/>
                        </a:spcAft>
                      </a:pPr>
                      <a:r>
                        <a:rPr lang="en-US" sz="1200" b="1" kern="50">
                          <a:effectLst/>
                        </a:rPr>
                        <a:t>12</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−1.031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−.669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−.557</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−.523</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−.508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−.492</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−.458</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−.389</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−.251</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rgbClr val="FF0000"/>
                          </a:solidFill>
                          <a:effectLst/>
                        </a:rPr>
                        <a:t>−.010</a:t>
                      </a:r>
                      <a:endParaRPr lang="en-US" sz="1200" b="1" kern="50" dirty="0">
                        <a:solidFill>
                          <a:srgbClr val="FF0000"/>
                        </a:solidFill>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a:effectLst/>
                        </a:rPr>
                        <a:t>.319</a:t>
                      </a:r>
                      <a:endParaRPr lang="en-US" sz="1200" b="1" kern="50">
                        <a:effectLst/>
                        <a:latin typeface="Times New Roman"/>
                        <a:ea typeface="DejaVu Sans"/>
                        <a:cs typeface="Lohit Hindi"/>
                      </a:endParaRPr>
                    </a:p>
                  </a:txBody>
                  <a:tcPr marL="34925" marR="34925" marT="34925" marB="34925" anchor="ctr"/>
                </a:tc>
                <a:tc>
                  <a:txBody>
                    <a:bodyPr/>
                    <a:lstStyle/>
                    <a:p>
                      <a:pPr marL="3175" marR="0" algn="ctr">
                        <a:spcBef>
                          <a:spcPts val="0"/>
                        </a:spcBef>
                        <a:spcAft>
                          <a:spcPts val="0"/>
                        </a:spcAft>
                      </a:pPr>
                      <a:r>
                        <a:rPr lang="en-US" sz="1200" b="1" kern="50" dirty="0">
                          <a:solidFill>
                            <a:schemeClr val="bg1">
                              <a:lumMod val="50000"/>
                            </a:schemeClr>
                          </a:solidFill>
                          <a:effectLst/>
                        </a:rPr>
                        <a:t>−</a:t>
                      </a:r>
                      <a:endParaRPr lang="en-US" sz="1200" b="1" kern="50" dirty="0">
                        <a:solidFill>
                          <a:schemeClr val="bg1">
                            <a:lumMod val="50000"/>
                          </a:schemeClr>
                        </a:solidFill>
                        <a:effectLst/>
                        <a:latin typeface="Times New Roman"/>
                        <a:ea typeface="DejaVu Sans"/>
                        <a:cs typeface="Lohit Hindi"/>
                      </a:endParaRPr>
                    </a:p>
                  </a:txBody>
                  <a:tcPr marL="34925" marR="34925" marT="34925" marB="34925" anchor="ctr"/>
                </a:tc>
              </a:tr>
            </a:tbl>
          </a:graphicData>
        </a:graphic>
      </p:graphicFrame>
    </p:spTree>
    <p:extLst>
      <p:ext uri="{BB962C8B-B14F-4D97-AF65-F5344CB8AC3E}">
        <p14:creationId xmlns:p14="http://schemas.microsoft.com/office/powerpoint/2010/main" val="449318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Tree>
    <p:extLst>
      <p:ext uri="{BB962C8B-B14F-4D97-AF65-F5344CB8AC3E}">
        <p14:creationId xmlns:p14="http://schemas.microsoft.com/office/powerpoint/2010/main" val="4613685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
        <p:nvSpPr>
          <p:cNvPr id="4" name="TextBox 3"/>
          <p:cNvSpPr txBox="1"/>
          <p:nvPr/>
        </p:nvSpPr>
        <p:spPr>
          <a:xfrm>
            <a:off x="1524000" y="533400"/>
            <a:ext cx="7467600" cy="1477328"/>
          </a:xfrm>
          <a:prstGeom prst="rect">
            <a:avLst/>
          </a:prstGeom>
          <a:noFill/>
        </p:spPr>
        <p:txBody>
          <a:bodyPr wrap="square" rtlCol="0">
            <a:spAutoFit/>
          </a:bodyPr>
          <a:lstStyle/>
          <a:p>
            <a:r>
              <a:rPr lang="en-US" b="1" dirty="0" smtClean="0"/>
              <a:t>E0</a:t>
            </a:r>
            <a:r>
              <a:rPr lang="en-US" dirty="0" smtClean="0"/>
              <a:t>  (Chen-Risen) control group uses rank-rank-choose order.</a:t>
            </a:r>
          </a:p>
          <a:p>
            <a:endParaRPr lang="en-US" dirty="0" smtClean="0"/>
          </a:p>
          <a:p>
            <a:r>
              <a:rPr lang="en-US" b="1" dirty="0" smtClean="0"/>
              <a:t>E1</a:t>
            </a:r>
            <a:r>
              <a:rPr lang="en-US" dirty="0" smtClean="0"/>
              <a:t>  “Hairdryer” and “Toaster” used for all subjects.</a:t>
            </a:r>
          </a:p>
          <a:p>
            <a:r>
              <a:rPr lang="en-US" b="1" dirty="0" smtClean="0"/>
              <a:t>E2</a:t>
            </a:r>
            <a:r>
              <a:rPr lang="en-US" dirty="0" smtClean="0"/>
              <a:t>  Random pair of comparison positions chosen separately for each subject.</a:t>
            </a:r>
          </a:p>
          <a:p>
            <a:r>
              <a:rPr lang="en-US" b="1" dirty="0" smtClean="0"/>
              <a:t>E3</a:t>
            </a:r>
            <a:r>
              <a:rPr lang="en-US" dirty="0" smtClean="0"/>
              <a:t>  One subject per possible pair of comparison positions.</a:t>
            </a:r>
            <a:endParaRPr lang="en-US" dirty="0"/>
          </a:p>
        </p:txBody>
      </p:sp>
      <p:sp>
        <p:nvSpPr>
          <p:cNvPr id="6" name="Left Brace 5"/>
          <p:cNvSpPr/>
          <p:nvPr/>
        </p:nvSpPr>
        <p:spPr>
          <a:xfrm>
            <a:off x="1295400" y="1143000"/>
            <a:ext cx="228600" cy="86772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p:cNvSpPr txBox="1"/>
          <p:nvPr/>
        </p:nvSpPr>
        <p:spPr>
          <a:xfrm>
            <a:off x="228600" y="1115199"/>
            <a:ext cx="10668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No Control Group</a:t>
            </a:r>
            <a:endParaRPr lang="en-US" dirty="0"/>
          </a:p>
        </p:txBody>
      </p:sp>
    </p:spTree>
    <p:extLst>
      <p:ext uri="{BB962C8B-B14F-4D97-AF65-F5344CB8AC3E}">
        <p14:creationId xmlns:p14="http://schemas.microsoft.com/office/powerpoint/2010/main" val="22904656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
        <p:nvSpPr>
          <p:cNvPr id="4" name="TextBox 3"/>
          <p:cNvSpPr txBox="1"/>
          <p:nvPr/>
        </p:nvSpPr>
        <p:spPr>
          <a:xfrm>
            <a:off x="1524000" y="533400"/>
            <a:ext cx="7467600" cy="1477328"/>
          </a:xfrm>
          <a:prstGeom prst="rect">
            <a:avLst/>
          </a:prstGeom>
          <a:noFill/>
        </p:spPr>
        <p:txBody>
          <a:bodyPr wrap="square" rtlCol="0">
            <a:spAutoFit/>
          </a:bodyPr>
          <a:lstStyle/>
          <a:p>
            <a:r>
              <a:rPr lang="en-US" b="1" dirty="0" smtClean="0"/>
              <a:t>E0</a:t>
            </a:r>
            <a:r>
              <a:rPr lang="en-US" dirty="0" smtClean="0"/>
              <a:t>  (Chen-Risen) control group uses rank-rank-choose order.</a:t>
            </a:r>
          </a:p>
          <a:p>
            <a:endParaRPr lang="en-US" dirty="0" smtClean="0"/>
          </a:p>
          <a:p>
            <a:r>
              <a:rPr lang="en-US" b="1" dirty="0" smtClean="0"/>
              <a:t>E1</a:t>
            </a:r>
            <a:r>
              <a:rPr lang="en-US" dirty="0" smtClean="0"/>
              <a:t>  “Hairdryer” and “Toaster” used for all subjects.</a:t>
            </a:r>
          </a:p>
          <a:p>
            <a:r>
              <a:rPr lang="en-US" b="1" dirty="0" smtClean="0"/>
              <a:t>E2</a:t>
            </a:r>
            <a:r>
              <a:rPr lang="en-US" dirty="0" smtClean="0"/>
              <a:t>  Random pair of comparison positions chosen separately for each subject.</a:t>
            </a:r>
          </a:p>
          <a:p>
            <a:r>
              <a:rPr lang="en-US" b="1" dirty="0" smtClean="0"/>
              <a:t>E3</a:t>
            </a:r>
            <a:r>
              <a:rPr lang="en-US" dirty="0" smtClean="0"/>
              <a:t>  One subject per possible pair of comparison positions.</a:t>
            </a:r>
            <a:endParaRPr lang="en-US" dirty="0"/>
          </a:p>
        </p:txBody>
      </p:sp>
      <p:sp>
        <p:nvSpPr>
          <p:cNvPr id="6" name="Left Brace 5"/>
          <p:cNvSpPr/>
          <p:nvPr/>
        </p:nvSpPr>
        <p:spPr>
          <a:xfrm>
            <a:off x="1409700" y="609600"/>
            <a:ext cx="228600" cy="228600"/>
          </a:xfrm>
          <a:prstGeom prst="lef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 name="Straight Connector 2"/>
          <p:cNvCxnSpPr/>
          <p:nvPr/>
        </p:nvCxnSpPr>
        <p:spPr>
          <a:xfrm>
            <a:off x="1409700" y="723900"/>
            <a:ext cx="0" cy="179070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685800" y="2523067"/>
            <a:ext cx="7649338"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Wastes half of the subjects on a control group.</a:t>
            </a:r>
          </a:p>
          <a:p>
            <a:endParaRPr lang="en-US" dirty="0" smtClean="0"/>
          </a:p>
          <a:p>
            <a:r>
              <a:rPr lang="en-US" dirty="0" smtClean="0"/>
              <a:t>Added variability in spread </a:t>
            </a:r>
            <a:r>
              <a:rPr lang="en-US" u="sng" dirty="0" smtClean="0"/>
              <a:t>difference</a:t>
            </a:r>
            <a:r>
              <a:rPr lang="en-US" dirty="0" smtClean="0"/>
              <a:t> between control and experimental group.</a:t>
            </a:r>
          </a:p>
        </p:txBody>
      </p:sp>
    </p:spTree>
    <p:extLst>
      <p:ext uri="{BB962C8B-B14F-4D97-AF65-F5344CB8AC3E}">
        <p14:creationId xmlns:p14="http://schemas.microsoft.com/office/powerpoint/2010/main" val="10025435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
        <p:nvSpPr>
          <p:cNvPr id="4" name="TextBox 3"/>
          <p:cNvSpPr txBox="1"/>
          <p:nvPr/>
        </p:nvSpPr>
        <p:spPr>
          <a:xfrm>
            <a:off x="1524000" y="533400"/>
            <a:ext cx="7467600" cy="1477328"/>
          </a:xfrm>
          <a:prstGeom prst="rect">
            <a:avLst/>
          </a:prstGeom>
          <a:noFill/>
        </p:spPr>
        <p:txBody>
          <a:bodyPr wrap="square" rtlCol="0">
            <a:spAutoFit/>
          </a:bodyPr>
          <a:lstStyle/>
          <a:p>
            <a:r>
              <a:rPr lang="en-US" b="1" dirty="0" smtClean="0"/>
              <a:t>E0</a:t>
            </a:r>
            <a:r>
              <a:rPr lang="en-US" dirty="0" smtClean="0"/>
              <a:t>  (Chen-Risen) control group uses rank-rank-choose order.</a:t>
            </a:r>
          </a:p>
          <a:p>
            <a:endParaRPr lang="en-US" dirty="0" smtClean="0"/>
          </a:p>
          <a:p>
            <a:r>
              <a:rPr lang="en-US" b="1" dirty="0" smtClean="0"/>
              <a:t>E1</a:t>
            </a:r>
            <a:r>
              <a:rPr lang="en-US" dirty="0" smtClean="0"/>
              <a:t>  “Hairdryer” and “Toaster” used for all subjects.</a:t>
            </a:r>
          </a:p>
          <a:p>
            <a:r>
              <a:rPr lang="en-US" b="1" dirty="0" smtClean="0"/>
              <a:t>E2</a:t>
            </a:r>
            <a:r>
              <a:rPr lang="en-US" dirty="0" smtClean="0"/>
              <a:t>  Random pair of comparison positions chosen separately for each subject.</a:t>
            </a:r>
          </a:p>
          <a:p>
            <a:r>
              <a:rPr lang="en-US" b="1" dirty="0" smtClean="0"/>
              <a:t>E3</a:t>
            </a:r>
            <a:r>
              <a:rPr lang="en-US" dirty="0" smtClean="0"/>
              <a:t>  One subject per possible pair of comparison positions.</a:t>
            </a:r>
            <a:endParaRPr lang="en-US" dirty="0"/>
          </a:p>
        </p:txBody>
      </p:sp>
      <p:sp>
        <p:nvSpPr>
          <p:cNvPr id="6" name="Left Brace 5"/>
          <p:cNvSpPr/>
          <p:nvPr/>
        </p:nvSpPr>
        <p:spPr>
          <a:xfrm>
            <a:off x="1426633" y="1371600"/>
            <a:ext cx="228600" cy="609599"/>
          </a:xfrm>
          <a:prstGeom prst="leftBrace">
            <a:avLst>
              <a:gd name="adj1" fmla="val 14815"/>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 name="Straight Connector 2"/>
          <p:cNvCxnSpPr>
            <a:stCxn id="6" idx="1"/>
          </p:cNvCxnSpPr>
          <p:nvPr/>
        </p:nvCxnSpPr>
        <p:spPr>
          <a:xfrm flipH="1">
            <a:off x="1409700" y="1676400"/>
            <a:ext cx="16933" cy="83820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533400" y="2514600"/>
            <a:ext cx="8298747" cy="147732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Wastes subjects on (</a:t>
            </a:r>
            <a:r>
              <a:rPr lang="en-US" dirty="0" err="1" smtClean="0"/>
              <a:t>i,j</a:t>
            </a:r>
            <a:r>
              <a:rPr lang="en-US" dirty="0" smtClean="0"/>
              <a:t>) choices far enough apart that dissonance researchers would</a:t>
            </a:r>
          </a:p>
          <a:p>
            <a:r>
              <a:rPr lang="en-US" dirty="0" smtClean="0"/>
              <a:t>not hypothesize any spread due to dissonance.</a:t>
            </a:r>
          </a:p>
          <a:p>
            <a:endParaRPr lang="en-US" dirty="0"/>
          </a:p>
          <a:p>
            <a:r>
              <a:rPr lang="en-US" dirty="0" smtClean="0"/>
              <a:t>Dissonance and attitude change are only theorized to emerge when the choice is hard,</a:t>
            </a:r>
          </a:p>
          <a:p>
            <a:r>
              <a:rPr lang="en-US" dirty="0" smtClean="0"/>
              <a:t>so that the subject feels a need to rationalize choosing one over the other.</a:t>
            </a:r>
          </a:p>
        </p:txBody>
      </p:sp>
    </p:spTree>
    <p:extLst>
      <p:ext uri="{BB962C8B-B14F-4D97-AF65-F5344CB8AC3E}">
        <p14:creationId xmlns:p14="http://schemas.microsoft.com/office/powerpoint/2010/main" val="8004431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
        <p:nvSpPr>
          <p:cNvPr id="4" name="TextBox 3"/>
          <p:cNvSpPr txBox="1"/>
          <p:nvPr/>
        </p:nvSpPr>
        <p:spPr>
          <a:xfrm>
            <a:off x="1524000" y="533400"/>
            <a:ext cx="7467600" cy="1477328"/>
          </a:xfrm>
          <a:prstGeom prst="rect">
            <a:avLst/>
          </a:prstGeom>
          <a:noFill/>
        </p:spPr>
        <p:txBody>
          <a:bodyPr wrap="square" rtlCol="0">
            <a:spAutoFit/>
          </a:bodyPr>
          <a:lstStyle/>
          <a:p>
            <a:r>
              <a:rPr lang="en-US" b="1" dirty="0" smtClean="0"/>
              <a:t>E0</a:t>
            </a:r>
            <a:r>
              <a:rPr lang="en-US" dirty="0" smtClean="0"/>
              <a:t>  (Chen-Risen) control group uses rank-rank-choose order.</a:t>
            </a:r>
          </a:p>
          <a:p>
            <a:endParaRPr lang="en-US" dirty="0" smtClean="0"/>
          </a:p>
          <a:p>
            <a:r>
              <a:rPr lang="en-US" b="1" dirty="0" smtClean="0"/>
              <a:t>E1</a:t>
            </a:r>
            <a:r>
              <a:rPr lang="en-US" dirty="0" smtClean="0"/>
              <a:t>  “Hairdryer” and “Toaster” used for all subjects.</a:t>
            </a:r>
          </a:p>
          <a:p>
            <a:r>
              <a:rPr lang="en-US" b="1" dirty="0" smtClean="0"/>
              <a:t>E2</a:t>
            </a:r>
            <a:r>
              <a:rPr lang="en-US" dirty="0" smtClean="0"/>
              <a:t>  Random pair of comparison positions chosen separately for each subject.</a:t>
            </a:r>
          </a:p>
          <a:p>
            <a:r>
              <a:rPr lang="en-US" b="1" dirty="0" smtClean="0"/>
              <a:t>E3</a:t>
            </a:r>
            <a:r>
              <a:rPr lang="en-US" dirty="0" smtClean="0"/>
              <a:t>  One subject per possible pair of comparison positions.</a:t>
            </a:r>
            <a:endParaRPr lang="en-US" dirty="0"/>
          </a:p>
        </p:txBody>
      </p:sp>
      <p:sp>
        <p:nvSpPr>
          <p:cNvPr id="6" name="Left Brace 5"/>
          <p:cNvSpPr/>
          <p:nvPr/>
        </p:nvSpPr>
        <p:spPr>
          <a:xfrm>
            <a:off x="1426633" y="1371600"/>
            <a:ext cx="228600" cy="609599"/>
          </a:xfrm>
          <a:prstGeom prst="leftBrace">
            <a:avLst>
              <a:gd name="adj1" fmla="val 14815"/>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 name="Straight Connector 2"/>
          <p:cNvCxnSpPr>
            <a:stCxn id="6" idx="1"/>
          </p:cNvCxnSpPr>
          <p:nvPr/>
        </p:nvCxnSpPr>
        <p:spPr>
          <a:xfrm flipH="1">
            <a:off x="1409700" y="1676400"/>
            <a:ext cx="16933" cy="83820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533400" y="2514600"/>
            <a:ext cx="8298747" cy="147732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Wastes subjects on (</a:t>
            </a:r>
            <a:r>
              <a:rPr lang="en-US" dirty="0" err="1" smtClean="0"/>
              <a:t>i,j</a:t>
            </a:r>
            <a:r>
              <a:rPr lang="en-US" dirty="0" smtClean="0"/>
              <a:t>) choices far enough apart that dissonance researchers would</a:t>
            </a:r>
          </a:p>
          <a:p>
            <a:r>
              <a:rPr lang="en-US" dirty="0" smtClean="0"/>
              <a:t>not hypothesize any spread due to dissonance.</a:t>
            </a:r>
          </a:p>
          <a:p>
            <a:endParaRPr lang="en-US" dirty="0"/>
          </a:p>
          <a:p>
            <a:r>
              <a:rPr lang="en-US" dirty="0" smtClean="0"/>
              <a:t>Dissonance and attitude change are only theorized to emerge when the choice is hard,</a:t>
            </a:r>
          </a:p>
          <a:p>
            <a:r>
              <a:rPr lang="en-US" dirty="0" smtClean="0"/>
              <a:t>so that the subject feels a need to rationalize choosing one over the other.</a:t>
            </a:r>
          </a:p>
        </p:txBody>
      </p:sp>
      <p:sp>
        <p:nvSpPr>
          <p:cNvPr id="2" name="TextBox 1"/>
          <p:cNvSpPr txBox="1"/>
          <p:nvPr/>
        </p:nvSpPr>
        <p:spPr>
          <a:xfrm>
            <a:off x="1837267" y="4267200"/>
            <a:ext cx="6718634" cy="1477328"/>
          </a:xfrm>
          <a:prstGeom prst="rect">
            <a:avLst/>
          </a:prstGeom>
          <a:noFill/>
        </p:spPr>
        <p:txBody>
          <a:bodyPr wrap="none" rtlCol="0">
            <a:spAutoFit/>
          </a:bodyPr>
          <a:lstStyle/>
          <a:p>
            <a:r>
              <a:rPr lang="en-US" dirty="0" smtClean="0">
                <a:solidFill>
                  <a:srgbClr val="7030A0"/>
                </a:solidFill>
              </a:rPr>
              <a:t>Computer simulations (using coin-flipping algorithm)</a:t>
            </a:r>
          </a:p>
          <a:p>
            <a:r>
              <a:rPr lang="en-US" dirty="0" smtClean="0">
                <a:solidFill>
                  <a:srgbClr val="7030A0"/>
                </a:solidFill>
              </a:rPr>
              <a:t>suggest that E0’s waste roughly balances E2-E3’s waste.</a:t>
            </a:r>
          </a:p>
          <a:p>
            <a:endParaRPr lang="en-US" dirty="0">
              <a:solidFill>
                <a:srgbClr val="7030A0"/>
              </a:solidFill>
            </a:endParaRPr>
          </a:p>
          <a:p>
            <a:r>
              <a:rPr lang="en-US" dirty="0" smtClean="0">
                <a:solidFill>
                  <a:srgbClr val="7030A0"/>
                </a:solidFill>
              </a:rPr>
              <a:t>Typically, E0 was a bit better, but it depends how the</a:t>
            </a:r>
          </a:p>
          <a:p>
            <a:r>
              <a:rPr lang="en-US" dirty="0" smtClean="0">
                <a:solidFill>
                  <a:srgbClr val="7030A0"/>
                </a:solidFill>
              </a:rPr>
              <a:t>dependence on ∆ of the strength of the dissonance effect is modeled.</a:t>
            </a:r>
            <a:endParaRPr lang="en-US" dirty="0">
              <a:solidFill>
                <a:srgbClr val="7030A0"/>
              </a:solidFill>
            </a:endParaRPr>
          </a:p>
        </p:txBody>
      </p:sp>
    </p:spTree>
    <p:extLst>
      <p:ext uri="{BB962C8B-B14F-4D97-AF65-F5344CB8AC3E}">
        <p14:creationId xmlns:p14="http://schemas.microsoft.com/office/powerpoint/2010/main" val="24227216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
        <p:nvSpPr>
          <p:cNvPr id="4" name="TextBox 3"/>
          <p:cNvSpPr txBox="1"/>
          <p:nvPr/>
        </p:nvSpPr>
        <p:spPr>
          <a:xfrm>
            <a:off x="1524000" y="533400"/>
            <a:ext cx="7467600" cy="1477328"/>
          </a:xfrm>
          <a:prstGeom prst="rect">
            <a:avLst/>
          </a:prstGeom>
          <a:noFill/>
        </p:spPr>
        <p:txBody>
          <a:bodyPr wrap="square" rtlCol="0">
            <a:spAutoFit/>
          </a:bodyPr>
          <a:lstStyle/>
          <a:p>
            <a:r>
              <a:rPr lang="en-US" b="1" dirty="0" smtClean="0"/>
              <a:t>E0</a:t>
            </a:r>
            <a:r>
              <a:rPr lang="en-US" dirty="0" smtClean="0"/>
              <a:t>  (Chen-Risen) control group uses rank-rank-choose order.</a:t>
            </a:r>
          </a:p>
          <a:p>
            <a:endParaRPr lang="en-US" dirty="0" smtClean="0"/>
          </a:p>
          <a:p>
            <a:r>
              <a:rPr lang="en-US" b="1" dirty="0" smtClean="0"/>
              <a:t>E1</a:t>
            </a:r>
            <a:r>
              <a:rPr lang="en-US" dirty="0" smtClean="0"/>
              <a:t>  “Hairdryer” and “Toaster” used for all subjects.</a:t>
            </a:r>
          </a:p>
          <a:p>
            <a:r>
              <a:rPr lang="en-US" b="1" dirty="0" smtClean="0"/>
              <a:t>E2</a:t>
            </a:r>
            <a:r>
              <a:rPr lang="en-US" dirty="0" smtClean="0"/>
              <a:t>  Random pair of comparison positions chosen separately for each subject.</a:t>
            </a:r>
          </a:p>
          <a:p>
            <a:r>
              <a:rPr lang="en-US" b="1" dirty="0" smtClean="0"/>
              <a:t>E3</a:t>
            </a:r>
            <a:r>
              <a:rPr lang="en-US" dirty="0" smtClean="0"/>
              <a:t>  One subject per possible pair of comparison positions.</a:t>
            </a:r>
            <a:endParaRPr lang="en-US" dirty="0"/>
          </a:p>
        </p:txBody>
      </p:sp>
      <p:sp>
        <p:nvSpPr>
          <p:cNvPr id="6" name="Left Brace 5"/>
          <p:cNvSpPr/>
          <p:nvPr/>
        </p:nvSpPr>
        <p:spPr>
          <a:xfrm>
            <a:off x="1426633" y="1676399"/>
            <a:ext cx="228600" cy="304800"/>
          </a:xfrm>
          <a:prstGeom prst="leftBrace">
            <a:avLst>
              <a:gd name="adj1" fmla="val 14815"/>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 name="Straight Connector 2"/>
          <p:cNvCxnSpPr>
            <a:stCxn id="6" idx="1"/>
          </p:cNvCxnSpPr>
          <p:nvPr/>
        </p:nvCxnSpPr>
        <p:spPr>
          <a:xfrm flipH="1">
            <a:off x="1409701" y="1828799"/>
            <a:ext cx="16932" cy="685801"/>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533400" y="2514600"/>
            <a:ext cx="753302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Not all subjects perform the same task, so how can you make claims about the</a:t>
            </a:r>
          </a:p>
          <a:p>
            <a:r>
              <a:rPr lang="en-US" dirty="0" smtClean="0"/>
              <a:t>statistical significance of the outcome?</a:t>
            </a:r>
          </a:p>
        </p:txBody>
      </p:sp>
    </p:spTree>
    <p:extLst>
      <p:ext uri="{BB962C8B-B14F-4D97-AF65-F5344CB8AC3E}">
        <p14:creationId xmlns:p14="http://schemas.microsoft.com/office/powerpoint/2010/main" val="26397648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467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Which free-choice experiment is best?</a:t>
            </a:r>
          </a:p>
        </p:txBody>
      </p:sp>
      <p:sp>
        <p:nvSpPr>
          <p:cNvPr id="4" name="TextBox 3"/>
          <p:cNvSpPr txBox="1"/>
          <p:nvPr/>
        </p:nvSpPr>
        <p:spPr>
          <a:xfrm>
            <a:off x="1524000" y="533400"/>
            <a:ext cx="7467600" cy="1477328"/>
          </a:xfrm>
          <a:prstGeom prst="rect">
            <a:avLst/>
          </a:prstGeom>
          <a:noFill/>
        </p:spPr>
        <p:txBody>
          <a:bodyPr wrap="square" rtlCol="0">
            <a:spAutoFit/>
          </a:bodyPr>
          <a:lstStyle/>
          <a:p>
            <a:r>
              <a:rPr lang="en-US" b="1" dirty="0" smtClean="0"/>
              <a:t>E0</a:t>
            </a:r>
            <a:r>
              <a:rPr lang="en-US" dirty="0" smtClean="0"/>
              <a:t>  (Chen-Risen) control group uses rank-rank-choose order.</a:t>
            </a:r>
          </a:p>
          <a:p>
            <a:endParaRPr lang="en-US" dirty="0" smtClean="0"/>
          </a:p>
          <a:p>
            <a:r>
              <a:rPr lang="en-US" b="1" dirty="0" smtClean="0"/>
              <a:t>E1</a:t>
            </a:r>
            <a:r>
              <a:rPr lang="en-US" dirty="0" smtClean="0"/>
              <a:t>  “Hairdryer” and “Toaster” used for all subjects.</a:t>
            </a:r>
          </a:p>
          <a:p>
            <a:r>
              <a:rPr lang="en-US" b="1" dirty="0" smtClean="0"/>
              <a:t>E2</a:t>
            </a:r>
            <a:r>
              <a:rPr lang="en-US" dirty="0" smtClean="0"/>
              <a:t>  Random pair of comparison positions chosen separately for each subject.</a:t>
            </a:r>
          </a:p>
          <a:p>
            <a:r>
              <a:rPr lang="en-US" b="1" dirty="0" smtClean="0"/>
              <a:t>E3</a:t>
            </a:r>
            <a:r>
              <a:rPr lang="en-US" dirty="0" smtClean="0"/>
              <a:t>  One subject per possible pair of comparison positions.</a:t>
            </a:r>
            <a:endParaRPr lang="en-US" dirty="0"/>
          </a:p>
        </p:txBody>
      </p:sp>
      <p:sp>
        <p:nvSpPr>
          <p:cNvPr id="6" name="Left Brace 5"/>
          <p:cNvSpPr/>
          <p:nvPr/>
        </p:nvSpPr>
        <p:spPr>
          <a:xfrm>
            <a:off x="1452031" y="1119664"/>
            <a:ext cx="228600" cy="304800"/>
          </a:xfrm>
          <a:prstGeom prst="leftBrace">
            <a:avLst>
              <a:gd name="adj1" fmla="val 14815"/>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 name="Straight Connector 2"/>
          <p:cNvCxnSpPr>
            <a:stCxn id="6" idx="1"/>
          </p:cNvCxnSpPr>
          <p:nvPr/>
        </p:nvCxnSpPr>
        <p:spPr>
          <a:xfrm flipH="1">
            <a:off x="1435099" y="1272064"/>
            <a:ext cx="16932" cy="1242536"/>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533400" y="2514600"/>
            <a:ext cx="757021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If most subjects rank “hairdryer” and “toaster” close together near the middle,</a:t>
            </a:r>
          </a:p>
          <a:p>
            <a:r>
              <a:rPr lang="en-US" dirty="0" smtClean="0"/>
              <a:t>then not many subjects are wasted.</a:t>
            </a:r>
          </a:p>
        </p:txBody>
      </p:sp>
      <p:sp>
        <p:nvSpPr>
          <p:cNvPr id="7" name="TextBox 6"/>
          <p:cNvSpPr txBox="1"/>
          <p:nvPr/>
        </p:nvSpPr>
        <p:spPr>
          <a:xfrm>
            <a:off x="457200" y="3581400"/>
            <a:ext cx="8343900" cy="923330"/>
          </a:xfrm>
          <a:prstGeom prst="rect">
            <a:avLst/>
          </a:prstGeom>
          <a:noFill/>
        </p:spPr>
        <p:txBody>
          <a:bodyPr wrap="square" rtlCol="0">
            <a:spAutoFit/>
          </a:bodyPr>
          <a:lstStyle/>
          <a:p>
            <a:r>
              <a:rPr lang="en-US" dirty="0">
                <a:solidFill>
                  <a:srgbClr val="7030A0"/>
                </a:solidFill>
              </a:rPr>
              <a:t>Difficult to simulate </a:t>
            </a:r>
            <a:r>
              <a:rPr lang="en-US" b="1" dirty="0">
                <a:solidFill>
                  <a:srgbClr val="7030A0"/>
                </a:solidFill>
              </a:rPr>
              <a:t>E1</a:t>
            </a:r>
            <a:r>
              <a:rPr lang="en-US" dirty="0">
                <a:solidFill>
                  <a:srgbClr val="7030A0"/>
                </a:solidFill>
              </a:rPr>
              <a:t>.  Need to know how true-rankings vary from subject to</a:t>
            </a:r>
          </a:p>
          <a:p>
            <a:r>
              <a:rPr lang="en-US" dirty="0">
                <a:solidFill>
                  <a:srgbClr val="7030A0"/>
                </a:solidFill>
              </a:rPr>
              <a:t>subject, which depends on the objects used and how real humans feel about them.</a:t>
            </a:r>
          </a:p>
          <a:p>
            <a:endParaRPr lang="en-US" dirty="0">
              <a:solidFill>
                <a:srgbClr val="7030A0"/>
              </a:solidFill>
            </a:endParaRPr>
          </a:p>
        </p:txBody>
      </p:sp>
    </p:spTree>
    <p:extLst>
      <p:ext uri="{BB962C8B-B14F-4D97-AF65-F5344CB8AC3E}">
        <p14:creationId xmlns:p14="http://schemas.microsoft.com/office/powerpoint/2010/main" val="2930979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867400" y="2743200"/>
            <a:ext cx="3276600" cy="3352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graphicFrame>
        <p:nvGraphicFramePr>
          <p:cNvPr id="5" name="Diagram 4"/>
          <p:cNvGraphicFramePr/>
          <p:nvPr>
            <p:extLst>
              <p:ext uri="{D42A27DB-BD31-4B8C-83A1-F6EECF244321}">
                <p14:modId xmlns:p14="http://schemas.microsoft.com/office/powerpoint/2010/main" val="4097864475"/>
              </p:ext>
            </p:extLst>
          </p:nvPr>
        </p:nvGraphicFramePr>
        <p:xfrm>
          <a:off x="5181600" y="2743200"/>
          <a:ext cx="47244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Arrow 1"/>
          <p:cNvSpPr/>
          <p:nvPr/>
        </p:nvSpPr>
        <p:spPr>
          <a:xfrm rot="1119424">
            <a:off x="5881099" y="3710496"/>
            <a:ext cx="368987" cy="228600"/>
          </a:xfrm>
          <a:prstGeom prst="rightArrow">
            <a:avLst>
              <a:gd name="adj1" fmla="val 36777"/>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152400" y="2819400"/>
            <a:ext cx="5791200" cy="203132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i="1" dirty="0" smtClean="0">
                <a:solidFill>
                  <a:schemeClr val="accent6">
                    <a:lumMod val="50000"/>
                  </a:schemeClr>
                </a:solidFill>
              </a:rPr>
              <a:t>(</a:t>
            </a:r>
            <a:r>
              <a:rPr lang="en-US" i="1" dirty="0" err="1" smtClean="0">
                <a:solidFill>
                  <a:schemeClr val="accent6">
                    <a:lumMod val="50000"/>
                  </a:schemeClr>
                </a:solidFill>
              </a:rPr>
              <a:t>Festinger</a:t>
            </a:r>
            <a:r>
              <a:rPr lang="en-US" i="1" dirty="0" smtClean="0">
                <a:solidFill>
                  <a:schemeClr val="accent6">
                    <a:lumMod val="50000"/>
                  </a:schemeClr>
                </a:solidFill>
              </a:rPr>
              <a:t>, </a:t>
            </a:r>
            <a:r>
              <a:rPr lang="en-US" i="1" dirty="0" err="1" smtClean="0">
                <a:solidFill>
                  <a:schemeClr val="accent6">
                    <a:lumMod val="50000"/>
                  </a:schemeClr>
                </a:solidFill>
              </a:rPr>
              <a:t>Carlsmith</a:t>
            </a:r>
            <a:r>
              <a:rPr lang="en-US" i="1" dirty="0" smtClean="0">
                <a:solidFill>
                  <a:schemeClr val="accent6">
                    <a:lumMod val="50000"/>
                  </a:schemeClr>
                </a:solidFill>
              </a:rPr>
              <a:t>, 1958)</a:t>
            </a:r>
            <a:r>
              <a:rPr lang="en-US" dirty="0" smtClean="0">
                <a:solidFill>
                  <a:schemeClr val="accent6">
                    <a:lumMod val="50000"/>
                  </a:schemeClr>
                </a:solidFill>
              </a:rPr>
              <a:t> </a:t>
            </a:r>
            <a:r>
              <a:rPr lang="en-US" dirty="0" smtClean="0"/>
              <a:t>A student performed a boring task and was paid to convince another student that the task was interesting.</a:t>
            </a:r>
          </a:p>
          <a:p>
            <a:endParaRPr lang="en-US" dirty="0"/>
          </a:p>
          <a:p>
            <a:r>
              <a:rPr lang="en-US" dirty="0" smtClean="0"/>
              <a:t>FINDING: Students paid $1 were more likely than those</a:t>
            </a:r>
          </a:p>
          <a:p>
            <a:r>
              <a:rPr lang="en-US" dirty="0" smtClean="0"/>
              <a:t>paid $20 to come to </a:t>
            </a:r>
            <a:r>
              <a:rPr lang="en-US" dirty="0" smtClean="0"/>
              <a:t>themselves </a:t>
            </a:r>
            <a:r>
              <a:rPr lang="en-US" dirty="0" smtClean="0"/>
              <a:t>believe that the task was interesting. </a:t>
            </a:r>
            <a:endParaRPr lang="en-US" dirty="0"/>
          </a:p>
        </p:txBody>
      </p:sp>
      <p:sp>
        <p:nvSpPr>
          <p:cNvPr id="9" name="TextBox 8"/>
          <p:cNvSpPr txBox="1"/>
          <p:nvPr/>
        </p:nvSpPr>
        <p:spPr>
          <a:xfrm>
            <a:off x="6553200" y="6024208"/>
            <a:ext cx="2154436"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Dissonance Theory</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22297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3" name="Down Arrow 2"/>
          <p:cNvSpPr/>
          <p:nvPr/>
        </p:nvSpPr>
        <p:spPr>
          <a:xfrm rot="10800000">
            <a:off x="5715000" y="304800"/>
            <a:ext cx="228600" cy="3810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extBox 1"/>
          <p:cNvSpPr txBox="1"/>
          <p:nvPr/>
        </p:nvSpPr>
        <p:spPr>
          <a:xfrm>
            <a:off x="914400" y="685800"/>
            <a:ext cx="768787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i="1" dirty="0" smtClean="0"/>
              <a:t>(including the Chen-Risen experiment and all of our control-group-free methods)</a:t>
            </a:r>
            <a:endParaRPr lang="en-US" i="1" dirty="0"/>
          </a:p>
        </p:txBody>
      </p:sp>
    </p:spTree>
    <p:extLst>
      <p:ext uri="{BB962C8B-B14F-4D97-AF65-F5344CB8AC3E}">
        <p14:creationId xmlns:p14="http://schemas.microsoft.com/office/powerpoint/2010/main" val="8798892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Tree>
    <p:extLst>
      <p:ext uri="{BB962C8B-B14F-4D97-AF65-F5344CB8AC3E}">
        <p14:creationId xmlns:p14="http://schemas.microsoft.com/office/powerpoint/2010/main" val="1314704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
        <p:nvSpPr>
          <p:cNvPr id="2" name="TextBox 1"/>
          <p:cNvSpPr txBox="1"/>
          <p:nvPr/>
        </p:nvSpPr>
        <p:spPr>
          <a:xfrm>
            <a:off x="228600" y="1066800"/>
            <a:ext cx="8077200" cy="646331"/>
          </a:xfrm>
          <a:prstGeom prst="rect">
            <a:avLst/>
          </a:prstGeom>
          <a:noFill/>
        </p:spPr>
        <p:txBody>
          <a:bodyPr wrap="square" rtlCol="0">
            <a:spAutoFit/>
          </a:bodyPr>
          <a:lstStyle/>
          <a:p>
            <a:r>
              <a:rPr lang="en-US" b="1" dirty="0" smtClean="0"/>
              <a:t>PHENOMENON </a:t>
            </a:r>
            <a:r>
              <a:rPr lang="en-US" b="1" dirty="0" smtClean="0"/>
              <a:t>1</a:t>
            </a:r>
            <a:r>
              <a:rPr lang="en-US" dirty="0" smtClean="0"/>
              <a:t>: </a:t>
            </a:r>
            <a:r>
              <a:rPr lang="en-US" b="1" dirty="0" smtClean="0"/>
              <a:t>MEMORY</a:t>
            </a:r>
            <a:r>
              <a:rPr lang="en-US" dirty="0" smtClean="0"/>
              <a:t>.  The </a:t>
            </a:r>
            <a:r>
              <a:rPr lang="en-US" dirty="0"/>
              <a:t>s</a:t>
            </a:r>
            <a:r>
              <a:rPr lang="en-US" dirty="0" smtClean="0"/>
              <a:t>ubject remembers her choice and is inclined to construct a final ranking that is consistent with it.</a:t>
            </a:r>
            <a:endParaRPr lang="en-US" dirty="0"/>
          </a:p>
        </p:txBody>
      </p:sp>
    </p:spTree>
    <p:extLst>
      <p:ext uri="{BB962C8B-B14F-4D97-AF65-F5344CB8AC3E}">
        <p14:creationId xmlns:p14="http://schemas.microsoft.com/office/powerpoint/2010/main" val="1314704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
        <p:nvSpPr>
          <p:cNvPr id="2" name="TextBox 1"/>
          <p:cNvSpPr txBox="1"/>
          <p:nvPr/>
        </p:nvSpPr>
        <p:spPr>
          <a:xfrm>
            <a:off x="228600" y="1066800"/>
            <a:ext cx="8077200" cy="646331"/>
          </a:xfrm>
          <a:prstGeom prst="rect">
            <a:avLst/>
          </a:prstGeom>
          <a:noFill/>
        </p:spPr>
        <p:txBody>
          <a:bodyPr wrap="square" rtlCol="0">
            <a:spAutoFit/>
          </a:bodyPr>
          <a:lstStyle/>
          <a:p>
            <a:r>
              <a:rPr lang="en-US" b="1" dirty="0" smtClean="0"/>
              <a:t>PHENOMENON </a:t>
            </a:r>
            <a:r>
              <a:rPr lang="en-US" b="1" dirty="0" smtClean="0"/>
              <a:t>1</a:t>
            </a:r>
            <a:r>
              <a:rPr lang="en-US" dirty="0" smtClean="0"/>
              <a:t>: </a:t>
            </a:r>
            <a:r>
              <a:rPr lang="en-US" b="1" dirty="0" smtClean="0"/>
              <a:t>MEMORY</a:t>
            </a:r>
            <a:r>
              <a:rPr lang="en-US" dirty="0" smtClean="0"/>
              <a:t>.  The </a:t>
            </a:r>
            <a:r>
              <a:rPr lang="en-US" dirty="0"/>
              <a:t>s</a:t>
            </a:r>
            <a:r>
              <a:rPr lang="en-US" dirty="0" smtClean="0"/>
              <a:t>ubject remembers her choice and is inclined to construct a final ranking that is consistent with it.</a:t>
            </a:r>
            <a:endParaRPr lang="en-US" dirty="0"/>
          </a:p>
        </p:txBody>
      </p:sp>
      <p:sp>
        <p:nvSpPr>
          <p:cNvPr id="3" name="TextBox 2"/>
          <p:cNvSpPr txBox="1"/>
          <p:nvPr/>
        </p:nvSpPr>
        <p:spPr>
          <a:xfrm>
            <a:off x="609600" y="1908647"/>
            <a:ext cx="6414898" cy="369332"/>
          </a:xfrm>
          <a:prstGeom prst="rect">
            <a:avLst/>
          </a:prstGeom>
          <a:noFill/>
        </p:spPr>
        <p:txBody>
          <a:bodyPr wrap="none" rtlCol="0">
            <a:spAutoFit/>
          </a:bodyPr>
          <a:lstStyle/>
          <a:p>
            <a:r>
              <a:rPr lang="en-US" i="1" dirty="0" smtClean="0"/>
              <a:t>Memory alone can account for positive outcomes in E0, E1, E2, E3.</a:t>
            </a:r>
            <a:endParaRPr lang="en-US" i="1" dirty="0"/>
          </a:p>
        </p:txBody>
      </p:sp>
    </p:spTree>
    <p:extLst>
      <p:ext uri="{BB962C8B-B14F-4D97-AF65-F5344CB8AC3E}">
        <p14:creationId xmlns:p14="http://schemas.microsoft.com/office/powerpoint/2010/main" val="11922095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
        <p:nvSpPr>
          <p:cNvPr id="2" name="TextBox 1"/>
          <p:cNvSpPr txBox="1"/>
          <p:nvPr/>
        </p:nvSpPr>
        <p:spPr>
          <a:xfrm>
            <a:off x="228600" y="1066800"/>
            <a:ext cx="8077200" cy="646331"/>
          </a:xfrm>
          <a:prstGeom prst="rect">
            <a:avLst/>
          </a:prstGeom>
          <a:noFill/>
        </p:spPr>
        <p:txBody>
          <a:bodyPr wrap="square" rtlCol="0">
            <a:spAutoFit/>
          </a:bodyPr>
          <a:lstStyle/>
          <a:p>
            <a:r>
              <a:rPr lang="en-US" b="1" dirty="0" smtClean="0"/>
              <a:t>PHENOMENON </a:t>
            </a:r>
            <a:r>
              <a:rPr lang="en-US" b="1" dirty="0" smtClean="0"/>
              <a:t>1</a:t>
            </a:r>
            <a:r>
              <a:rPr lang="en-US" dirty="0" smtClean="0"/>
              <a:t>: </a:t>
            </a:r>
            <a:r>
              <a:rPr lang="en-US" b="1" dirty="0" smtClean="0"/>
              <a:t>MEMORY</a:t>
            </a:r>
            <a:r>
              <a:rPr lang="en-US" dirty="0" smtClean="0"/>
              <a:t>.  The </a:t>
            </a:r>
            <a:r>
              <a:rPr lang="en-US" dirty="0"/>
              <a:t>s</a:t>
            </a:r>
            <a:r>
              <a:rPr lang="en-US" dirty="0" smtClean="0"/>
              <a:t>ubject remembers her choice and is inclined to construct a final ranking that is consistent with it.</a:t>
            </a:r>
            <a:endParaRPr lang="en-US" dirty="0"/>
          </a:p>
        </p:txBody>
      </p:sp>
      <p:sp>
        <p:nvSpPr>
          <p:cNvPr id="11" name="TextBox 10"/>
          <p:cNvSpPr txBox="1"/>
          <p:nvPr/>
        </p:nvSpPr>
        <p:spPr>
          <a:xfrm>
            <a:off x="228599" y="1844842"/>
            <a:ext cx="8077200" cy="923330"/>
          </a:xfrm>
          <a:prstGeom prst="rect">
            <a:avLst/>
          </a:prstGeom>
          <a:noFill/>
        </p:spPr>
        <p:txBody>
          <a:bodyPr wrap="square" rtlCol="0">
            <a:spAutoFit/>
          </a:bodyPr>
          <a:lstStyle/>
          <a:p>
            <a:r>
              <a:rPr lang="en-US" b="1" dirty="0" smtClean="0"/>
              <a:t>PHENOMENON 2</a:t>
            </a:r>
            <a:r>
              <a:rPr lang="en-US" dirty="0" smtClean="0"/>
              <a:t>: “</a:t>
            </a:r>
            <a:r>
              <a:rPr lang="en-US" b="1" dirty="0" smtClean="0"/>
              <a:t>Think about it more carefully”</a:t>
            </a:r>
            <a:r>
              <a:rPr lang="en-US" dirty="0" smtClean="0"/>
              <a:t> </a:t>
            </a:r>
            <a:r>
              <a:rPr lang="en-US" dirty="0" smtClean="0"/>
              <a:t>The </a:t>
            </a:r>
            <a:r>
              <a:rPr lang="en-US" dirty="0" smtClean="0"/>
              <a:t>act of choosing between two objects does NOT change the subject’s true ranking, but does force her to think more carefully about the true positions of these objects in her true ranking.</a:t>
            </a:r>
            <a:endParaRPr lang="en-US" dirty="0"/>
          </a:p>
        </p:txBody>
      </p:sp>
    </p:spTree>
    <p:extLst>
      <p:ext uri="{BB962C8B-B14F-4D97-AF65-F5344CB8AC3E}">
        <p14:creationId xmlns:p14="http://schemas.microsoft.com/office/powerpoint/2010/main" val="1314704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
        <p:nvSpPr>
          <p:cNvPr id="2" name="TextBox 1"/>
          <p:cNvSpPr txBox="1"/>
          <p:nvPr/>
        </p:nvSpPr>
        <p:spPr>
          <a:xfrm>
            <a:off x="228600" y="1066800"/>
            <a:ext cx="8077200" cy="646331"/>
          </a:xfrm>
          <a:prstGeom prst="rect">
            <a:avLst/>
          </a:prstGeom>
          <a:noFill/>
        </p:spPr>
        <p:txBody>
          <a:bodyPr wrap="square" rtlCol="0">
            <a:spAutoFit/>
          </a:bodyPr>
          <a:lstStyle/>
          <a:p>
            <a:r>
              <a:rPr lang="en-US" b="1" dirty="0" smtClean="0"/>
              <a:t>PHENOMENON </a:t>
            </a:r>
            <a:r>
              <a:rPr lang="en-US" b="1" dirty="0" smtClean="0"/>
              <a:t>1</a:t>
            </a:r>
            <a:r>
              <a:rPr lang="en-US" dirty="0" smtClean="0"/>
              <a:t>: </a:t>
            </a:r>
            <a:r>
              <a:rPr lang="en-US" b="1" dirty="0" smtClean="0"/>
              <a:t>MEMORY</a:t>
            </a:r>
            <a:r>
              <a:rPr lang="en-US" dirty="0" smtClean="0"/>
              <a:t>.  The </a:t>
            </a:r>
            <a:r>
              <a:rPr lang="en-US" dirty="0"/>
              <a:t>s</a:t>
            </a:r>
            <a:r>
              <a:rPr lang="en-US" dirty="0" smtClean="0"/>
              <a:t>ubject remembers her choice and is inclined to construct a final ranking that is consistent with it.</a:t>
            </a:r>
            <a:endParaRPr lang="en-US" dirty="0"/>
          </a:p>
        </p:txBody>
      </p:sp>
      <p:sp>
        <p:nvSpPr>
          <p:cNvPr id="9" name="TextBox 8"/>
          <p:cNvSpPr txBox="1"/>
          <p:nvPr/>
        </p:nvSpPr>
        <p:spPr>
          <a:xfrm>
            <a:off x="808566" y="2819400"/>
            <a:ext cx="6917267" cy="923330"/>
          </a:xfrm>
          <a:prstGeom prst="rect">
            <a:avLst/>
          </a:prstGeom>
          <a:noFill/>
        </p:spPr>
        <p:txBody>
          <a:bodyPr wrap="square" rtlCol="0">
            <a:spAutoFit/>
          </a:bodyPr>
          <a:lstStyle/>
          <a:p>
            <a:r>
              <a:rPr lang="en-US" dirty="0" smtClean="0">
                <a:solidFill>
                  <a:srgbClr val="7030A0"/>
                </a:solidFill>
              </a:rPr>
              <a:t>This is easily modeled using two volumes of random noise:</a:t>
            </a:r>
          </a:p>
          <a:p>
            <a:r>
              <a:rPr lang="en-US" dirty="0">
                <a:solidFill>
                  <a:srgbClr val="7030A0"/>
                </a:solidFill>
              </a:rPr>
              <a:t> </a:t>
            </a:r>
            <a:r>
              <a:rPr lang="en-US" dirty="0" smtClean="0">
                <a:solidFill>
                  <a:srgbClr val="7030A0"/>
                </a:solidFill>
              </a:rPr>
              <a:t>     p</a:t>
            </a:r>
            <a:r>
              <a:rPr lang="en-US" baseline="-25000" dirty="0" smtClean="0">
                <a:solidFill>
                  <a:srgbClr val="7030A0"/>
                </a:solidFill>
              </a:rPr>
              <a:t>1</a:t>
            </a:r>
            <a:r>
              <a:rPr lang="en-US" dirty="0" smtClean="0">
                <a:solidFill>
                  <a:srgbClr val="7030A0"/>
                </a:solidFill>
              </a:rPr>
              <a:t>  (large) for the first ranking.</a:t>
            </a:r>
          </a:p>
          <a:p>
            <a:r>
              <a:rPr lang="en-US" dirty="0">
                <a:solidFill>
                  <a:srgbClr val="7030A0"/>
                </a:solidFill>
              </a:rPr>
              <a:t> </a:t>
            </a:r>
            <a:r>
              <a:rPr lang="en-US" dirty="0" smtClean="0">
                <a:solidFill>
                  <a:srgbClr val="7030A0"/>
                </a:solidFill>
              </a:rPr>
              <a:t>     p</a:t>
            </a:r>
            <a:r>
              <a:rPr lang="en-US" baseline="-25000" dirty="0" smtClean="0">
                <a:solidFill>
                  <a:srgbClr val="7030A0"/>
                </a:solidFill>
              </a:rPr>
              <a:t>2</a:t>
            </a:r>
            <a:r>
              <a:rPr lang="en-US" dirty="0" smtClean="0">
                <a:solidFill>
                  <a:srgbClr val="7030A0"/>
                </a:solidFill>
              </a:rPr>
              <a:t>  (small) for the choice </a:t>
            </a:r>
            <a:r>
              <a:rPr lang="en-US" u="sng" dirty="0" smtClean="0">
                <a:solidFill>
                  <a:srgbClr val="7030A0"/>
                </a:solidFill>
              </a:rPr>
              <a:t>and the second ranking</a:t>
            </a:r>
            <a:r>
              <a:rPr lang="en-US" dirty="0" smtClean="0">
                <a:solidFill>
                  <a:srgbClr val="7030A0"/>
                </a:solidFill>
              </a:rPr>
              <a:t>.</a:t>
            </a:r>
            <a:endParaRPr lang="en-US" dirty="0">
              <a:solidFill>
                <a:srgbClr val="7030A0"/>
              </a:solidFill>
            </a:endParaRPr>
          </a:p>
        </p:txBody>
      </p:sp>
      <p:sp>
        <p:nvSpPr>
          <p:cNvPr id="11" name="TextBox 10"/>
          <p:cNvSpPr txBox="1"/>
          <p:nvPr/>
        </p:nvSpPr>
        <p:spPr>
          <a:xfrm>
            <a:off x="228599" y="1844842"/>
            <a:ext cx="8077200" cy="923330"/>
          </a:xfrm>
          <a:prstGeom prst="rect">
            <a:avLst/>
          </a:prstGeom>
          <a:noFill/>
        </p:spPr>
        <p:txBody>
          <a:bodyPr wrap="square" rtlCol="0">
            <a:spAutoFit/>
          </a:bodyPr>
          <a:lstStyle/>
          <a:p>
            <a:r>
              <a:rPr lang="en-US" b="1" dirty="0" smtClean="0"/>
              <a:t>PHENOMENON 2</a:t>
            </a:r>
            <a:r>
              <a:rPr lang="en-US" dirty="0" smtClean="0"/>
              <a:t>: “</a:t>
            </a:r>
            <a:r>
              <a:rPr lang="en-US" b="1" dirty="0" smtClean="0"/>
              <a:t>Think about it more carefully”</a:t>
            </a:r>
            <a:r>
              <a:rPr lang="en-US" dirty="0" smtClean="0"/>
              <a:t> </a:t>
            </a:r>
            <a:r>
              <a:rPr lang="en-US" dirty="0" smtClean="0"/>
              <a:t>The </a:t>
            </a:r>
            <a:r>
              <a:rPr lang="en-US" dirty="0" smtClean="0"/>
              <a:t>act of choosing between two objects does NOT change the subject’s true ranking, but does force her to think more carefully about the true positions of these objects in her true ranking.</a:t>
            </a:r>
            <a:endParaRPr lang="en-US" dirty="0"/>
          </a:p>
        </p:txBody>
      </p:sp>
    </p:spTree>
    <p:extLst>
      <p:ext uri="{BB962C8B-B14F-4D97-AF65-F5344CB8AC3E}">
        <p14:creationId xmlns:p14="http://schemas.microsoft.com/office/powerpoint/2010/main" val="1314704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
        <p:nvSpPr>
          <p:cNvPr id="2" name="TextBox 1"/>
          <p:cNvSpPr txBox="1"/>
          <p:nvPr/>
        </p:nvSpPr>
        <p:spPr>
          <a:xfrm>
            <a:off x="228600" y="1066800"/>
            <a:ext cx="8077200" cy="646331"/>
          </a:xfrm>
          <a:prstGeom prst="rect">
            <a:avLst/>
          </a:prstGeom>
          <a:noFill/>
        </p:spPr>
        <p:txBody>
          <a:bodyPr wrap="square" rtlCol="0">
            <a:spAutoFit/>
          </a:bodyPr>
          <a:lstStyle/>
          <a:p>
            <a:r>
              <a:rPr lang="en-US" b="1" dirty="0" smtClean="0"/>
              <a:t>PHENOMENON </a:t>
            </a:r>
            <a:r>
              <a:rPr lang="en-US" b="1" dirty="0" smtClean="0"/>
              <a:t>1</a:t>
            </a:r>
            <a:r>
              <a:rPr lang="en-US" dirty="0" smtClean="0"/>
              <a:t>: </a:t>
            </a:r>
            <a:r>
              <a:rPr lang="en-US" b="1" dirty="0" smtClean="0"/>
              <a:t>MEMORY</a:t>
            </a:r>
            <a:r>
              <a:rPr lang="en-US" dirty="0" smtClean="0"/>
              <a:t>.  The </a:t>
            </a:r>
            <a:r>
              <a:rPr lang="en-US" dirty="0"/>
              <a:t>s</a:t>
            </a:r>
            <a:r>
              <a:rPr lang="en-US" dirty="0" smtClean="0"/>
              <a:t>ubject remembers her choice and is inclined to construct a final ranking that is consistent with it.</a:t>
            </a:r>
            <a:endParaRPr lang="en-US" dirty="0"/>
          </a:p>
        </p:txBody>
      </p:sp>
      <p:sp>
        <p:nvSpPr>
          <p:cNvPr id="6" name="TextBox 5"/>
          <p:cNvSpPr txBox="1"/>
          <p:nvPr/>
        </p:nvSpPr>
        <p:spPr>
          <a:xfrm>
            <a:off x="389919" y="3886200"/>
            <a:ext cx="7754559" cy="646331"/>
          </a:xfrm>
          <a:prstGeom prst="rect">
            <a:avLst/>
          </a:prstGeom>
          <a:noFill/>
        </p:spPr>
        <p:txBody>
          <a:bodyPr wrap="none" rtlCol="0">
            <a:spAutoFit/>
          </a:bodyPr>
          <a:lstStyle/>
          <a:p>
            <a:r>
              <a:rPr lang="en-US" b="1" dirty="0" smtClean="0"/>
              <a:t>Outcome</a:t>
            </a:r>
            <a:r>
              <a:rPr lang="en-US" dirty="0" smtClean="0"/>
              <a:t>: E0, E2, E3 can all be fooled into reporting significantly positive average</a:t>
            </a:r>
          </a:p>
          <a:p>
            <a:r>
              <a:rPr lang="en-US" dirty="0" smtClean="0"/>
              <a:t>spread, even though the subjects never change their true rankings.</a:t>
            </a:r>
            <a:endParaRPr lang="en-US" dirty="0"/>
          </a:p>
        </p:txBody>
      </p:sp>
      <p:sp>
        <p:nvSpPr>
          <p:cNvPr id="9" name="TextBox 8"/>
          <p:cNvSpPr txBox="1"/>
          <p:nvPr/>
        </p:nvSpPr>
        <p:spPr>
          <a:xfrm>
            <a:off x="808566" y="2819400"/>
            <a:ext cx="6917267" cy="923330"/>
          </a:xfrm>
          <a:prstGeom prst="rect">
            <a:avLst/>
          </a:prstGeom>
          <a:noFill/>
        </p:spPr>
        <p:txBody>
          <a:bodyPr wrap="square" rtlCol="0">
            <a:spAutoFit/>
          </a:bodyPr>
          <a:lstStyle/>
          <a:p>
            <a:r>
              <a:rPr lang="en-US" dirty="0" smtClean="0">
                <a:solidFill>
                  <a:srgbClr val="7030A0"/>
                </a:solidFill>
              </a:rPr>
              <a:t>This is easily modeled using two volumes of random noise:</a:t>
            </a:r>
          </a:p>
          <a:p>
            <a:r>
              <a:rPr lang="en-US" dirty="0">
                <a:solidFill>
                  <a:srgbClr val="7030A0"/>
                </a:solidFill>
              </a:rPr>
              <a:t> </a:t>
            </a:r>
            <a:r>
              <a:rPr lang="en-US" dirty="0" smtClean="0">
                <a:solidFill>
                  <a:srgbClr val="7030A0"/>
                </a:solidFill>
              </a:rPr>
              <a:t>     p</a:t>
            </a:r>
            <a:r>
              <a:rPr lang="en-US" baseline="-25000" dirty="0" smtClean="0">
                <a:solidFill>
                  <a:srgbClr val="7030A0"/>
                </a:solidFill>
              </a:rPr>
              <a:t>1</a:t>
            </a:r>
            <a:r>
              <a:rPr lang="en-US" dirty="0" smtClean="0">
                <a:solidFill>
                  <a:srgbClr val="7030A0"/>
                </a:solidFill>
              </a:rPr>
              <a:t>  (large) for the first ranking.</a:t>
            </a:r>
          </a:p>
          <a:p>
            <a:r>
              <a:rPr lang="en-US" dirty="0">
                <a:solidFill>
                  <a:srgbClr val="7030A0"/>
                </a:solidFill>
              </a:rPr>
              <a:t> </a:t>
            </a:r>
            <a:r>
              <a:rPr lang="en-US" dirty="0" smtClean="0">
                <a:solidFill>
                  <a:srgbClr val="7030A0"/>
                </a:solidFill>
              </a:rPr>
              <a:t>     p</a:t>
            </a:r>
            <a:r>
              <a:rPr lang="en-US" baseline="-25000" dirty="0" smtClean="0">
                <a:solidFill>
                  <a:srgbClr val="7030A0"/>
                </a:solidFill>
              </a:rPr>
              <a:t>2</a:t>
            </a:r>
            <a:r>
              <a:rPr lang="en-US" dirty="0" smtClean="0">
                <a:solidFill>
                  <a:srgbClr val="7030A0"/>
                </a:solidFill>
              </a:rPr>
              <a:t>  (small) for the choice </a:t>
            </a:r>
            <a:r>
              <a:rPr lang="en-US" u="sng" dirty="0" smtClean="0">
                <a:solidFill>
                  <a:srgbClr val="7030A0"/>
                </a:solidFill>
              </a:rPr>
              <a:t>and the second ranking</a:t>
            </a:r>
            <a:r>
              <a:rPr lang="en-US" dirty="0" smtClean="0">
                <a:solidFill>
                  <a:srgbClr val="7030A0"/>
                </a:solidFill>
              </a:rPr>
              <a:t>.</a:t>
            </a:r>
            <a:endParaRPr lang="en-US" dirty="0">
              <a:solidFill>
                <a:srgbClr val="7030A0"/>
              </a:solidFill>
            </a:endParaRPr>
          </a:p>
        </p:txBody>
      </p:sp>
      <p:sp>
        <p:nvSpPr>
          <p:cNvPr id="11" name="TextBox 10"/>
          <p:cNvSpPr txBox="1"/>
          <p:nvPr/>
        </p:nvSpPr>
        <p:spPr>
          <a:xfrm>
            <a:off x="228599" y="1844842"/>
            <a:ext cx="8077200" cy="923330"/>
          </a:xfrm>
          <a:prstGeom prst="rect">
            <a:avLst/>
          </a:prstGeom>
          <a:noFill/>
        </p:spPr>
        <p:txBody>
          <a:bodyPr wrap="square" rtlCol="0">
            <a:spAutoFit/>
          </a:bodyPr>
          <a:lstStyle/>
          <a:p>
            <a:r>
              <a:rPr lang="en-US" b="1" dirty="0" smtClean="0"/>
              <a:t>PHENOMENON 2</a:t>
            </a:r>
            <a:r>
              <a:rPr lang="en-US" dirty="0" smtClean="0"/>
              <a:t>: “</a:t>
            </a:r>
            <a:r>
              <a:rPr lang="en-US" b="1" dirty="0" smtClean="0"/>
              <a:t>Think about it more carefully”</a:t>
            </a:r>
            <a:r>
              <a:rPr lang="en-US" dirty="0" smtClean="0"/>
              <a:t> </a:t>
            </a:r>
            <a:r>
              <a:rPr lang="en-US" dirty="0" smtClean="0"/>
              <a:t>The </a:t>
            </a:r>
            <a:r>
              <a:rPr lang="en-US" dirty="0" smtClean="0"/>
              <a:t>act of choosing between two objects does NOT change the subject’s true ranking, but does force her to think more carefully about the true positions of these objects in her true ranking.</a:t>
            </a:r>
            <a:endParaRPr lang="en-US" dirty="0"/>
          </a:p>
        </p:txBody>
      </p:sp>
    </p:spTree>
    <p:extLst>
      <p:ext uri="{BB962C8B-B14F-4D97-AF65-F5344CB8AC3E}">
        <p14:creationId xmlns:p14="http://schemas.microsoft.com/office/powerpoint/2010/main" val="42644879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Joint work with </a:t>
            </a:r>
            <a:r>
              <a:rPr lang="en-US" sz="2000" b="1" dirty="0" smtClean="0"/>
              <a:t>Peter </a:t>
            </a:r>
            <a:r>
              <a:rPr lang="en-US" sz="2000" b="1" dirty="0" err="1" smtClean="0"/>
              <a:t>Selinger</a:t>
            </a:r>
            <a:r>
              <a:rPr lang="en-US" sz="2000" dirty="0" smtClean="0"/>
              <a:t>:</a:t>
            </a:r>
            <a:r>
              <a:rPr lang="en-US" sz="2000" dirty="0"/>
              <a:t> </a:t>
            </a:r>
            <a:r>
              <a:rPr lang="en-US" sz="2000" dirty="0" smtClean="0"/>
              <a:t>Further problems with </a:t>
            </a:r>
            <a:r>
              <a:rPr lang="en-US" sz="2000" b="1" dirty="0" smtClean="0"/>
              <a:t>ALL</a:t>
            </a:r>
            <a:r>
              <a:rPr lang="en-US" sz="2000" dirty="0" smtClean="0"/>
              <a:t> free-choice experiments.</a:t>
            </a:r>
          </a:p>
        </p:txBody>
      </p:sp>
      <p:sp>
        <p:nvSpPr>
          <p:cNvPr id="4" name="TextBox 3"/>
          <p:cNvSpPr txBox="1"/>
          <p:nvPr/>
        </p:nvSpPr>
        <p:spPr>
          <a:xfrm>
            <a:off x="123575" y="609600"/>
            <a:ext cx="8541249" cy="369332"/>
          </a:xfrm>
          <a:prstGeom prst="rect">
            <a:avLst/>
          </a:prstGeom>
          <a:noFill/>
        </p:spPr>
        <p:txBody>
          <a:bodyPr wrap="none" rtlCol="0">
            <a:spAutoFit/>
          </a:bodyPr>
          <a:lstStyle/>
          <a:p>
            <a:r>
              <a:rPr lang="en-US" dirty="0" smtClean="0"/>
              <a:t>A positive outcome could be blamed on psychological phenomena other than dissonance!</a:t>
            </a:r>
            <a:endParaRPr lang="en-US" dirty="0"/>
          </a:p>
        </p:txBody>
      </p:sp>
      <p:sp>
        <p:nvSpPr>
          <p:cNvPr id="2" name="TextBox 1"/>
          <p:cNvSpPr txBox="1"/>
          <p:nvPr/>
        </p:nvSpPr>
        <p:spPr>
          <a:xfrm>
            <a:off x="228600" y="1066800"/>
            <a:ext cx="8077200" cy="646331"/>
          </a:xfrm>
          <a:prstGeom prst="rect">
            <a:avLst/>
          </a:prstGeom>
          <a:noFill/>
        </p:spPr>
        <p:txBody>
          <a:bodyPr wrap="square" rtlCol="0">
            <a:spAutoFit/>
          </a:bodyPr>
          <a:lstStyle/>
          <a:p>
            <a:r>
              <a:rPr lang="en-US" b="1" dirty="0" smtClean="0"/>
              <a:t>PHENOMENON </a:t>
            </a:r>
            <a:r>
              <a:rPr lang="en-US" b="1" dirty="0" smtClean="0"/>
              <a:t>1</a:t>
            </a:r>
            <a:r>
              <a:rPr lang="en-US" dirty="0" smtClean="0"/>
              <a:t>: </a:t>
            </a:r>
            <a:r>
              <a:rPr lang="en-US" b="1" dirty="0" smtClean="0"/>
              <a:t>MEMORY</a:t>
            </a:r>
            <a:r>
              <a:rPr lang="en-US" dirty="0" smtClean="0"/>
              <a:t>.  The </a:t>
            </a:r>
            <a:r>
              <a:rPr lang="en-US" dirty="0"/>
              <a:t>s</a:t>
            </a:r>
            <a:r>
              <a:rPr lang="en-US" dirty="0" smtClean="0"/>
              <a:t>ubject remembers her choice and is inclined to construct a final ranking that is consistent with it.</a:t>
            </a:r>
            <a:endParaRPr lang="en-US" dirty="0"/>
          </a:p>
        </p:txBody>
      </p:sp>
      <p:sp>
        <p:nvSpPr>
          <p:cNvPr id="6" name="TextBox 5"/>
          <p:cNvSpPr txBox="1"/>
          <p:nvPr/>
        </p:nvSpPr>
        <p:spPr>
          <a:xfrm>
            <a:off x="389919" y="3886200"/>
            <a:ext cx="7754559" cy="646331"/>
          </a:xfrm>
          <a:prstGeom prst="rect">
            <a:avLst/>
          </a:prstGeom>
          <a:noFill/>
        </p:spPr>
        <p:txBody>
          <a:bodyPr wrap="none" rtlCol="0">
            <a:spAutoFit/>
          </a:bodyPr>
          <a:lstStyle/>
          <a:p>
            <a:r>
              <a:rPr lang="en-US" b="1" dirty="0" smtClean="0"/>
              <a:t>Outcome</a:t>
            </a:r>
            <a:r>
              <a:rPr lang="en-US" dirty="0" smtClean="0"/>
              <a:t>: E0, E2, E3 can all be fooled into reporting significantly positive average</a:t>
            </a:r>
          </a:p>
          <a:p>
            <a:r>
              <a:rPr lang="en-US" dirty="0" smtClean="0"/>
              <a:t>spread, even though the subjects never change their true rankings.</a:t>
            </a:r>
            <a:endParaRPr lang="en-US" dirty="0"/>
          </a:p>
        </p:txBody>
      </p:sp>
      <p:sp>
        <p:nvSpPr>
          <p:cNvPr id="9" name="TextBox 8"/>
          <p:cNvSpPr txBox="1"/>
          <p:nvPr/>
        </p:nvSpPr>
        <p:spPr>
          <a:xfrm>
            <a:off x="808566" y="2819400"/>
            <a:ext cx="6917267" cy="923330"/>
          </a:xfrm>
          <a:prstGeom prst="rect">
            <a:avLst/>
          </a:prstGeom>
          <a:noFill/>
        </p:spPr>
        <p:txBody>
          <a:bodyPr wrap="square" rtlCol="0">
            <a:spAutoFit/>
          </a:bodyPr>
          <a:lstStyle/>
          <a:p>
            <a:r>
              <a:rPr lang="en-US" dirty="0" smtClean="0">
                <a:solidFill>
                  <a:srgbClr val="7030A0"/>
                </a:solidFill>
              </a:rPr>
              <a:t>This is easily modeled using two volumes of random noise:</a:t>
            </a:r>
          </a:p>
          <a:p>
            <a:r>
              <a:rPr lang="en-US" dirty="0">
                <a:solidFill>
                  <a:srgbClr val="7030A0"/>
                </a:solidFill>
              </a:rPr>
              <a:t> </a:t>
            </a:r>
            <a:r>
              <a:rPr lang="en-US" dirty="0" smtClean="0">
                <a:solidFill>
                  <a:srgbClr val="7030A0"/>
                </a:solidFill>
              </a:rPr>
              <a:t>     p</a:t>
            </a:r>
            <a:r>
              <a:rPr lang="en-US" baseline="-25000" dirty="0" smtClean="0">
                <a:solidFill>
                  <a:srgbClr val="7030A0"/>
                </a:solidFill>
              </a:rPr>
              <a:t>1</a:t>
            </a:r>
            <a:r>
              <a:rPr lang="en-US" dirty="0" smtClean="0">
                <a:solidFill>
                  <a:srgbClr val="7030A0"/>
                </a:solidFill>
              </a:rPr>
              <a:t>  (large) for the first ranking.</a:t>
            </a:r>
          </a:p>
          <a:p>
            <a:r>
              <a:rPr lang="en-US" dirty="0">
                <a:solidFill>
                  <a:srgbClr val="7030A0"/>
                </a:solidFill>
              </a:rPr>
              <a:t> </a:t>
            </a:r>
            <a:r>
              <a:rPr lang="en-US" dirty="0" smtClean="0">
                <a:solidFill>
                  <a:srgbClr val="7030A0"/>
                </a:solidFill>
              </a:rPr>
              <a:t>     p</a:t>
            </a:r>
            <a:r>
              <a:rPr lang="en-US" baseline="-25000" dirty="0" smtClean="0">
                <a:solidFill>
                  <a:srgbClr val="7030A0"/>
                </a:solidFill>
              </a:rPr>
              <a:t>2</a:t>
            </a:r>
            <a:r>
              <a:rPr lang="en-US" dirty="0" smtClean="0">
                <a:solidFill>
                  <a:srgbClr val="7030A0"/>
                </a:solidFill>
              </a:rPr>
              <a:t>  (small) for the choice </a:t>
            </a:r>
            <a:r>
              <a:rPr lang="en-US" u="sng" dirty="0" smtClean="0">
                <a:solidFill>
                  <a:srgbClr val="7030A0"/>
                </a:solidFill>
              </a:rPr>
              <a:t>and the second ranking</a:t>
            </a:r>
            <a:r>
              <a:rPr lang="en-US" dirty="0" smtClean="0">
                <a:solidFill>
                  <a:srgbClr val="7030A0"/>
                </a:solidFill>
              </a:rPr>
              <a:t>.</a:t>
            </a:r>
            <a:endParaRPr lang="en-US" dirty="0">
              <a:solidFill>
                <a:srgbClr val="7030A0"/>
              </a:solidFill>
            </a:endParaRPr>
          </a:p>
        </p:txBody>
      </p:sp>
      <p:sp>
        <p:nvSpPr>
          <p:cNvPr id="11" name="TextBox 10"/>
          <p:cNvSpPr txBox="1"/>
          <p:nvPr/>
        </p:nvSpPr>
        <p:spPr>
          <a:xfrm>
            <a:off x="228599" y="1844842"/>
            <a:ext cx="8077200" cy="923330"/>
          </a:xfrm>
          <a:prstGeom prst="rect">
            <a:avLst/>
          </a:prstGeom>
          <a:noFill/>
        </p:spPr>
        <p:txBody>
          <a:bodyPr wrap="square" rtlCol="0">
            <a:spAutoFit/>
          </a:bodyPr>
          <a:lstStyle/>
          <a:p>
            <a:r>
              <a:rPr lang="en-US" b="1" dirty="0" smtClean="0"/>
              <a:t>PHENOMENON 2</a:t>
            </a:r>
            <a:r>
              <a:rPr lang="en-US" dirty="0" smtClean="0"/>
              <a:t>: “</a:t>
            </a:r>
            <a:r>
              <a:rPr lang="en-US" b="1" dirty="0" smtClean="0"/>
              <a:t>Think about it more carefully”</a:t>
            </a:r>
            <a:r>
              <a:rPr lang="en-US" dirty="0" smtClean="0"/>
              <a:t> </a:t>
            </a:r>
            <a:r>
              <a:rPr lang="en-US" dirty="0" smtClean="0"/>
              <a:t>The </a:t>
            </a:r>
            <a:r>
              <a:rPr lang="en-US" dirty="0" smtClean="0"/>
              <a:t>act of choosing between two objects does NOT change the subject’s true ranking, but does force her to think more carefully about the true positions of these objects in her true ranking.</a:t>
            </a:r>
            <a:endParaRPr lang="en-US" dirty="0"/>
          </a:p>
        </p:txBody>
      </p:sp>
      <p:sp>
        <p:nvSpPr>
          <p:cNvPr id="8" name="TextBox 7"/>
          <p:cNvSpPr txBox="1"/>
          <p:nvPr/>
        </p:nvSpPr>
        <p:spPr>
          <a:xfrm>
            <a:off x="228600" y="5486400"/>
            <a:ext cx="86868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u="sng" dirty="0" smtClean="0"/>
              <a:t>Conclusion</a:t>
            </a:r>
            <a:r>
              <a:rPr lang="en-US" sz="2000" b="1" dirty="0" smtClean="0"/>
              <a:t>: It is still not clear whether ANY type of free-choice experiment can</a:t>
            </a:r>
          </a:p>
          <a:p>
            <a:r>
              <a:rPr lang="en-US" sz="2000" b="1" dirty="0" smtClean="0"/>
              <a:t>correctly measure choice-induced attitude change caused by dissonance.</a:t>
            </a:r>
            <a:endParaRPr lang="en-US" sz="2000" b="1" dirty="0"/>
          </a:p>
        </p:txBody>
      </p:sp>
    </p:spTree>
    <p:extLst>
      <p:ext uri="{BB962C8B-B14F-4D97-AF65-F5344CB8AC3E}">
        <p14:creationId xmlns:p14="http://schemas.microsoft.com/office/powerpoint/2010/main" val="78778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867400" y="2743200"/>
            <a:ext cx="3276600" cy="3352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28600" y="152400"/>
            <a:ext cx="8763000" cy="1523999"/>
          </a:xfrm>
        </p:spPr>
        <p:txBody>
          <a:bodyPr>
            <a:normAutofit/>
          </a:bodyPr>
          <a:lstStyle/>
          <a:p>
            <a:pPr marL="0" indent="0">
              <a:buNone/>
            </a:pPr>
            <a:r>
              <a:rPr lang="en-US" sz="2800" b="1" dirty="0" smtClean="0"/>
              <a:t>Cognitive Dissonance</a:t>
            </a:r>
            <a:r>
              <a:rPr lang="en-US" sz="2800" dirty="0" smtClean="0"/>
              <a:t>: The uncomfortable cognitive state that arises when one’s actions are inconsistent with one’s underlying attitudes/beliefs </a:t>
            </a:r>
            <a:r>
              <a:rPr lang="en-US" sz="2800" i="1" dirty="0" smtClean="0">
                <a:solidFill>
                  <a:schemeClr val="bg1">
                    <a:lumMod val="50000"/>
                  </a:schemeClr>
                </a:solidFill>
              </a:rPr>
              <a:t>(</a:t>
            </a:r>
            <a:r>
              <a:rPr lang="en-US" sz="2800" i="1" dirty="0" err="1" smtClean="0">
                <a:solidFill>
                  <a:schemeClr val="bg1">
                    <a:lumMod val="50000"/>
                  </a:schemeClr>
                </a:solidFill>
              </a:rPr>
              <a:t>Festinger</a:t>
            </a:r>
            <a:r>
              <a:rPr lang="en-US" sz="2800" i="1" dirty="0" smtClean="0">
                <a:solidFill>
                  <a:schemeClr val="bg1">
                    <a:lumMod val="50000"/>
                  </a:schemeClr>
                </a:solidFill>
              </a:rPr>
              <a:t>, 1957)</a:t>
            </a:r>
            <a:endParaRPr lang="en-US" sz="2800" i="1" dirty="0">
              <a:solidFill>
                <a:schemeClr val="bg1">
                  <a:lumMod val="50000"/>
                </a:schemeClr>
              </a:solidFill>
            </a:endParaRPr>
          </a:p>
        </p:txBody>
      </p:sp>
      <p:sp>
        <p:nvSpPr>
          <p:cNvPr id="4" name="TextBox 3"/>
          <p:cNvSpPr txBox="1"/>
          <p:nvPr/>
        </p:nvSpPr>
        <p:spPr>
          <a:xfrm>
            <a:off x="381000" y="1676400"/>
            <a:ext cx="8153400" cy="830997"/>
          </a:xfrm>
          <a:prstGeom prst="rect">
            <a:avLst/>
          </a:prstGeom>
          <a:noFill/>
        </p:spPr>
        <p:txBody>
          <a:bodyPr wrap="square" rtlCol="0">
            <a:spAutoFit/>
          </a:bodyPr>
          <a:lstStyle/>
          <a:p>
            <a:r>
              <a:rPr lang="en-US" sz="2400" dirty="0" smtClean="0">
                <a:solidFill>
                  <a:schemeClr val="accent6">
                    <a:lumMod val="75000"/>
                  </a:schemeClr>
                </a:solidFill>
              </a:rPr>
              <a:t>Many experiments over 5 decades have measured our tendency to reduce dissonance by shifting our attitudes/beliefs…</a:t>
            </a:r>
            <a:endParaRPr lang="en-US" sz="2400" dirty="0">
              <a:solidFill>
                <a:schemeClr val="accent6">
                  <a:lumMod val="75000"/>
                </a:schemeClr>
              </a:solidFill>
            </a:endParaRPr>
          </a:p>
        </p:txBody>
      </p:sp>
      <p:graphicFrame>
        <p:nvGraphicFramePr>
          <p:cNvPr id="5" name="Diagram 4"/>
          <p:cNvGraphicFramePr/>
          <p:nvPr>
            <p:extLst>
              <p:ext uri="{D42A27DB-BD31-4B8C-83A1-F6EECF244321}">
                <p14:modId xmlns:p14="http://schemas.microsoft.com/office/powerpoint/2010/main" val="2605420869"/>
              </p:ext>
            </p:extLst>
          </p:nvPr>
        </p:nvGraphicFramePr>
        <p:xfrm>
          <a:off x="5181600" y="2743200"/>
          <a:ext cx="47244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19993338">
            <a:off x="5880740" y="5534362"/>
            <a:ext cx="711606" cy="2286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TextBox 6"/>
          <p:cNvSpPr txBox="1"/>
          <p:nvPr/>
        </p:nvSpPr>
        <p:spPr>
          <a:xfrm>
            <a:off x="152400" y="5257800"/>
            <a:ext cx="57912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i="1" dirty="0" smtClean="0">
                <a:solidFill>
                  <a:schemeClr val="accent6">
                    <a:lumMod val="50000"/>
                  </a:schemeClr>
                </a:solidFill>
              </a:rPr>
              <a:t>(Gerard, Mathewson, 1966)</a:t>
            </a:r>
            <a:r>
              <a:rPr lang="en-US" dirty="0" smtClean="0">
                <a:solidFill>
                  <a:schemeClr val="accent6">
                    <a:lumMod val="50000"/>
                  </a:schemeClr>
                </a:solidFill>
              </a:rPr>
              <a:t> </a:t>
            </a:r>
            <a:r>
              <a:rPr lang="en-US" dirty="0" smtClean="0"/>
              <a:t>Students who went through a</a:t>
            </a:r>
          </a:p>
          <a:p>
            <a:r>
              <a:rPr lang="en-US" dirty="0"/>
              <a:t>s</a:t>
            </a:r>
            <a:r>
              <a:rPr lang="en-US" dirty="0" smtClean="0"/>
              <a:t>evere initiation to join a dull group ended up liking the </a:t>
            </a:r>
          </a:p>
          <a:p>
            <a:r>
              <a:rPr lang="en-US" dirty="0"/>
              <a:t>g</a:t>
            </a:r>
            <a:r>
              <a:rPr lang="en-US" dirty="0" smtClean="0"/>
              <a:t>roup more than student who went through a mild initiation.</a:t>
            </a:r>
            <a:endParaRPr lang="en-US" dirty="0"/>
          </a:p>
        </p:txBody>
      </p:sp>
      <p:sp>
        <p:nvSpPr>
          <p:cNvPr id="9" name="TextBox 8"/>
          <p:cNvSpPr txBox="1"/>
          <p:nvPr/>
        </p:nvSpPr>
        <p:spPr>
          <a:xfrm>
            <a:off x="6553200" y="6024208"/>
            <a:ext cx="2154436"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Dissonance Theory</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5043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5964</Words>
  <Application>Microsoft Office PowerPoint</Application>
  <PresentationFormat>On-screen Show (4:3)</PresentationFormat>
  <Paragraphs>932</Paragraphs>
  <Slides>87</Slides>
  <Notes>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The Math of Measuring Self-Delusion Dr. Kristopher Tapp, Saint Joseph’s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Joseph's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Math of Measuring Self-Delusion Dr. Kristopher Tapp, Saint Joseph’s University</dc:title>
  <dc:creator>ktapp</dc:creator>
  <cp:lastModifiedBy>ktapp</cp:lastModifiedBy>
  <cp:revision>21</cp:revision>
  <dcterms:created xsi:type="dcterms:W3CDTF">2013-09-13T17:28:07Z</dcterms:created>
  <dcterms:modified xsi:type="dcterms:W3CDTF">2014-02-28T17:22:00Z</dcterms:modified>
</cp:coreProperties>
</file>