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56"/>
  </p:notesMasterIdLst>
  <p:handoutMasterIdLst>
    <p:handoutMasterId r:id="rId57"/>
  </p:handoutMasterIdLst>
  <p:sldIdLst>
    <p:sldId id="256" r:id="rId6"/>
    <p:sldId id="355" r:id="rId7"/>
    <p:sldId id="356" r:id="rId8"/>
    <p:sldId id="357" r:id="rId9"/>
    <p:sldId id="358" r:id="rId10"/>
    <p:sldId id="359" r:id="rId11"/>
    <p:sldId id="260" r:id="rId12"/>
    <p:sldId id="258" r:id="rId13"/>
    <p:sldId id="288" r:id="rId14"/>
    <p:sldId id="262" r:id="rId15"/>
    <p:sldId id="380" r:id="rId16"/>
    <p:sldId id="263" r:id="rId17"/>
    <p:sldId id="341" r:id="rId18"/>
    <p:sldId id="264" r:id="rId19"/>
    <p:sldId id="350" r:id="rId20"/>
    <p:sldId id="351" r:id="rId21"/>
    <p:sldId id="343" r:id="rId22"/>
    <p:sldId id="344" r:id="rId23"/>
    <p:sldId id="345" r:id="rId24"/>
    <p:sldId id="346" r:id="rId25"/>
    <p:sldId id="352" r:id="rId26"/>
    <p:sldId id="349" r:id="rId27"/>
    <p:sldId id="348" r:id="rId28"/>
    <p:sldId id="347" r:id="rId29"/>
    <p:sldId id="391" r:id="rId30"/>
    <p:sldId id="375" r:id="rId31"/>
    <p:sldId id="381" r:id="rId32"/>
    <p:sldId id="387" r:id="rId33"/>
    <p:sldId id="382" r:id="rId34"/>
    <p:sldId id="384" r:id="rId35"/>
    <p:sldId id="386" r:id="rId36"/>
    <p:sldId id="378" r:id="rId37"/>
    <p:sldId id="388" r:id="rId38"/>
    <p:sldId id="377" r:id="rId39"/>
    <p:sldId id="392" r:id="rId40"/>
    <p:sldId id="379" r:id="rId41"/>
    <p:sldId id="376" r:id="rId42"/>
    <p:sldId id="362" r:id="rId43"/>
    <p:sldId id="363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3" r:id="rId52"/>
    <p:sldId id="374" r:id="rId53"/>
    <p:sldId id="353" r:id="rId54"/>
    <p:sldId id="389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1" autoAdjust="0"/>
    <p:restoredTop sz="96271" autoAdjust="0"/>
  </p:normalViewPr>
  <p:slideViewPr>
    <p:cSldViewPr>
      <p:cViewPr>
        <p:scale>
          <a:sx n="66" d="100"/>
          <a:sy n="66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22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A37B48-CD9A-495B-99B1-DE5E8579DCD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FB92F2-47B0-464A-8005-B0D05357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B70541-D8F3-4F8F-83FC-38982D1A1F05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C74BD-AC83-4BAE-B099-DC08D1473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65.png"/><Relationship Id="rId12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4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20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image" Target="../media/image710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40.png"/><Relationship Id="rId4" Type="http://schemas.openxmlformats.org/officeDocument/2006/relationships/image" Target="../media/image10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70.png"/><Relationship Id="rId5" Type="http://schemas.openxmlformats.org/officeDocument/2006/relationships/image" Target="../media/image1160.png"/><Relationship Id="rId4" Type="http://schemas.openxmlformats.org/officeDocument/2006/relationships/image" Target="../media/image1150.png"/><Relationship Id="rId9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1350837" y="-1676400"/>
            <a:ext cx="13085637" cy="9583837"/>
            <a:chOff x="873432" y="2557395"/>
            <a:chExt cx="5771520" cy="3865852"/>
          </a:xfrm>
          <a:solidFill>
            <a:schemeClr val="accent1">
              <a:alpha val="30000"/>
            </a:schemeClr>
          </a:solidFill>
        </p:grpSpPr>
        <p:sp>
          <p:nvSpPr>
            <p:cNvPr id="66" name="Freeform 65"/>
            <p:cNvSpPr/>
            <p:nvPr/>
          </p:nvSpPr>
          <p:spPr>
            <a:xfrm>
              <a:off x="873432" y="2557395"/>
              <a:ext cx="2886864" cy="3865852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19873" y="4776403"/>
              <a:ext cx="3944993" cy="149966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2877185"/>
                <a:gd name="connsiteY0" fmla="*/ 76517 h 1053464"/>
                <a:gd name="connsiteX1" fmla="*/ 792162 w 2877185"/>
                <a:gd name="connsiteY1" fmla="*/ 251777 h 1053464"/>
                <a:gd name="connsiteX2" fmla="*/ 49212 w 2877185"/>
                <a:gd name="connsiteY2" fmla="*/ 141287 h 1053464"/>
                <a:gd name="connsiteX3" fmla="*/ 241617 w 2877185"/>
                <a:gd name="connsiteY3" fmla="*/ 935672 h 1053464"/>
                <a:gd name="connsiteX4" fmla="*/ 1289367 w 2877185"/>
                <a:gd name="connsiteY4" fmla="*/ 848042 h 1053464"/>
                <a:gd name="connsiteX5" fmla="*/ 1575117 w 2877185"/>
                <a:gd name="connsiteY5" fmla="*/ 600392 h 1053464"/>
                <a:gd name="connsiteX6" fmla="*/ 2843847 w 2877185"/>
                <a:gd name="connsiteY6" fmla="*/ 124142 h 1053464"/>
                <a:gd name="connsiteX7" fmla="*/ 1375092 w 2877185"/>
                <a:gd name="connsiteY7" fmla="*/ 76517 h 1053464"/>
                <a:gd name="connsiteX0" fmla="*/ 1375092 w 3071495"/>
                <a:gd name="connsiteY0" fmla="*/ 95568 h 1075373"/>
                <a:gd name="connsiteX1" fmla="*/ 792162 w 3071495"/>
                <a:gd name="connsiteY1" fmla="*/ 270828 h 1075373"/>
                <a:gd name="connsiteX2" fmla="*/ 49212 w 3071495"/>
                <a:gd name="connsiteY2" fmla="*/ 160338 h 1075373"/>
                <a:gd name="connsiteX3" fmla="*/ 241617 w 3071495"/>
                <a:gd name="connsiteY3" fmla="*/ 954723 h 1075373"/>
                <a:gd name="connsiteX4" fmla="*/ 1289367 w 3071495"/>
                <a:gd name="connsiteY4" fmla="*/ 867093 h 1075373"/>
                <a:gd name="connsiteX5" fmla="*/ 2740977 w 3071495"/>
                <a:gd name="connsiteY5" fmla="*/ 954723 h 1075373"/>
                <a:gd name="connsiteX6" fmla="*/ 2843847 w 3071495"/>
                <a:gd name="connsiteY6" fmla="*/ 143193 h 1075373"/>
                <a:gd name="connsiteX7" fmla="*/ 1375092 w 3071495"/>
                <a:gd name="connsiteY7" fmla="*/ 95568 h 1075373"/>
                <a:gd name="connsiteX0" fmla="*/ 1455738 w 3152141"/>
                <a:gd name="connsiteY0" fmla="*/ 95568 h 1065213"/>
                <a:gd name="connsiteX1" fmla="*/ 872808 w 3152141"/>
                <a:gd name="connsiteY1" fmla="*/ 270828 h 1065213"/>
                <a:gd name="connsiteX2" fmla="*/ 129858 w 3152141"/>
                <a:gd name="connsiteY2" fmla="*/ 160338 h 1065213"/>
                <a:gd name="connsiteX3" fmla="*/ 322263 w 3152141"/>
                <a:gd name="connsiteY3" fmla="*/ 954723 h 1065213"/>
                <a:gd name="connsiteX4" fmla="*/ 2063433 w 3152141"/>
                <a:gd name="connsiteY4" fmla="*/ 806133 h 1065213"/>
                <a:gd name="connsiteX5" fmla="*/ 2821623 w 3152141"/>
                <a:gd name="connsiteY5" fmla="*/ 954723 h 1065213"/>
                <a:gd name="connsiteX6" fmla="*/ 2924493 w 3152141"/>
                <a:gd name="connsiteY6" fmla="*/ 143193 h 1065213"/>
                <a:gd name="connsiteX7" fmla="*/ 1455738 w 3152141"/>
                <a:gd name="connsiteY7" fmla="*/ 95568 h 1065213"/>
                <a:gd name="connsiteX0" fmla="*/ 1912938 w 3075941"/>
                <a:gd name="connsiteY0" fmla="*/ 21272 h 1112837"/>
                <a:gd name="connsiteX1" fmla="*/ 872808 w 3075941"/>
                <a:gd name="connsiteY1" fmla="*/ 318452 h 1112837"/>
                <a:gd name="connsiteX2" fmla="*/ 129858 w 3075941"/>
                <a:gd name="connsiteY2" fmla="*/ 207962 h 1112837"/>
                <a:gd name="connsiteX3" fmla="*/ 322263 w 3075941"/>
                <a:gd name="connsiteY3" fmla="*/ 1002347 h 1112837"/>
                <a:gd name="connsiteX4" fmla="*/ 2063433 w 3075941"/>
                <a:gd name="connsiteY4" fmla="*/ 853757 h 1112837"/>
                <a:gd name="connsiteX5" fmla="*/ 2821623 w 3075941"/>
                <a:gd name="connsiteY5" fmla="*/ 1002347 h 1112837"/>
                <a:gd name="connsiteX6" fmla="*/ 2924493 w 3075941"/>
                <a:gd name="connsiteY6" fmla="*/ 190817 h 1112837"/>
                <a:gd name="connsiteX7" fmla="*/ 1912938 w 3075941"/>
                <a:gd name="connsiteY7" fmla="*/ 21272 h 1112837"/>
                <a:gd name="connsiteX0" fmla="*/ 1912938 w 3075941"/>
                <a:gd name="connsiteY0" fmla="*/ 17794 h 1109359"/>
                <a:gd name="connsiteX1" fmla="*/ 992600 w 3075941"/>
                <a:gd name="connsiteY1" fmla="*/ 294101 h 1109359"/>
                <a:gd name="connsiteX2" fmla="*/ 129858 w 3075941"/>
                <a:gd name="connsiteY2" fmla="*/ 204484 h 1109359"/>
                <a:gd name="connsiteX3" fmla="*/ 322263 w 3075941"/>
                <a:gd name="connsiteY3" fmla="*/ 998869 h 1109359"/>
                <a:gd name="connsiteX4" fmla="*/ 2063433 w 3075941"/>
                <a:gd name="connsiteY4" fmla="*/ 850279 h 1109359"/>
                <a:gd name="connsiteX5" fmla="*/ 2821623 w 3075941"/>
                <a:gd name="connsiteY5" fmla="*/ 998869 h 1109359"/>
                <a:gd name="connsiteX6" fmla="*/ 2924493 w 3075941"/>
                <a:gd name="connsiteY6" fmla="*/ 187339 h 1109359"/>
                <a:gd name="connsiteX7" fmla="*/ 1912938 w 3075941"/>
                <a:gd name="connsiteY7" fmla="*/ 17794 h 1109359"/>
                <a:gd name="connsiteX0" fmla="*/ 1763199 w 3100897"/>
                <a:gd name="connsiteY0" fmla="*/ 17794 h 1095444"/>
                <a:gd name="connsiteX1" fmla="*/ 992600 w 3100897"/>
                <a:gd name="connsiteY1" fmla="*/ 280186 h 1095444"/>
                <a:gd name="connsiteX2" fmla="*/ 129858 w 3100897"/>
                <a:gd name="connsiteY2" fmla="*/ 190569 h 1095444"/>
                <a:gd name="connsiteX3" fmla="*/ 322263 w 3100897"/>
                <a:gd name="connsiteY3" fmla="*/ 984954 h 1095444"/>
                <a:gd name="connsiteX4" fmla="*/ 2063433 w 3100897"/>
                <a:gd name="connsiteY4" fmla="*/ 836364 h 1095444"/>
                <a:gd name="connsiteX5" fmla="*/ 2821623 w 3100897"/>
                <a:gd name="connsiteY5" fmla="*/ 984954 h 1095444"/>
                <a:gd name="connsiteX6" fmla="*/ 2924493 w 3100897"/>
                <a:gd name="connsiteY6" fmla="*/ 173424 h 1095444"/>
                <a:gd name="connsiteX7" fmla="*/ 1763199 w 3100897"/>
                <a:gd name="connsiteY7" fmla="*/ 17794 h 10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897" h="1095444">
                  <a:moveTo>
                    <a:pt x="1763199" y="17794"/>
                  </a:moveTo>
                  <a:cubicBezTo>
                    <a:pt x="1441217" y="35588"/>
                    <a:pt x="1264823" y="251390"/>
                    <a:pt x="992600" y="280186"/>
                  </a:cubicBezTo>
                  <a:cubicBezTo>
                    <a:pt x="720377" y="308982"/>
                    <a:pt x="191770" y="49282"/>
                    <a:pt x="129858" y="190569"/>
                  </a:cubicBezTo>
                  <a:cubicBezTo>
                    <a:pt x="80646" y="338206"/>
                    <a:pt x="0" y="877322"/>
                    <a:pt x="322263" y="984954"/>
                  </a:cubicBezTo>
                  <a:cubicBezTo>
                    <a:pt x="644526" y="1092587"/>
                    <a:pt x="1646873" y="836364"/>
                    <a:pt x="2063433" y="836364"/>
                  </a:cubicBezTo>
                  <a:cubicBezTo>
                    <a:pt x="2479993" y="836364"/>
                    <a:pt x="2678113" y="1095444"/>
                    <a:pt x="2821623" y="984954"/>
                  </a:cubicBezTo>
                  <a:cubicBezTo>
                    <a:pt x="2965133" y="874464"/>
                    <a:pt x="3100897" y="334617"/>
                    <a:pt x="2924493" y="173424"/>
                  </a:cubicBezTo>
                  <a:cubicBezTo>
                    <a:pt x="2748089" y="12231"/>
                    <a:pt x="2085181" y="0"/>
                    <a:pt x="1763199" y="17794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55848" y="2665346"/>
              <a:ext cx="1712044" cy="1272680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95546" y="3100004"/>
              <a:ext cx="2849406" cy="2605945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748" h="692886">
                  <a:moveTo>
                    <a:pt x="961976" y="44550"/>
                  </a:moveTo>
                  <a:cubicBezTo>
                    <a:pt x="860204" y="0"/>
                    <a:pt x="192336" y="8553"/>
                    <a:pt x="96168" y="56926"/>
                  </a:cubicBezTo>
                  <a:cubicBezTo>
                    <a:pt x="0" y="105299"/>
                    <a:pt x="336950" y="231738"/>
                    <a:pt x="384969" y="334789"/>
                  </a:cubicBezTo>
                  <a:cubicBezTo>
                    <a:pt x="432988" y="437840"/>
                    <a:pt x="207597" y="660350"/>
                    <a:pt x="384284" y="675231"/>
                  </a:cubicBezTo>
                  <a:cubicBezTo>
                    <a:pt x="611639" y="692886"/>
                    <a:pt x="610520" y="429337"/>
                    <a:pt x="706802" y="324224"/>
                  </a:cubicBezTo>
                  <a:cubicBezTo>
                    <a:pt x="803084" y="219111"/>
                    <a:pt x="1063748" y="89100"/>
                    <a:pt x="961976" y="4455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043419" y="2782822"/>
              <a:ext cx="3426914" cy="152434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2051367"/>
                <a:gd name="connsiteY0" fmla="*/ 76517 h 1166812"/>
                <a:gd name="connsiteX1" fmla="*/ 792162 w 2051367"/>
                <a:gd name="connsiteY1" fmla="*/ 251777 h 1166812"/>
                <a:gd name="connsiteX2" fmla="*/ 49212 w 2051367"/>
                <a:gd name="connsiteY2" fmla="*/ 141287 h 1166812"/>
                <a:gd name="connsiteX3" fmla="*/ 241617 w 2051367"/>
                <a:gd name="connsiteY3" fmla="*/ 935672 h 1166812"/>
                <a:gd name="connsiteX4" fmla="*/ 1289367 w 2051367"/>
                <a:gd name="connsiteY4" fmla="*/ 848042 h 1166812"/>
                <a:gd name="connsiteX5" fmla="*/ 1994217 w 2051367"/>
                <a:gd name="connsiteY5" fmla="*/ 1065212 h 1166812"/>
                <a:gd name="connsiteX6" fmla="*/ 1632267 w 2051367"/>
                <a:gd name="connsiteY6" fmla="*/ 238442 h 1166812"/>
                <a:gd name="connsiteX7" fmla="*/ 1375092 w 2051367"/>
                <a:gd name="connsiteY7" fmla="*/ 76517 h 1166812"/>
                <a:gd name="connsiteX0" fmla="*/ 1375092 w 2055177"/>
                <a:gd name="connsiteY0" fmla="*/ 76517 h 1349692"/>
                <a:gd name="connsiteX1" fmla="*/ 792162 w 2055177"/>
                <a:gd name="connsiteY1" fmla="*/ 251777 h 1349692"/>
                <a:gd name="connsiteX2" fmla="*/ 49212 w 2055177"/>
                <a:gd name="connsiteY2" fmla="*/ 141287 h 1349692"/>
                <a:gd name="connsiteX3" fmla="*/ 241617 w 2055177"/>
                <a:gd name="connsiteY3" fmla="*/ 935672 h 1349692"/>
                <a:gd name="connsiteX4" fmla="*/ 1266507 w 2055177"/>
                <a:gd name="connsiteY4" fmla="*/ 1328102 h 1349692"/>
                <a:gd name="connsiteX5" fmla="*/ 1994217 w 2055177"/>
                <a:gd name="connsiteY5" fmla="*/ 1065212 h 1349692"/>
                <a:gd name="connsiteX6" fmla="*/ 1632267 w 2055177"/>
                <a:gd name="connsiteY6" fmla="*/ 238442 h 1349692"/>
                <a:gd name="connsiteX7" fmla="*/ 1375092 w 2055177"/>
                <a:gd name="connsiteY7" fmla="*/ 76517 h 1349692"/>
                <a:gd name="connsiteX0" fmla="*/ 1291272 w 2055177"/>
                <a:gd name="connsiteY0" fmla="*/ 305117 h 1349692"/>
                <a:gd name="connsiteX1" fmla="*/ 792162 w 2055177"/>
                <a:gd name="connsiteY1" fmla="*/ 251777 h 1349692"/>
                <a:gd name="connsiteX2" fmla="*/ 49212 w 2055177"/>
                <a:gd name="connsiteY2" fmla="*/ 141287 h 1349692"/>
                <a:gd name="connsiteX3" fmla="*/ 241617 w 2055177"/>
                <a:gd name="connsiteY3" fmla="*/ 935672 h 1349692"/>
                <a:gd name="connsiteX4" fmla="*/ 1266507 w 2055177"/>
                <a:gd name="connsiteY4" fmla="*/ 1328102 h 1349692"/>
                <a:gd name="connsiteX5" fmla="*/ 1994217 w 2055177"/>
                <a:gd name="connsiteY5" fmla="*/ 1065212 h 1349692"/>
                <a:gd name="connsiteX6" fmla="*/ 1632267 w 2055177"/>
                <a:gd name="connsiteY6" fmla="*/ 238442 h 1349692"/>
                <a:gd name="connsiteX7" fmla="*/ 1291272 w 2055177"/>
                <a:gd name="connsiteY7" fmla="*/ 305117 h 1349692"/>
                <a:gd name="connsiteX0" fmla="*/ 1291272 w 2229485"/>
                <a:gd name="connsiteY0" fmla="*/ 305117 h 1349692"/>
                <a:gd name="connsiteX1" fmla="*/ 792162 w 2229485"/>
                <a:gd name="connsiteY1" fmla="*/ 251777 h 1349692"/>
                <a:gd name="connsiteX2" fmla="*/ 49212 w 2229485"/>
                <a:gd name="connsiteY2" fmla="*/ 141287 h 1349692"/>
                <a:gd name="connsiteX3" fmla="*/ 241617 w 2229485"/>
                <a:gd name="connsiteY3" fmla="*/ 935672 h 1349692"/>
                <a:gd name="connsiteX4" fmla="*/ 1266507 w 2229485"/>
                <a:gd name="connsiteY4" fmla="*/ 1328102 h 1349692"/>
                <a:gd name="connsiteX5" fmla="*/ 1994217 w 2229485"/>
                <a:gd name="connsiteY5" fmla="*/ 1065212 h 1349692"/>
                <a:gd name="connsiteX6" fmla="*/ 2112327 w 2229485"/>
                <a:gd name="connsiteY6" fmla="*/ 474662 h 1349692"/>
                <a:gd name="connsiteX7" fmla="*/ 1291272 w 2229485"/>
                <a:gd name="connsiteY7" fmla="*/ 305117 h 1349692"/>
                <a:gd name="connsiteX0" fmla="*/ 1672272 w 2610485"/>
                <a:gd name="connsiteY0" fmla="*/ 68897 h 1113472"/>
                <a:gd name="connsiteX1" fmla="*/ 1173162 w 2610485"/>
                <a:gd name="connsiteY1" fmla="*/ 15557 h 1113472"/>
                <a:gd name="connsiteX2" fmla="*/ 49212 w 2610485"/>
                <a:gd name="connsiteY2" fmla="*/ 141287 h 1113472"/>
                <a:gd name="connsiteX3" fmla="*/ 622617 w 2610485"/>
                <a:gd name="connsiteY3" fmla="*/ 699452 h 1113472"/>
                <a:gd name="connsiteX4" fmla="*/ 1647507 w 2610485"/>
                <a:gd name="connsiteY4" fmla="*/ 1091882 h 1113472"/>
                <a:gd name="connsiteX5" fmla="*/ 2375217 w 2610485"/>
                <a:gd name="connsiteY5" fmla="*/ 828992 h 1113472"/>
                <a:gd name="connsiteX6" fmla="*/ 2493327 w 2610485"/>
                <a:gd name="connsiteY6" fmla="*/ 238442 h 1113472"/>
                <a:gd name="connsiteX7" fmla="*/ 1672272 w 2610485"/>
                <a:gd name="connsiteY7" fmla="*/ 68897 h 1113472"/>
                <a:gd name="connsiteX0" fmla="*/ 2493327 w 2693669"/>
                <a:gd name="connsiteY0" fmla="*/ 238442 h 1113472"/>
                <a:gd name="connsiteX1" fmla="*/ 1173162 w 2693669"/>
                <a:gd name="connsiteY1" fmla="*/ 15557 h 1113472"/>
                <a:gd name="connsiteX2" fmla="*/ 49212 w 2693669"/>
                <a:gd name="connsiteY2" fmla="*/ 141287 h 1113472"/>
                <a:gd name="connsiteX3" fmla="*/ 622617 w 2693669"/>
                <a:gd name="connsiteY3" fmla="*/ 699452 h 1113472"/>
                <a:gd name="connsiteX4" fmla="*/ 1647507 w 2693669"/>
                <a:gd name="connsiteY4" fmla="*/ 1091882 h 1113472"/>
                <a:gd name="connsiteX5" fmla="*/ 2375217 w 2693669"/>
                <a:gd name="connsiteY5" fmla="*/ 828992 h 1113472"/>
                <a:gd name="connsiteX6" fmla="*/ 2493327 w 2693669"/>
                <a:gd name="connsiteY6" fmla="*/ 238442 h 111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3669" h="1113472">
                  <a:moveTo>
                    <a:pt x="2493327" y="238442"/>
                  </a:moveTo>
                  <a:cubicBezTo>
                    <a:pt x="2292985" y="102870"/>
                    <a:pt x="1580514" y="31749"/>
                    <a:pt x="1173162" y="15557"/>
                  </a:cubicBezTo>
                  <a:cubicBezTo>
                    <a:pt x="902652" y="27622"/>
                    <a:pt x="111124" y="0"/>
                    <a:pt x="49212" y="141287"/>
                  </a:cubicBezTo>
                  <a:cubicBezTo>
                    <a:pt x="0" y="288924"/>
                    <a:pt x="356234" y="541020"/>
                    <a:pt x="622617" y="699452"/>
                  </a:cubicBezTo>
                  <a:cubicBezTo>
                    <a:pt x="889000" y="857885"/>
                    <a:pt x="1355407" y="1070292"/>
                    <a:pt x="1647507" y="1091882"/>
                  </a:cubicBezTo>
                  <a:cubicBezTo>
                    <a:pt x="1939607" y="1113472"/>
                    <a:pt x="2234247" y="971232"/>
                    <a:pt x="2375217" y="828992"/>
                  </a:cubicBezTo>
                  <a:cubicBezTo>
                    <a:pt x="2516187" y="686752"/>
                    <a:pt x="2693669" y="374014"/>
                    <a:pt x="2493327" y="238442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708456" y="3286055"/>
              <a:ext cx="3853519" cy="253731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92012" y="3570221"/>
              <a:ext cx="1869655" cy="1908152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554" h="1393826">
                  <a:moveTo>
                    <a:pt x="1110774" y="381318"/>
                  </a:moveTo>
                  <a:cubicBezTo>
                    <a:pt x="1024890" y="253842"/>
                    <a:pt x="825023" y="0"/>
                    <a:pt x="643096" y="75565"/>
                  </a:cubicBezTo>
                  <a:cubicBezTo>
                    <a:pt x="461169" y="151130"/>
                    <a:pt x="38418" y="615157"/>
                    <a:pt x="19209" y="834708"/>
                  </a:cubicBezTo>
                  <a:cubicBezTo>
                    <a:pt x="0" y="1054259"/>
                    <a:pt x="337979" y="1391921"/>
                    <a:pt x="527844" y="1392873"/>
                  </a:cubicBezTo>
                  <a:cubicBezTo>
                    <a:pt x="717709" y="1393826"/>
                    <a:pt x="1061244" y="1009015"/>
                    <a:pt x="1158399" y="840423"/>
                  </a:cubicBezTo>
                  <a:cubicBezTo>
                    <a:pt x="1255554" y="671831"/>
                    <a:pt x="1196658" y="508794"/>
                    <a:pt x="1110774" y="38131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505371" cy="230505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0000"/>
                    </a:prstClr>
                  </a:outerShdw>
                </a:effectLst>
              </a:rPr>
              <a:t>Euler Characteristic for Data Analysis</a:t>
            </a:r>
            <a:endParaRPr lang="en-US" sz="8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24150"/>
            <a:ext cx="9144000" cy="23718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a:rPr>
              <a:t>Matthew </a:t>
            </a:r>
            <a:r>
              <a:rPr lang="en-US" dirty="0" smtClean="0">
                <a:solidFill>
                  <a:schemeClr val="tx1"/>
                </a:solidFill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a:rPr>
              <a:t>L. Wright</a:t>
            </a:r>
            <a:endParaRPr lang="en-US" dirty="0" smtClean="0">
              <a:solidFill>
                <a:schemeClr val="tx1"/>
              </a:solidFill>
              <a:effectLst>
                <a:outerShdw blurRad="127000" algn="ctr" rotWithShape="0">
                  <a:prstClr val="black">
                    <a:alpha val="50000"/>
                  </a:prstClr>
                </a:outerShdw>
              </a:effectLst>
            </a:endParaRPr>
          </a:p>
          <a:p>
            <a:endParaRPr lang="en-US" dirty="0" smtClean="0">
              <a:solidFill>
                <a:schemeClr val="tx1"/>
              </a:solidFill>
              <a:effectLst>
                <a:outerShdw blurRad="127000" algn="ctr" rotWithShape="0">
                  <a:prstClr val="black">
                    <a:alpha val="50000"/>
                  </a:prst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a:rPr>
              <a:t>Institute for Mathematics and its Applications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</a:rPr>
              <a:t>University of Minnesota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Key Property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16002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  <a:buNone/>
                </a:pPr>
                <a:r>
                  <a:rPr lang="en-US" dirty="0" smtClean="0"/>
                  <a:t>For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1600200"/>
              </a:xfrm>
              <a:blipFill rotWithShape="1">
                <a:blip r:embed="rId2"/>
                <a:stretch>
                  <a:fillRect l="-1852" t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7200" y="3048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This property is called </a:t>
            </a:r>
            <a:r>
              <a:rPr lang="en-US" sz="3200" b="1" dirty="0" smtClean="0">
                <a:solidFill>
                  <a:schemeClr val="accent4"/>
                </a:solidFill>
              </a:rPr>
              <a:t>additivity</a:t>
            </a:r>
            <a:r>
              <a:rPr lang="en-US" sz="3200" dirty="0" smtClean="0"/>
              <a:t>, or the </a:t>
            </a:r>
            <a:r>
              <a:rPr lang="en-US" sz="3200" b="1" dirty="0" smtClean="0">
                <a:solidFill>
                  <a:schemeClr val="accent4"/>
                </a:solidFill>
              </a:rPr>
              <a:t>inclusion-exclusion principle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4" name="Freeform 13"/>
          <p:cNvSpPr/>
          <p:nvPr/>
        </p:nvSpPr>
        <p:spPr>
          <a:xfrm>
            <a:off x="1791669" y="4495801"/>
            <a:ext cx="3382882" cy="1565889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882" h="1489689">
                <a:moveTo>
                  <a:pt x="1500360" y="11437"/>
                </a:moveTo>
                <a:cubicBezTo>
                  <a:pt x="938750" y="60455"/>
                  <a:pt x="-123563" y="208938"/>
                  <a:pt x="11802" y="819511"/>
                </a:cubicBezTo>
                <a:cubicBezTo>
                  <a:pt x="147167" y="1430084"/>
                  <a:pt x="1449113" y="1527748"/>
                  <a:pt x="2010723" y="1478730"/>
                </a:cubicBezTo>
                <a:cubicBezTo>
                  <a:pt x="2572333" y="1429712"/>
                  <a:pt x="3422279" y="991175"/>
                  <a:pt x="3381465" y="525401"/>
                </a:cubicBezTo>
                <a:cubicBezTo>
                  <a:pt x="3340651" y="59627"/>
                  <a:pt x="2061970" y="-37581"/>
                  <a:pt x="1500360" y="114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80651" y="4508150"/>
            <a:ext cx="3377349" cy="155354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  <a:gd name="connsiteX0" fmla="*/ 1700222 w 3377349"/>
              <a:gd name="connsiteY0" fmla="*/ 553 h 1477340"/>
              <a:gd name="connsiteX1" fmla="*/ 5186 w 3377349"/>
              <a:gd name="connsiteY1" fmla="*/ 874994 h 1477340"/>
              <a:gd name="connsiteX2" fmla="*/ 1384675 w 3377349"/>
              <a:gd name="connsiteY2" fmla="*/ 1475219 h 1477340"/>
              <a:gd name="connsiteX3" fmla="*/ 3374849 w 3377349"/>
              <a:gd name="connsiteY3" fmla="*/ 580884 h 1477340"/>
              <a:gd name="connsiteX4" fmla="*/ 1700222 w 3377349"/>
              <a:gd name="connsiteY4" fmla="*/ 553 h 14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349" h="1477340">
                <a:moveTo>
                  <a:pt x="1700222" y="553"/>
                </a:moveTo>
                <a:cubicBezTo>
                  <a:pt x="533928" y="12700"/>
                  <a:pt x="57777" y="629216"/>
                  <a:pt x="5186" y="874994"/>
                </a:cubicBezTo>
                <a:cubicBezTo>
                  <a:pt x="-47405" y="1120772"/>
                  <a:pt x="292123" y="1509489"/>
                  <a:pt x="1384675" y="1475219"/>
                </a:cubicBezTo>
                <a:cubicBezTo>
                  <a:pt x="2477227" y="1440949"/>
                  <a:pt x="3330209" y="985688"/>
                  <a:pt x="3374849" y="580884"/>
                </a:cubicBezTo>
                <a:cubicBezTo>
                  <a:pt x="3419489" y="176080"/>
                  <a:pt x="2866516" y="-11594"/>
                  <a:pt x="1700222" y="5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2299" y="4959647"/>
                <a:ext cx="356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99" y="4959647"/>
                <a:ext cx="35670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9293" y="4959647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93" y="4959647"/>
                <a:ext cx="37330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3478827" y="4599587"/>
            <a:ext cx="1693900" cy="1392577"/>
          </a:xfrm>
          <a:custGeom>
            <a:avLst/>
            <a:gdLst>
              <a:gd name="connsiteX0" fmla="*/ 1035472 w 1693900"/>
              <a:gd name="connsiteY0" fmla="*/ 0 h 1392577"/>
              <a:gd name="connsiteX1" fmla="*/ 1227435 w 1693900"/>
              <a:gd name="connsiteY1" fmla="*/ 50262 h 1392577"/>
              <a:gd name="connsiteX2" fmla="*/ 1692483 w 1693900"/>
              <a:gd name="connsiteY2" fmla="*/ 449943 h 1392577"/>
              <a:gd name="connsiteX3" fmla="*/ 660285 w 1693900"/>
              <a:gd name="connsiteY3" fmla="*/ 1382380 h 1392577"/>
              <a:gd name="connsiteX4" fmla="*/ 622956 w 1693900"/>
              <a:gd name="connsiteY4" fmla="*/ 1392577 h 1392577"/>
              <a:gd name="connsiteX5" fmla="*/ 454204 w 1693900"/>
              <a:gd name="connsiteY5" fmla="*/ 1345599 h 1392577"/>
              <a:gd name="connsiteX6" fmla="*/ 5186 w 1693900"/>
              <a:gd name="connsiteY6" fmla="*/ 830142 h 1392577"/>
              <a:gd name="connsiteX7" fmla="*/ 950738 w 1693900"/>
              <a:gd name="connsiteY7" fmla="*/ 23320 h 139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900" h="1392577">
                <a:moveTo>
                  <a:pt x="1035472" y="0"/>
                </a:moveTo>
                <a:lnTo>
                  <a:pt x="1227435" y="50262"/>
                </a:lnTo>
                <a:cubicBezTo>
                  <a:pt x="1487798" y="137225"/>
                  <a:pt x="1677178" y="266344"/>
                  <a:pt x="1692483" y="449943"/>
                </a:cubicBezTo>
                <a:cubicBezTo>
                  <a:pt x="1725645" y="847742"/>
                  <a:pt x="1170765" y="1226641"/>
                  <a:pt x="660285" y="1382380"/>
                </a:cubicBezTo>
                <a:lnTo>
                  <a:pt x="622956" y="1392577"/>
                </a:lnTo>
                <a:lnTo>
                  <a:pt x="454204" y="1345599"/>
                </a:lnTo>
                <a:cubicBezTo>
                  <a:pt x="92619" y="1211926"/>
                  <a:pt x="-27683" y="991676"/>
                  <a:pt x="5186" y="830142"/>
                </a:cubicBezTo>
                <a:cubicBezTo>
                  <a:pt x="44629" y="636301"/>
                  <a:pt x="322325" y="223163"/>
                  <a:pt x="950738" y="233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8426" y="5032523"/>
                <a:ext cx="10983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26" y="5032523"/>
                <a:ext cx="109831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1792611" y="4495800"/>
            <a:ext cx="5066331" cy="1565890"/>
          </a:xfrm>
          <a:custGeom>
            <a:avLst/>
            <a:gdLst>
              <a:gd name="connsiteX0" fmla="*/ 1740758 w 5066331"/>
              <a:gd name="connsiteY0" fmla="*/ 362 h 1565890"/>
              <a:gd name="connsiteX1" fmla="*/ 2636211 w 5066331"/>
              <a:gd name="connsiteY1" fmla="*/ 79228 h 1565890"/>
              <a:gd name="connsiteX2" fmla="*/ 2724454 w 5066331"/>
              <a:gd name="connsiteY2" fmla="*/ 102333 h 1565890"/>
              <a:gd name="connsiteX3" fmla="*/ 2804195 w 5066331"/>
              <a:gd name="connsiteY3" fmla="*/ 80386 h 1565890"/>
              <a:gd name="connsiteX4" fmla="*/ 3389204 w 5066331"/>
              <a:gd name="connsiteY4" fmla="*/ 12931 h 1565890"/>
              <a:gd name="connsiteX5" fmla="*/ 5063831 w 5066331"/>
              <a:gd name="connsiteY5" fmla="*/ 623195 h 1565890"/>
              <a:gd name="connsiteX6" fmla="*/ 3073657 w 5066331"/>
              <a:gd name="connsiteY6" fmla="*/ 1563659 h 1565890"/>
              <a:gd name="connsiteX7" fmla="*/ 2389796 w 5066331"/>
              <a:gd name="connsiteY7" fmla="*/ 1516585 h 1565890"/>
              <a:gd name="connsiteX8" fmla="*/ 2311938 w 5066331"/>
              <a:gd name="connsiteY8" fmla="*/ 1494910 h 1565890"/>
              <a:gd name="connsiteX9" fmla="*/ 2232540 w 5066331"/>
              <a:gd name="connsiteY9" fmla="*/ 1516599 h 1565890"/>
              <a:gd name="connsiteX10" fmla="*/ 2010723 w 5066331"/>
              <a:gd name="connsiteY10" fmla="*/ 1554370 h 1565890"/>
              <a:gd name="connsiteX11" fmla="*/ 11802 w 5066331"/>
              <a:gd name="connsiteY11" fmla="*/ 861431 h 1565890"/>
              <a:gd name="connsiteX12" fmla="*/ 1500360 w 5066331"/>
              <a:gd name="connsiteY12" fmla="*/ 12022 h 1565890"/>
              <a:gd name="connsiteX13" fmla="*/ 1740758 w 5066331"/>
              <a:gd name="connsiteY13" fmla="*/ 362 h 1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6331" h="1565890">
                <a:moveTo>
                  <a:pt x="1740758" y="362"/>
                </a:moveTo>
                <a:cubicBezTo>
                  <a:pt x="2007133" y="-3182"/>
                  <a:pt x="2339981" y="18999"/>
                  <a:pt x="2636211" y="79228"/>
                </a:cubicBezTo>
                <a:lnTo>
                  <a:pt x="2724454" y="102333"/>
                </a:lnTo>
                <a:lnTo>
                  <a:pt x="2804195" y="80386"/>
                </a:lnTo>
                <a:cubicBezTo>
                  <a:pt x="2976107" y="40064"/>
                  <a:pt x="3170524" y="15326"/>
                  <a:pt x="3389204" y="12931"/>
                </a:cubicBezTo>
                <a:cubicBezTo>
                  <a:pt x="4555498" y="157"/>
                  <a:pt x="5108471" y="197511"/>
                  <a:pt x="5063831" y="623195"/>
                </a:cubicBezTo>
                <a:cubicBezTo>
                  <a:pt x="5019191" y="1048878"/>
                  <a:pt x="4166209" y="1527621"/>
                  <a:pt x="3073657" y="1563659"/>
                </a:cubicBezTo>
                <a:cubicBezTo>
                  <a:pt x="2800519" y="1572668"/>
                  <a:pt x="2574445" y="1553877"/>
                  <a:pt x="2389796" y="1516585"/>
                </a:cubicBezTo>
                <a:lnTo>
                  <a:pt x="2311938" y="1494910"/>
                </a:lnTo>
                <a:lnTo>
                  <a:pt x="2232540" y="1516599"/>
                </a:lnTo>
                <a:cubicBezTo>
                  <a:pt x="2155631" y="1535091"/>
                  <a:pt x="2080924" y="1547929"/>
                  <a:pt x="2010723" y="1554370"/>
                </a:cubicBezTo>
                <a:cubicBezTo>
                  <a:pt x="1449113" y="1605895"/>
                  <a:pt x="147167" y="1503235"/>
                  <a:pt x="11802" y="861431"/>
                </a:cubicBezTo>
                <a:cubicBezTo>
                  <a:pt x="-123563" y="219626"/>
                  <a:pt x="938750" y="63548"/>
                  <a:pt x="1500360" y="12022"/>
                </a:cubicBezTo>
                <a:cubicBezTo>
                  <a:pt x="1570561" y="5582"/>
                  <a:pt x="1651967" y="1543"/>
                  <a:pt x="1740758" y="36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76619" y="5032522"/>
                <a:ext cx="10983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19" y="5032522"/>
                <a:ext cx="109831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1485" y="838200"/>
            <a:ext cx="8601565" cy="6644521"/>
            <a:chOff x="571500" y="1317246"/>
            <a:chExt cx="8001000" cy="6180597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1481701" y="407045"/>
              <a:ext cx="6180597" cy="8001000"/>
              <a:chOff x="228601" y="1752601"/>
              <a:chExt cx="3997744" cy="517522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462469" y="4483449"/>
                <a:ext cx="46755" cy="514492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V="1">
                <a:off x="3425332" y="3524378"/>
                <a:ext cx="214580" cy="884714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33817" y="6380119"/>
                <a:ext cx="765864" cy="329540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tx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V="1">
                <a:off x="3294314" y="6052744"/>
                <a:ext cx="393580" cy="617595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V="1">
                <a:off x="2776742" y="3523433"/>
                <a:ext cx="118750" cy="52732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2646235" y="4248305"/>
                <a:ext cx="850192" cy="46524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378299" y="4760004"/>
                <a:ext cx="380112" cy="349475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dge 2-4"/>
              <p:cNvCxnSpPr/>
              <p:nvPr/>
            </p:nvCxnSpPr>
            <p:spPr>
              <a:xfrm rot="5400000" flipH="1" flipV="1">
                <a:off x="960811" y="4253970"/>
                <a:ext cx="276593" cy="72163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2103391" y="3149999"/>
                <a:ext cx="1067696" cy="114587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>
                <a:off x="2066473" y="3214248"/>
                <a:ext cx="444594" cy="582351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2516789" y="4945115"/>
                <a:ext cx="783909" cy="264658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>
                <a:off x="854973" y="5583142"/>
                <a:ext cx="46755" cy="514492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097962" y="3526885"/>
                <a:ext cx="300540" cy="685727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>
                <a:off x="3186755" y="4545948"/>
                <a:ext cx="373018" cy="645044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>
                <a:off x="2678275" y="4309493"/>
                <a:ext cx="9483" cy="735451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453531" y="4024149"/>
                <a:ext cx="454557" cy="47080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>
                <a:off x="2162906" y="2136107"/>
                <a:ext cx="924422" cy="157410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787551" y="2092557"/>
                <a:ext cx="817019" cy="210907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V="1">
                <a:off x="1766596" y="4134467"/>
                <a:ext cx="204872" cy="879804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559759" y="3624474"/>
                <a:ext cx="775184" cy="7237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>
                <a:off x="2249638" y="4937117"/>
                <a:ext cx="323209" cy="73959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>
                <a:off x="1406462" y="4544489"/>
                <a:ext cx="675389" cy="58255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751551" y="2135429"/>
                <a:ext cx="490285" cy="585744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135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270827" y="5637214"/>
                <a:ext cx="448954" cy="60053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1991309" y="6324398"/>
                <a:ext cx="856669" cy="61550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tx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375534" y="5544484"/>
                <a:ext cx="473992" cy="3345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735385" y="6112153"/>
                <a:ext cx="666383" cy="137774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tx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>
                <a:off x="978274" y="6014497"/>
                <a:ext cx="601201" cy="300510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tx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dge 0-4"/>
              <p:cNvCxnSpPr/>
              <p:nvPr/>
            </p:nvCxnSpPr>
            <p:spPr>
              <a:xfrm rot="5400000" flipH="1" flipV="1">
                <a:off x="3281869" y="3181523"/>
                <a:ext cx="489392" cy="853920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135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V="1">
                <a:off x="794703" y="3839274"/>
                <a:ext cx="1034838" cy="28275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>
                <a:off x="533087" y="2820124"/>
                <a:ext cx="1213711" cy="72505"/>
              </a:xfrm>
              <a:prstGeom prst="line">
                <a:avLst/>
              </a:prstGeom>
              <a:noFill/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1511874" y="2977550"/>
                <a:ext cx="171411" cy="7736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362356" y="5460653"/>
                <a:ext cx="165424" cy="640657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>
                <a:off x="1260310" y="3372851"/>
                <a:ext cx="579211" cy="73929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620361" y="5271377"/>
                <a:ext cx="555707" cy="3091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886352" y="4781541"/>
                <a:ext cx="69298" cy="453668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3937974" y="5576044"/>
                <a:ext cx="139490" cy="437253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84000">
                      <a:schemeClr val="tx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>
                <a:off x="1989322" y="5464332"/>
                <a:ext cx="230924" cy="71537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1311833" y="6021001"/>
                <a:ext cx="735778" cy="152925"/>
              </a:xfrm>
              <a:prstGeom prst="line">
                <a:avLst/>
              </a:prstGeom>
              <a:ln w="44450">
                <a:gradFill flip="none" rotWithShape="1"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tx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>
                <a:off x="783576" y="3060278"/>
                <a:ext cx="89106" cy="696124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>
                <a:off x="1785116" y="4158932"/>
                <a:ext cx="666346" cy="394004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914422" y="4783837"/>
                <a:ext cx="502159" cy="25742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>
                <a:off x="3393399" y="5332195"/>
                <a:ext cx="686730" cy="108388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686386" y="2870824"/>
                <a:ext cx="702924" cy="112727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>
                <a:off x="2353155" y="2340233"/>
                <a:ext cx="79681" cy="60307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V="1">
                <a:off x="1568675" y="2065668"/>
                <a:ext cx="439867" cy="623471"/>
              </a:xfrm>
              <a:prstGeom prst="line">
                <a:avLst/>
              </a:prstGeom>
              <a:ln w="44450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94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>
                <a:off x="2631442" y="5599988"/>
                <a:ext cx="711941" cy="41333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16200000">
              <a:off x="2112216" y="1459889"/>
              <a:ext cx="5041818" cy="5820456"/>
              <a:chOff x="621104" y="2497350"/>
              <a:chExt cx="3261157" cy="3764797"/>
            </a:xfrm>
          </p:grpSpPr>
          <p:sp>
            <p:nvSpPr>
              <p:cNvPr id="55" name="Flowchart: Connector 54"/>
              <p:cNvSpPr/>
              <p:nvPr/>
            </p:nvSpPr>
            <p:spPr>
              <a:xfrm rot="5400000">
                <a:off x="1091767" y="3360356"/>
                <a:ext cx="198894" cy="198894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 rot="5400000">
                <a:off x="1660154" y="5607177"/>
                <a:ext cx="198894" cy="198894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 rot="5400000">
                <a:off x="3588015" y="4946416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 rot="5400000">
                <a:off x="3683367" y="5618116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 rot="5400000">
                <a:off x="2348761" y="5843278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 rot="5400000">
                <a:off x="1813320" y="3912750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 rot="5400000">
                <a:off x="2187977" y="4575276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 rot="5400000">
                <a:off x="1936965" y="5068694"/>
                <a:ext cx="198894" cy="198894"/>
              </a:xfrm>
              <a:prstGeom prst="flowChartConnector">
                <a:avLst/>
              </a:prstGeom>
              <a:solidFill>
                <a:schemeClr val="accent4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 rot="5400000">
                <a:off x="1359234" y="4385465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 rot="5400000">
                <a:off x="1037849" y="5773722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 rot="5400000">
                <a:off x="2001617" y="2497350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 rot="5400000">
                <a:off x="2600343" y="2577527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 rot="5400000">
                <a:off x="1880483" y="3196447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 rot="5400000">
                <a:off x="2674347" y="5372648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 rot="5400000">
                <a:off x="3095641" y="6063253"/>
                <a:ext cx="198894" cy="198894"/>
              </a:xfrm>
              <a:prstGeom prst="flowChartConnector">
                <a:avLst/>
              </a:prstGeom>
              <a:solidFill>
                <a:schemeClr val="accent3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 rot="5400000">
                <a:off x="2474356" y="3615407"/>
                <a:ext cx="198894" cy="198894"/>
              </a:xfrm>
              <a:prstGeom prst="flowChartConnector">
                <a:avLst/>
              </a:prstGeom>
              <a:solidFill>
                <a:schemeClr val="accent6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 rot="5400000">
                <a:off x="2944262" y="4584278"/>
                <a:ext cx="198894" cy="198894"/>
              </a:xfrm>
              <a:prstGeom prst="flowChartConnector">
                <a:avLst/>
              </a:prstGeom>
              <a:solidFill>
                <a:schemeClr val="accent6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 rot="5400000">
                <a:off x="621104" y="4669626"/>
                <a:ext cx="198894" cy="198894"/>
              </a:xfrm>
              <a:prstGeom prst="flowChartConnector">
                <a:avLst/>
              </a:prstGeom>
              <a:solidFill>
                <a:schemeClr val="accent2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 rot="5400000">
                <a:off x="3000938" y="3747024"/>
                <a:ext cx="198894" cy="198894"/>
              </a:xfrm>
              <a:prstGeom prst="flowChartConnector">
                <a:avLst/>
              </a:prstGeom>
              <a:solidFill>
                <a:schemeClr val="accent2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itle 1"/>
          <p:cNvSpPr txBox="1">
            <a:spLocks/>
          </p:cNvSpPr>
          <p:nvPr/>
        </p:nvSpPr>
        <p:spPr>
          <a:xfrm>
            <a:off x="2505828" y="256524"/>
            <a:ext cx="6790572" cy="381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2800" b="1" dirty="0" smtClean="0">
                <a:ln w="317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88900">
                    <a:schemeClr val="bg1">
                      <a:alpha val="50000"/>
                    </a:schemeClr>
                  </a:glow>
                  <a:outerShdw blurRad="127000" algn="ctr" rotWithShape="0">
                    <a:prstClr val="black"/>
                  </a:outerShdw>
                </a:effectLst>
              </a:rPr>
              <a:t>Euler Integral</a:t>
            </a:r>
            <a:endParaRPr lang="en-US" sz="12800" b="1" dirty="0">
              <a:ln w="317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glow rad="88900">
                  <a:schemeClr val="bg1">
                    <a:alpha val="50000"/>
                  </a:schemeClr>
                </a:glow>
                <a:outerShdw blurRad="127000" algn="ctr" rotWithShape="0">
                  <a:prstClr val="black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07" y="-737890"/>
            <a:ext cx="242085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smtClean="0">
                <a:ln w="412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50000"/>
                    </a:schemeClr>
                  </a:glow>
                  <a:outerShdw blurRad="101600" algn="ctr" rotWithShape="0">
                    <a:prstClr val="black">
                      <a:alpha val="60000"/>
                    </a:prstClr>
                  </a:outerShdw>
                </a:effectLst>
              </a:rPr>
              <a:t>1</a:t>
            </a:r>
            <a:endParaRPr lang="en-US" sz="34400" b="1" dirty="0">
              <a:ln w="412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50000"/>
                  </a:schemeClr>
                </a:glow>
                <a:outerShdw blurRad="101600" algn="ctr" rotWithShape="0">
                  <a:prstClr val="black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00650" y="5076825"/>
            <a:ext cx="1304009" cy="538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Integral with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respect to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Euler Characteristic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 a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be the function with value 1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0 otherwise.</a:t>
                </a:r>
              </a:p>
              <a:p>
                <a:pPr>
                  <a:buNone/>
                </a:pPr>
                <a:r>
                  <a:rPr lang="en-US" dirty="0" smtClean="0"/>
                  <a:t>The Euler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is: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, with finite range,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2"/>
                <a:stretch>
                  <a:fillRect l="-1852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6"/>
          <p:cNvSpPr/>
          <p:nvPr/>
        </p:nvSpPr>
        <p:spPr>
          <a:xfrm rot="17093063" flipH="1">
            <a:off x="5653692" y="5645631"/>
            <a:ext cx="535858" cy="558460"/>
          </a:xfrm>
          <a:custGeom>
            <a:avLst/>
            <a:gdLst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3" fmla="*/ 547412 w 1094824"/>
              <a:gd name="connsiteY3" fmla="*/ 382144 h 764288"/>
              <a:gd name="connsiteX4" fmla="*/ 547412 w 1094824"/>
              <a:gd name="connsiteY4" fmla="*/ 0 h 764288"/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509636 w 645552"/>
              <a:gd name="connsiteY2" fmla="*/ 521641 h 521641"/>
              <a:gd name="connsiteX3" fmla="*/ 0 w 645552"/>
              <a:gd name="connsiteY3" fmla="*/ 382144 h 521641"/>
              <a:gd name="connsiteX4" fmla="*/ 0 w 645552"/>
              <a:gd name="connsiteY4" fmla="*/ 0 h 521641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623983 w 645552"/>
              <a:gd name="connsiteY2" fmla="*/ 285932 h 521641"/>
              <a:gd name="connsiteX0" fmla="*/ 0 w 666621"/>
              <a:gd name="connsiteY0" fmla="*/ 72325 h 593966"/>
              <a:gd name="connsiteX1" fmla="*/ 369501 w 666621"/>
              <a:gd name="connsiteY1" fmla="*/ 172515 h 593966"/>
              <a:gd name="connsiteX2" fmla="*/ 509636 w 666621"/>
              <a:gd name="connsiteY2" fmla="*/ 593966 h 593966"/>
              <a:gd name="connsiteX3" fmla="*/ 0 w 666621"/>
              <a:gd name="connsiteY3" fmla="*/ 454469 h 593966"/>
              <a:gd name="connsiteX4" fmla="*/ 0 w 666621"/>
              <a:gd name="connsiteY4" fmla="*/ 72325 h 593966"/>
              <a:gd name="connsiteX0" fmla="*/ 0 w 666621"/>
              <a:gd name="connsiteY0" fmla="*/ 72325 h 593966"/>
              <a:gd name="connsiteX1" fmla="*/ 503384 w 666621"/>
              <a:gd name="connsiteY1" fmla="*/ 19318 h 593966"/>
              <a:gd name="connsiteX2" fmla="*/ 623983 w 666621"/>
              <a:gd name="connsiteY2" fmla="*/ 358257 h 593966"/>
              <a:gd name="connsiteX0" fmla="*/ 0 w 623983"/>
              <a:gd name="connsiteY0" fmla="*/ 0 h 521641"/>
              <a:gd name="connsiteX1" fmla="*/ 369501 w 623983"/>
              <a:gd name="connsiteY1" fmla="*/ 100190 h 521641"/>
              <a:gd name="connsiteX2" fmla="*/ 509636 w 623983"/>
              <a:gd name="connsiteY2" fmla="*/ 521641 h 521641"/>
              <a:gd name="connsiteX3" fmla="*/ 0 w 623983"/>
              <a:gd name="connsiteY3" fmla="*/ 382144 h 521641"/>
              <a:gd name="connsiteX4" fmla="*/ 0 w 623983"/>
              <a:gd name="connsiteY4" fmla="*/ 0 h 521641"/>
              <a:gd name="connsiteX0" fmla="*/ 0 w 623983"/>
              <a:gd name="connsiteY0" fmla="*/ 0 h 521641"/>
              <a:gd name="connsiteX1" fmla="*/ 623983 w 623983"/>
              <a:gd name="connsiteY1" fmla="*/ 285932 h 521641"/>
              <a:gd name="connsiteX0" fmla="*/ 0 w 648690"/>
              <a:gd name="connsiteY0" fmla="*/ 1711 h 523352"/>
              <a:gd name="connsiteX1" fmla="*/ 369501 w 648690"/>
              <a:gd name="connsiteY1" fmla="*/ 101901 h 523352"/>
              <a:gd name="connsiteX2" fmla="*/ 509636 w 648690"/>
              <a:gd name="connsiteY2" fmla="*/ 523352 h 523352"/>
              <a:gd name="connsiteX3" fmla="*/ 0 w 648690"/>
              <a:gd name="connsiteY3" fmla="*/ 383855 h 523352"/>
              <a:gd name="connsiteX4" fmla="*/ 0 w 648690"/>
              <a:gd name="connsiteY4" fmla="*/ 1711 h 523352"/>
              <a:gd name="connsiteX0" fmla="*/ 0 w 648690"/>
              <a:gd name="connsiteY0" fmla="*/ 1711 h 523352"/>
              <a:gd name="connsiteX1" fmla="*/ 623983 w 648690"/>
              <a:gd name="connsiteY1" fmla="*/ 287643 h 523352"/>
              <a:gd name="connsiteX0" fmla="*/ 0 w 649756"/>
              <a:gd name="connsiteY0" fmla="*/ 49864 h 571505"/>
              <a:gd name="connsiteX1" fmla="*/ 369501 w 649756"/>
              <a:gd name="connsiteY1" fmla="*/ 150054 h 571505"/>
              <a:gd name="connsiteX2" fmla="*/ 509636 w 649756"/>
              <a:gd name="connsiteY2" fmla="*/ 571505 h 571505"/>
              <a:gd name="connsiteX3" fmla="*/ 0 w 649756"/>
              <a:gd name="connsiteY3" fmla="*/ 432008 h 571505"/>
              <a:gd name="connsiteX4" fmla="*/ 0 w 649756"/>
              <a:gd name="connsiteY4" fmla="*/ 49864 h 571505"/>
              <a:gd name="connsiteX0" fmla="*/ 28327 w 649756"/>
              <a:gd name="connsiteY0" fmla="*/ 0 h 571505"/>
              <a:gd name="connsiteX1" fmla="*/ 623983 w 649756"/>
              <a:gd name="connsiteY1" fmla="*/ 335796 h 571505"/>
              <a:gd name="connsiteX0" fmla="*/ 0 w 657705"/>
              <a:gd name="connsiteY0" fmla="*/ 101100 h 622741"/>
              <a:gd name="connsiteX1" fmla="*/ 369501 w 657705"/>
              <a:gd name="connsiteY1" fmla="*/ 201290 h 622741"/>
              <a:gd name="connsiteX2" fmla="*/ 509636 w 657705"/>
              <a:gd name="connsiteY2" fmla="*/ 622741 h 622741"/>
              <a:gd name="connsiteX3" fmla="*/ 0 w 657705"/>
              <a:gd name="connsiteY3" fmla="*/ 483244 h 622741"/>
              <a:gd name="connsiteX4" fmla="*/ 0 w 657705"/>
              <a:gd name="connsiteY4" fmla="*/ 101100 h 622741"/>
              <a:gd name="connsiteX0" fmla="*/ 28327 w 657705"/>
              <a:gd name="connsiteY0" fmla="*/ 51236 h 622741"/>
              <a:gd name="connsiteX1" fmla="*/ 623983 w 657705"/>
              <a:gd name="connsiteY1" fmla="*/ 387032 h 622741"/>
              <a:gd name="connsiteX0" fmla="*/ 0 w 640901"/>
              <a:gd name="connsiteY0" fmla="*/ 79542 h 601183"/>
              <a:gd name="connsiteX1" fmla="*/ 369501 w 640901"/>
              <a:gd name="connsiteY1" fmla="*/ 179732 h 601183"/>
              <a:gd name="connsiteX2" fmla="*/ 509636 w 640901"/>
              <a:gd name="connsiteY2" fmla="*/ 601183 h 601183"/>
              <a:gd name="connsiteX3" fmla="*/ 0 w 640901"/>
              <a:gd name="connsiteY3" fmla="*/ 461686 h 601183"/>
              <a:gd name="connsiteX4" fmla="*/ 0 w 640901"/>
              <a:gd name="connsiteY4" fmla="*/ 79542 h 601183"/>
              <a:gd name="connsiteX0" fmla="*/ 28327 w 640901"/>
              <a:gd name="connsiteY0" fmla="*/ 29678 h 601183"/>
              <a:gd name="connsiteX1" fmla="*/ 623983 w 640901"/>
              <a:gd name="connsiteY1" fmla="*/ 365474 h 60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901" h="601183" stroke="0" extrusionOk="0">
                <a:moveTo>
                  <a:pt x="0" y="79542"/>
                </a:moveTo>
                <a:cubicBezTo>
                  <a:pt x="136772" y="79542"/>
                  <a:pt x="268589" y="115284"/>
                  <a:pt x="369501" y="179732"/>
                </a:cubicBezTo>
                <a:cubicBezTo>
                  <a:pt x="536603" y="286452"/>
                  <a:pt x="592310" y="453989"/>
                  <a:pt x="509636" y="601183"/>
                </a:cubicBezTo>
                <a:lnTo>
                  <a:pt x="0" y="461686"/>
                </a:lnTo>
                <a:lnTo>
                  <a:pt x="0" y="79542"/>
                </a:lnTo>
                <a:close/>
              </a:path>
              <a:path w="640901" h="601183" fill="none">
                <a:moveTo>
                  <a:pt x="28327" y="29678"/>
                </a:moveTo>
                <a:cubicBezTo>
                  <a:pt x="401816" y="-39815"/>
                  <a:pt x="718650" y="-9582"/>
                  <a:pt x="623983" y="365474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69659" y="5885238"/>
                <a:ext cx="2965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on which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59" y="5885238"/>
                <a:ext cx="296581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2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886995" y="4691711"/>
            <a:ext cx="404159" cy="4894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310204" y="5049410"/>
            <a:ext cx="795386" cy="524105"/>
          </a:xfrm>
          <a:custGeom>
            <a:avLst/>
            <a:gdLst>
              <a:gd name="connsiteX0" fmla="*/ 0 w 508000"/>
              <a:gd name="connsiteY0" fmla="*/ 844550 h 844550"/>
              <a:gd name="connsiteX1" fmla="*/ 508000 w 508000"/>
              <a:gd name="connsiteY1" fmla="*/ 0 h 844550"/>
              <a:gd name="connsiteX0" fmla="*/ 38100 w 38100"/>
              <a:gd name="connsiteY0" fmla="*/ 857250 h 857250"/>
              <a:gd name="connsiteX1" fmla="*/ 0 w 38100"/>
              <a:gd name="connsiteY1" fmla="*/ 0 h 857250"/>
              <a:gd name="connsiteX0" fmla="*/ 351526 w 351526"/>
              <a:gd name="connsiteY0" fmla="*/ 857250 h 857250"/>
              <a:gd name="connsiteX1" fmla="*/ 313426 w 351526"/>
              <a:gd name="connsiteY1" fmla="*/ 0 h 857250"/>
              <a:gd name="connsiteX0" fmla="*/ 249718 w 738762"/>
              <a:gd name="connsiteY0" fmla="*/ 882650 h 882650"/>
              <a:gd name="connsiteX1" fmla="*/ 738668 w 738762"/>
              <a:gd name="connsiteY1" fmla="*/ 0 h 882650"/>
              <a:gd name="connsiteX0" fmla="*/ 316525 w 805475"/>
              <a:gd name="connsiteY0" fmla="*/ 882650 h 882650"/>
              <a:gd name="connsiteX1" fmla="*/ 805475 w 805475"/>
              <a:gd name="connsiteY1" fmla="*/ 0 h 882650"/>
              <a:gd name="connsiteX0" fmla="*/ 293398 w 782348"/>
              <a:gd name="connsiteY0" fmla="*/ 882650 h 882650"/>
              <a:gd name="connsiteX1" fmla="*/ 782348 w 782348"/>
              <a:gd name="connsiteY1" fmla="*/ 0 h 882650"/>
              <a:gd name="connsiteX0" fmla="*/ 264742 w 753692"/>
              <a:gd name="connsiteY0" fmla="*/ 882650 h 882650"/>
              <a:gd name="connsiteX1" fmla="*/ 753692 w 753692"/>
              <a:gd name="connsiteY1" fmla="*/ 0 h 882650"/>
              <a:gd name="connsiteX0" fmla="*/ 282325 w 771275"/>
              <a:gd name="connsiteY0" fmla="*/ 882650 h 882650"/>
              <a:gd name="connsiteX1" fmla="*/ 771275 w 771275"/>
              <a:gd name="connsiteY1" fmla="*/ 0 h 882650"/>
              <a:gd name="connsiteX0" fmla="*/ 292496 w 724296"/>
              <a:gd name="connsiteY0" fmla="*/ 914400 h 914400"/>
              <a:gd name="connsiteX1" fmla="*/ 724296 w 724296"/>
              <a:gd name="connsiteY1" fmla="*/ 0 h 914400"/>
              <a:gd name="connsiteX0" fmla="*/ 1160450 w 1160450"/>
              <a:gd name="connsiteY0" fmla="*/ 623887 h 623887"/>
              <a:gd name="connsiteX1" fmla="*/ 49200 w 1160450"/>
              <a:gd name="connsiteY1" fmla="*/ 0 h 623887"/>
              <a:gd name="connsiteX0" fmla="*/ 1136134 w 1136156"/>
              <a:gd name="connsiteY0" fmla="*/ 623887 h 623887"/>
              <a:gd name="connsiteX1" fmla="*/ 24884 w 1136156"/>
              <a:gd name="connsiteY1" fmla="*/ 0 h 623887"/>
              <a:gd name="connsiteX0" fmla="*/ 847009 w 847037"/>
              <a:gd name="connsiteY0" fmla="*/ 671512 h 671512"/>
              <a:gd name="connsiteX1" fmla="*/ 31034 w 847037"/>
              <a:gd name="connsiteY1" fmla="*/ 0 h 671512"/>
              <a:gd name="connsiteX0" fmla="*/ 815975 w 816044"/>
              <a:gd name="connsiteY0" fmla="*/ 671512 h 671512"/>
              <a:gd name="connsiteX1" fmla="*/ 0 w 816044"/>
              <a:gd name="connsiteY1" fmla="*/ 0 h 671512"/>
              <a:gd name="connsiteX0" fmla="*/ 749510 w 749591"/>
              <a:gd name="connsiteY0" fmla="*/ 461962 h 461962"/>
              <a:gd name="connsiteX1" fmla="*/ 0 w 749591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925030 w 925030"/>
              <a:gd name="connsiteY0" fmla="*/ 470839 h 470839"/>
              <a:gd name="connsiteX1" fmla="*/ 0 w 925030"/>
              <a:gd name="connsiteY1" fmla="*/ 0 h 470839"/>
              <a:gd name="connsiteX0" fmla="*/ 925030 w 925030"/>
              <a:gd name="connsiteY0" fmla="*/ 524105 h 524105"/>
              <a:gd name="connsiteX1" fmla="*/ 0 w 925030"/>
              <a:gd name="connsiteY1" fmla="*/ 0 h 5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030" h="524105">
                <a:moveTo>
                  <a:pt x="925030" y="524105"/>
                </a:moveTo>
                <a:cubicBezTo>
                  <a:pt x="923995" y="238355"/>
                  <a:pt x="392112" y="141287"/>
                  <a:pt x="0" y="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0" name="f-graph3"/>
          <p:cNvGrpSpPr/>
          <p:nvPr/>
        </p:nvGrpSpPr>
        <p:grpSpPr>
          <a:xfrm>
            <a:off x="1644569" y="3600438"/>
            <a:ext cx="914400" cy="152400"/>
            <a:chOff x="2057400" y="3581400"/>
            <a:chExt cx="914400" cy="152400"/>
          </a:xfrm>
        </p:grpSpPr>
        <p:cxnSp>
          <p:nvCxnSpPr>
            <p:cNvPr id="28" name="Straight Connector 27"/>
            <p:cNvCxnSpPr>
              <a:stCxn id="32" idx="6"/>
            </p:cNvCxnSpPr>
            <p:nvPr/>
          </p:nvCxnSpPr>
          <p:spPr>
            <a:xfrm>
              <a:off x="2209800" y="3657600"/>
              <a:ext cx="609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057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f-graph5"/>
          <p:cNvGrpSpPr/>
          <p:nvPr/>
        </p:nvGrpSpPr>
        <p:grpSpPr>
          <a:xfrm>
            <a:off x="3016169" y="3600438"/>
            <a:ext cx="762000" cy="152400"/>
            <a:chOff x="3429000" y="3581400"/>
            <a:chExt cx="762000" cy="152400"/>
          </a:xfrm>
        </p:grpSpPr>
        <p:sp>
          <p:nvSpPr>
            <p:cNvPr id="41" name="Oval 40"/>
            <p:cNvSpPr/>
            <p:nvPr/>
          </p:nvSpPr>
          <p:spPr>
            <a:xfrm flipH="1">
              <a:off x="40386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4290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>
              <a:endCxn id="42" idx="2"/>
            </p:cNvCxnSpPr>
            <p:nvPr/>
          </p:nvCxnSpPr>
          <p:spPr>
            <a:xfrm flipH="1">
              <a:off x="3581400" y="36576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-graph2"/>
          <p:cNvSpPr/>
          <p:nvPr/>
        </p:nvSpPr>
        <p:spPr>
          <a:xfrm>
            <a:off x="1644569" y="2686038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f-graph4"/>
          <p:cNvGrpSpPr/>
          <p:nvPr/>
        </p:nvGrpSpPr>
        <p:grpSpPr>
          <a:xfrm>
            <a:off x="2406569" y="2686038"/>
            <a:ext cx="762000" cy="152400"/>
            <a:chOff x="2819400" y="2667000"/>
            <a:chExt cx="762000" cy="152400"/>
          </a:xfrm>
          <a:solidFill>
            <a:schemeClr val="accent1"/>
          </a:solidFill>
        </p:grpSpPr>
        <p:sp>
          <p:nvSpPr>
            <p:cNvPr id="38" name="Oval 37"/>
            <p:cNvSpPr/>
            <p:nvPr/>
          </p:nvSpPr>
          <p:spPr>
            <a:xfrm>
              <a:off x="28194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971800" y="2743200"/>
              <a:ext cx="45720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f-graph1"/>
          <p:cNvGrpSpPr/>
          <p:nvPr/>
        </p:nvGrpSpPr>
        <p:grpSpPr>
          <a:xfrm>
            <a:off x="1034969" y="4514838"/>
            <a:ext cx="762000" cy="152400"/>
            <a:chOff x="1447800" y="4495800"/>
            <a:chExt cx="762000" cy="152400"/>
          </a:xfrm>
        </p:grpSpPr>
        <p:sp>
          <p:nvSpPr>
            <p:cNvPr id="29" name="Oval 28"/>
            <p:cNvSpPr/>
            <p:nvPr/>
          </p:nvSpPr>
          <p:spPr>
            <a:xfrm>
              <a:off x="1447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>
              <a:endCxn id="30" idx="2"/>
            </p:cNvCxnSpPr>
            <p:nvPr/>
          </p:nvCxnSpPr>
          <p:spPr>
            <a:xfrm>
              <a:off x="1600200" y="45720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f-graph6"/>
          <p:cNvGrpSpPr/>
          <p:nvPr/>
        </p:nvGrpSpPr>
        <p:grpSpPr>
          <a:xfrm>
            <a:off x="3625769" y="4514838"/>
            <a:ext cx="609600" cy="152400"/>
            <a:chOff x="4038600" y="4495800"/>
            <a:chExt cx="609600" cy="152400"/>
          </a:xfrm>
        </p:grpSpPr>
        <p:sp>
          <p:nvSpPr>
            <p:cNvPr id="46" name="Oval 45"/>
            <p:cNvSpPr/>
            <p:nvPr/>
          </p:nvSpPr>
          <p:spPr>
            <a:xfrm flipH="1">
              <a:off x="4495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386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>
              <a:endCxn id="47" idx="2"/>
            </p:cNvCxnSpPr>
            <p:nvPr/>
          </p:nvCxnSpPr>
          <p:spPr>
            <a:xfrm rot="10800000">
              <a:off x="4191000" y="4572000"/>
              <a:ext cx="304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axes"/>
          <p:cNvGrpSpPr/>
          <p:nvPr/>
        </p:nvGrpSpPr>
        <p:grpSpPr>
          <a:xfrm>
            <a:off x="355680" y="2228838"/>
            <a:ext cx="4257856" cy="3714762"/>
            <a:chOff x="768511" y="2209800"/>
            <a:chExt cx="4257856" cy="371476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571500" y="4000500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5486400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143000" y="45720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143000" y="3657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1143000" y="27432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511" y="42666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6629" y="3358989"/>
              <a:ext cx="337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211" y="24505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00" y="685800"/>
                <a:ext cx="51569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4F81BD"/>
                    </a:solidFill>
                  </a:rPr>
                  <a:t>E</a:t>
                </a:r>
                <a:r>
                  <a:rPr lang="en-US" sz="3200" b="1" dirty="0" smtClean="0">
                    <a:solidFill>
                      <a:srgbClr val="4F81BD"/>
                    </a:solidFill>
                  </a:rPr>
                  <a:t>xample: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consider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85800"/>
                <a:ext cx="5156989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955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=1⋅0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+ 2⋅(−1)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+ 3⋅2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958769" y="4438638"/>
            <a:ext cx="33528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568369" y="3524238"/>
            <a:ext cx="22860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68369" y="2609838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79646">
                        <a:lumMod val="75000"/>
                      </a:srgbClr>
                    </a:solidFill>
                  </a:rPr>
                  <a:t>Euler integral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400" i="1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3526" t="-10526" r="-10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2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1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95800" y="820764"/>
            <a:ext cx="4419600" cy="1282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356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Preferred in practice!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63564"/>
                <a:ext cx="8686800" cy="1770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accent1"/>
                    </a:solidFill>
                  </a:rPr>
                  <a:t>Theorem</a:t>
                </a:r>
                <a:r>
                  <a:rPr lang="en-US" sz="3000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en-US" sz="3000" dirty="0"/>
                  <a:t>F</a:t>
                </a:r>
                <a:r>
                  <a:rPr lang="en-US" sz="3000" dirty="0" smtClean="0"/>
                  <a:t>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𝑓</m:t>
                    </m:r>
                    <m:r>
                      <a:rPr lang="en-US" sz="3000" b="0" i="1" smtClean="0">
                        <a:latin typeface="Cambria Math"/>
                      </a:rPr>
                      <m:t>: 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3000" dirty="0" smtClean="0">
                    <a:cs typeface="Times New Roman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}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564"/>
                <a:ext cx="8686800" cy="1770036"/>
              </a:xfrm>
              <a:prstGeom prst="rect">
                <a:avLst/>
              </a:prstGeom>
              <a:blipFill rotWithShape="0">
                <a:blip r:embed="rId2"/>
                <a:stretch>
                  <a:fillRect l="-1684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2362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4"/>
                </a:solidFill>
              </a:rPr>
              <a:t>Proof</a:t>
            </a:r>
            <a:r>
              <a:rPr lang="en-US" sz="2800" dirty="0" smtClean="0">
                <a:solidFill>
                  <a:schemeClr val="accent4"/>
                </a:solidFill>
              </a:rPr>
              <a:t>:</a:t>
            </a:r>
            <a:endParaRPr lang="en-US" sz="2800" dirty="0">
              <a:solidFill>
                <a:schemeClr val="accent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5224940"/>
            <a:ext cx="67818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83609" y="5224940"/>
            <a:ext cx="23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telescoping sums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3854656" y="5686605"/>
            <a:ext cx="2012743" cy="452735"/>
          </a:xfrm>
          <a:prstGeom prst="bentArrow">
            <a:avLst>
              <a:gd name="adj1" fmla="val 23125"/>
              <a:gd name="adj2" fmla="val 30208"/>
              <a:gd name="adj3" fmla="val 34167"/>
              <a:gd name="adj4" fmla="val 5312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819400"/>
                <a:ext cx="2468432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2468432" cy="1099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1393" y="2819400"/>
                <a:ext cx="6708888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&gt;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&lt;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93" y="2819400"/>
                <a:ext cx="6708888" cy="10993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5453540"/>
                <a:ext cx="3577966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53540"/>
                <a:ext cx="3577966" cy="10993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24123" y="4081620"/>
                <a:ext cx="7247497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+1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23" y="4081620"/>
                <a:ext cx="7247497" cy="10993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610600" y="6172200"/>
            <a:ext cx="2286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8771" y="6055667"/>
            <a:ext cx="203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integrate.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3" grpId="0"/>
      <p:bldP spid="14" grpId="0" animBg="1"/>
      <p:bldP spid="3" grpId="0"/>
      <p:bldP spid="16" grpId="0"/>
      <p:bldP spid="17" grpId="0"/>
      <p:bldP spid="18" grpId="0"/>
      <p:bldP spid="1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223276" y="1755106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03905" y="1905549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31692" y="1691782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23276" y="2953963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19717" y="3686373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185483" y="1899639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749718" y="2467639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15547" y="147637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47" y="1476375"/>
                <a:ext cx="47410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355937"/>
                <a:ext cx="8697504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900" dirty="0" smtClean="0">
                    <a:solidFill>
                      <a:prstClr val="black"/>
                    </a:solidFill>
                  </a:rPr>
                  <a:t>Suppose we have a collection of sets in a domain and a function </a:t>
                </a:r>
                <a14:m>
                  <m:oMath xmlns:m="http://schemas.openxmlformats.org/officeDocument/2006/math">
                    <m:r>
                      <a:rPr lang="en-US" sz="29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that counts </a:t>
                </a:r>
                <a:r>
                  <a:rPr lang="en-US" sz="2900" dirty="0">
                    <a:solidFill>
                      <a:prstClr val="black"/>
                    </a:solidFill>
                  </a:rPr>
                  <a:t>the number of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sets at </a:t>
                </a:r>
                <a:r>
                  <a:rPr lang="en-US" sz="2900" dirty="0">
                    <a:solidFill>
                      <a:prstClr val="black"/>
                    </a:solidFill>
                  </a:rPr>
                  <a:t>each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point.</a:t>
                </a:r>
                <a:endParaRPr lang="en-US" sz="2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355937"/>
                <a:ext cx="8697504" cy="984885"/>
              </a:xfrm>
              <a:prstGeom prst="rect">
                <a:avLst/>
              </a:prstGeom>
              <a:blipFill rotWithShape="0">
                <a:blip r:embed="rId3"/>
                <a:stretch>
                  <a:fillRect l="-701" t="-6173" r="-6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double intersections"/>
          <p:cNvGrpSpPr/>
          <p:nvPr/>
        </p:nvGrpSpPr>
        <p:grpSpPr>
          <a:xfrm>
            <a:off x="2364317" y="1890515"/>
            <a:ext cx="4418283" cy="3941297"/>
            <a:chOff x="467615" y="1764327"/>
            <a:chExt cx="4418283" cy="3941297"/>
          </a:xfrm>
        </p:grpSpPr>
        <p:sp>
          <p:nvSpPr>
            <p:cNvPr id="111" name="Freeform 110"/>
            <p:cNvSpPr/>
            <p:nvPr/>
          </p:nvSpPr>
          <p:spPr>
            <a:xfrm>
              <a:off x="3899213" y="2341797"/>
              <a:ext cx="986685" cy="919488"/>
            </a:xfrm>
            <a:custGeom>
              <a:avLst/>
              <a:gdLst>
                <a:gd name="connsiteX0" fmla="*/ 276067 w 986685"/>
                <a:gd name="connsiteY0" fmla="*/ 1950 h 919488"/>
                <a:gd name="connsiteX1" fmla="*/ 480547 w 986685"/>
                <a:gd name="connsiteY1" fmla="*/ 25833 h 919488"/>
                <a:gd name="connsiteX2" fmla="*/ 981602 w 986685"/>
                <a:gd name="connsiteY2" fmla="*/ 822879 h 919488"/>
                <a:gd name="connsiteX3" fmla="*/ 986685 w 986685"/>
                <a:gd name="connsiteY3" fmla="*/ 918574 h 919488"/>
                <a:gd name="connsiteX4" fmla="*/ 944411 w 986685"/>
                <a:gd name="connsiteY4" fmla="*/ 919488 h 919488"/>
                <a:gd name="connsiteX5" fmla="*/ 75948 w 986685"/>
                <a:gd name="connsiteY5" fmla="*/ 546477 h 919488"/>
                <a:gd name="connsiteX6" fmla="*/ 0 w 986685"/>
                <a:gd name="connsiteY6" fmla="*/ 512228 h 919488"/>
                <a:gd name="connsiteX7" fmla="*/ 2860 w 986685"/>
                <a:gd name="connsiteY7" fmla="*/ 505695 h 919488"/>
                <a:gd name="connsiteX8" fmla="*/ 276067 w 986685"/>
                <a:gd name="connsiteY8" fmla="*/ 1950 h 9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685" h="919488">
                  <a:moveTo>
                    <a:pt x="276067" y="1950"/>
                  </a:moveTo>
                  <a:cubicBezTo>
                    <a:pt x="327737" y="-3876"/>
                    <a:pt x="394044" y="3135"/>
                    <a:pt x="480547" y="25833"/>
                  </a:cubicBezTo>
                  <a:cubicBezTo>
                    <a:pt x="826558" y="116626"/>
                    <a:pt x="950808" y="453421"/>
                    <a:pt x="981602" y="822879"/>
                  </a:cubicBezTo>
                  <a:lnTo>
                    <a:pt x="986685" y="918574"/>
                  </a:lnTo>
                  <a:lnTo>
                    <a:pt x="944411" y="919488"/>
                  </a:lnTo>
                  <a:cubicBezTo>
                    <a:pt x="759993" y="905155"/>
                    <a:pt x="400184" y="700561"/>
                    <a:pt x="75948" y="546477"/>
                  </a:cubicBezTo>
                  <a:lnTo>
                    <a:pt x="0" y="512228"/>
                  </a:lnTo>
                  <a:lnTo>
                    <a:pt x="2860" y="505695"/>
                  </a:lnTo>
                  <a:cubicBezTo>
                    <a:pt x="96898" y="253960"/>
                    <a:pt x="69386" y="25255"/>
                    <a:pt x="276067" y="195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7615" y="2906012"/>
              <a:ext cx="3706508" cy="2799612"/>
            </a:xfrm>
            <a:custGeom>
              <a:avLst/>
              <a:gdLst>
                <a:gd name="connsiteX0" fmla="*/ 2570040 w 3706508"/>
                <a:gd name="connsiteY0" fmla="*/ 84 h 2799612"/>
                <a:gd name="connsiteX1" fmla="*/ 2943653 w 3706508"/>
                <a:gd name="connsiteY1" fmla="*/ 91857 h 2799612"/>
                <a:gd name="connsiteX2" fmla="*/ 2949028 w 3706508"/>
                <a:gd name="connsiteY2" fmla="*/ 94391 h 2799612"/>
                <a:gd name="connsiteX3" fmla="*/ 2948584 w 3706508"/>
                <a:gd name="connsiteY3" fmla="*/ 95553 h 2799612"/>
                <a:gd name="connsiteX4" fmla="*/ 2845785 w 3706508"/>
                <a:gd name="connsiteY4" fmla="*/ 430169 h 2799612"/>
                <a:gd name="connsiteX5" fmla="*/ 2825959 w 3706508"/>
                <a:gd name="connsiteY5" fmla="*/ 490109 h 2799612"/>
                <a:gd name="connsiteX6" fmla="*/ 2873614 w 3706508"/>
                <a:gd name="connsiteY6" fmla="*/ 468885 h 2799612"/>
                <a:gd name="connsiteX7" fmla="*/ 3229766 w 3706508"/>
                <a:gd name="connsiteY7" fmla="*/ 257759 h 2799612"/>
                <a:gd name="connsiteX8" fmla="*/ 3236537 w 3706508"/>
                <a:gd name="connsiteY8" fmla="*/ 250629 h 2799612"/>
                <a:gd name="connsiteX9" fmla="*/ 3241752 w 3706508"/>
                <a:gd name="connsiteY9" fmla="*/ 253649 h 2799612"/>
                <a:gd name="connsiteX10" fmla="*/ 3706470 w 3706508"/>
                <a:gd name="connsiteY10" fmla="*/ 754818 h 2799612"/>
                <a:gd name="connsiteX11" fmla="*/ 3486576 w 3706508"/>
                <a:gd name="connsiteY11" fmla="*/ 1023629 h 2799612"/>
                <a:gd name="connsiteX12" fmla="*/ 3385937 w 3706508"/>
                <a:gd name="connsiteY12" fmla="*/ 1082029 h 2799612"/>
                <a:gd name="connsiteX13" fmla="*/ 3414851 w 3706508"/>
                <a:gd name="connsiteY13" fmla="*/ 1128877 h 2799612"/>
                <a:gd name="connsiteX14" fmla="*/ 3192151 w 3706508"/>
                <a:gd name="connsiteY14" fmla="*/ 2314996 h 2799612"/>
                <a:gd name="connsiteX15" fmla="*/ 3093237 w 3706508"/>
                <a:gd name="connsiteY15" fmla="*/ 2467833 h 2799612"/>
                <a:gd name="connsiteX16" fmla="*/ 3083053 w 3706508"/>
                <a:gd name="connsiteY16" fmla="*/ 2481828 h 2799612"/>
                <a:gd name="connsiteX17" fmla="*/ 2975794 w 3706508"/>
                <a:gd name="connsiteY17" fmla="*/ 2415848 h 2799612"/>
                <a:gd name="connsiteX18" fmla="*/ 2448397 w 3706508"/>
                <a:gd name="connsiteY18" fmla="*/ 1620031 h 2799612"/>
                <a:gd name="connsiteX19" fmla="*/ 2440042 w 3706508"/>
                <a:gd name="connsiteY19" fmla="*/ 1587521 h 2799612"/>
                <a:gd name="connsiteX20" fmla="*/ 2365221 w 3706508"/>
                <a:gd name="connsiteY20" fmla="*/ 1633423 h 2799612"/>
                <a:gd name="connsiteX21" fmla="*/ 2178599 w 3706508"/>
                <a:gd name="connsiteY21" fmla="*/ 1752480 h 2799612"/>
                <a:gd name="connsiteX22" fmla="*/ 2073068 w 3706508"/>
                <a:gd name="connsiteY22" fmla="*/ 1820859 h 2799612"/>
                <a:gd name="connsiteX23" fmla="*/ 2094673 w 3706508"/>
                <a:gd name="connsiteY23" fmla="*/ 1888800 h 2799612"/>
                <a:gd name="connsiteX24" fmla="*/ 2155191 w 3706508"/>
                <a:gd name="connsiteY24" fmla="*/ 2625342 h 2799612"/>
                <a:gd name="connsiteX25" fmla="*/ 1432857 w 3706508"/>
                <a:gd name="connsiteY25" fmla="*/ 2799544 h 2799612"/>
                <a:gd name="connsiteX26" fmla="*/ 1303739 w 3706508"/>
                <a:gd name="connsiteY26" fmla="*/ 2791121 h 2799612"/>
                <a:gd name="connsiteX27" fmla="*/ 1276825 w 3706508"/>
                <a:gd name="connsiteY27" fmla="*/ 2748411 h 2799612"/>
                <a:gd name="connsiteX28" fmla="*/ 1158213 w 3706508"/>
                <a:gd name="connsiteY28" fmla="*/ 2411543 h 2799612"/>
                <a:gd name="connsiteX29" fmla="*/ 1158335 w 3706508"/>
                <a:gd name="connsiteY29" fmla="*/ 2399197 h 2799612"/>
                <a:gd name="connsiteX30" fmla="*/ 1078658 w 3706508"/>
                <a:gd name="connsiteY30" fmla="*/ 2446881 h 2799612"/>
                <a:gd name="connsiteX31" fmla="*/ 866358 w 3706508"/>
                <a:gd name="connsiteY31" fmla="*/ 2566049 h 2799612"/>
                <a:gd name="connsiteX32" fmla="*/ 785775 w 3706508"/>
                <a:gd name="connsiteY32" fmla="*/ 2607634 h 2799612"/>
                <a:gd name="connsiteX33" fmla="*/ 631924 w 3706508"/>
                <a:gd name="connsiteY33" fmla="*/ 2502767 h 2799612"/>
                <a:gd name="connsiteX34" fmla="*/ 27369 w 3706508"/>
                <a:gd name="connsiteY34" fmla="*/ 1786008 h 2799612"/>
                <a:gd name="connsiteX35" fmla="*/ 0 w 3706508"/>
                <a:gd name="connsiteY35" fmla="*/ 1715195 h 2799612"/>
                <a:gd name="connsiteX36" fmla="*/ 5462 w 3706508"/>
                <a:gd name="connsiteY36" fmla="*/ 1678050 h 2799612"/>
                <a:gd name="connsiteX37" fmla="*/ 29989 w 3706508"/>
                <a:gd name="connsiteY37" fmla="*/ 1559217 h 2799612"/>
                <a:gd name="connsiteX38" fmla="*/ 1401724 w 3706508"/>
                <a:gd name="connsiteY38" fmla="*/ 1281535 h 2799612"/>
                <a:gd name="connsiteX39" fmla="*/ 1621978 w 3706508"/>
                <a:gd name="connsiteY39" fmla="*/ 1075674 h 2799612"/>
                <a:gd name="connsiteX40" fmla="*/ 1671293 w 3706508"/>
                <a:gd name="connsiteY40" fmla="*/ 1012035 h 2799612"/>
                <a:gd name="connsiteX41" fmla="*/ 1760533 w 3706508"/>
                <a:gd name="connsiteY41" fmla="*/ 1171232 h 2799612"/>
                <a:gd name="connsiteX42" fmla="*/ 1802600 w 3706508"/>
                <a:gd name="connsiteY42" fmla="*/ 1244737 h 2799612"/>
                <a:gd name="connsiteX43" fmla="*/ 1856398 w 3706508"/>
                <a:gd name="connsiteY43" fmla="*/ 1183542 h 2799612"/>
                <a:gd name="connsiteX44" fmla="*/ 2019957 w 3706508"/>
                <a:gd name="connsiteY44" fmla="*/ 1015890 h 2799612"/>
                <a:gd name="connsiteX45" fmla="*/ 2002321 w 3706508"/>
                <a:gd name="connsiteY45" fmla="*/ 974869 h 2799612"/>
                <a:gd name="connsiteX46" fmla="*/ 2005622 w 3706508"/>
                <a:gd name="connsiteY46" fmla="*/ 584795 h 2799612"/>
                <a:gd name="connsiteX47" fmla="*/ 2020515 w 3706508"/>
                <a:gd name="connsiteY47" fmla="*/ 484430 h 2799612"/>
                <a:gd name="connsiteX48" fmla="*/ 2087274 w 3706508"/>
                <a:gd name="connsiteY48" fmla="*/ 382067 h 2799612"/>
                <a:gd name="connsiteX49" fmla="*/ 2493174 w 3706508"/>
                <a:gd name="connsiteY49" fmla="*/ 8967 h 2799612"/>
                <a:gd name="connsiteX50" fmla="*/ 2570040 w 3706508"/>
                <a:gd name="connsiteY50" fmla="*/ 84 h 27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6508" h="2799612">
                  <a:moveTo>
                    <a:pt x="2570040" y="84"/>
                  </a:moveTo>
                  <a:cubicBezTo>
                    <a:pt x="2678574" y="-1981"/>
                    <a:pt x="2809660" y="33779"/>
                    <a:pt x="2943653" y="91857"/>
                  </a:cubicBezTo>
                  <a:lnTo>
                    <a:pt x="2949028" y="94391"/>
                  </a:lnTo>
                  <a:lnTo>
                    <a:pt x="2948584" y="95553"/>
                  </a:lnTo>
                  <a:cubicBezTo>
                    <a:pt x="2912817" y="200675"/>
                    <a:pt x="2880469" y="315847"/>
                    <a:pt x="2845785" y="430169"/>
                  </a:cubicBezTo>
                  <a:lnTo>
                    <a:pt x="2825959" y="490109"/>
                  </a:lnTo>
                  <a:lnTo>
                    <a:pt x="2873614" y="468885"/>
                  </a:lnTo>
                  <a:cubicBezTo>
                    <a:pt x="3029955" y="408609"/>
                    <a:pt x="3144483" y="336086"/>
                    <a:pt x="3229766" y="257759"/>
                  </a:cubicBezTo>
                  <a:lnTo>
                    <a:pt x="3236537" y="250629"/>
                  </a:lnTo>
                  <a:lnTo>
                    <a:pt x="3241752" y="253649"/>
                  </a:lnTo>
                  <a:cubicBezTo>
                    <a:pt x="3496355" y="419310"/>
                    <a:pt x="3703648" y="627720"/>
                    <a:pt x="3706470" y="754818"/>
                  </a:cubicBezTo>
                  <a:cubicBezTo>
                    <a:pt x="3708586" y="850142"/>
                    <a:pt x="3623688" y="935843"/>
                    <a:pt x="3486576" y="1023629"/>
                  </a:cubicBezTo>
                  <a:lnTo>
                    <a:pt x="3385937" y="1082029"/>
                  </a:lnTo>
                  <a:lnTo>
                    <a:pt x="3414851" y="1128877"/>
                  </a:lnTo>
                  <a:cubicBezTo>
                    <a:pt x="3546677" y="1395584"/>
                    <a:pt x="3416722" y="1941130"/>
                    <a:pt x="3192151" y="2314996"/>
                  </a:cubicBezTo>
                  <a:cubicBezTo>
                    <a:pt x="3164080" y="2361730"/>
                    <a:pt x="3130744" y="2413325"/>
                    <a:pt x="3093237" y="2467833"/>
                  </a:cubicBezTo>
                  <a:lnTo>
                    <a:pt x="3083053" y="2481828"/>
                  </a:lnTo>
                  <a:lnTo>
                    <a:pt x="2975794" y="2415848"/>
                  </a:lnTo>
                  <a:cubicBezTo>
                    <a:pt x="2743692" y="2245537"/>
                    <a:pt x="2544633" y="1941496"/>
                    <a:pt x="2448397" y="1620031"/>
                  </a:cubicBezTo>
                  <a:lnTo>
                    <a:pt x="2440042" y="1587521"/>
                  </a:lnTo>
                  <a:lnTo>
                    <a:pt x="2365221" y="1633423"/>
                  </a:lnTo>
                  <a:cubicBezTo>
                    <a:pt x="2306822" y="1670124"/>
                    <a:pt x="2244289" y="1710124"/>
                    <a:pt x="2178599" y="1752480"/>
                  </a:cubicBezTo>
                  <a:lnTo>
                    <a:pt x="2073068" y="1820859"/>
                  </a:lnTo>
                  <a:lnTo>
                    <a:pt x="2094673" y="1888800"/>
                  </a:lnTo>
                  <a:cubicBezTo>
                    <a:pt x="2206128" y="2223411"/>
                    <a:pt x="2317797" y="2486163"/>
                    <a:pt x="2155191" y="2625342"/>
                  </a:cubicBezTo>
                  <a:cubicBezTo>
                    <a:pt x="2039045" y="2724756"/>
                    <a:pt x="1734858" y="2802240"/>
                    <a:pt x="1432857" y="2799544"/>
                  </a:cubicBezTo>
                  <a:lnTo>
                    <a:pt x="1303739" y="2791121"/>
                  </a:lnTo>
                  <a:lnTo>
                    <a:pt x="1276825" y="2748411"/>
                  </a:lnTo>
                  <a:cubicBezTo>
                    <a:pt x="1212372" y="2636535"/>
                    <a:pt x="1168691" y="2520804"/>
                    <a:pt x="1158213" y="2411543"/>
                  </a:cubicBezTo>
                  <a:lnTo>
                    <a:pt x="1158335" y="2399197"/>
                  </a:lnTo>
                  <a:lnTo>
                    <a:pt x="1078658" y="2446881"/>
                  </a:lnTo>
                  <a:cubicBezTo>
                    <a:pt x="1005835" y="2489268"/>
                    <a:pt x="934743" y="2529304"/>
                    <a:pt x="866358" y="2566049"/>
                  </a:cubicBezTo>
                  <a:lnTo>
                    <a:pt x="785775" y="2607634"/>
                  </a:lnTo>
                  <a:lnTo>
                    <a:pt x="631924" y="2502767"/>
                  </a:lnTo>
                  <a:cubicBezTo>
                    <a:pt x="397198" y="2328839"/>
                    <a:pt x="157584" y="2084340"/>
                    <a:pt x="27369" y="1786008"/>
                  </a:cubicBezTo>
                  <a:lnTo>
                    <a:pt x="0" y="1715195"/>
                  </a:lnTo>
                  <a:lnTo>
                    <a:pt x="5462" y="1678050"/>
                  </a:lnTo>
                  <a:cubicBezTo>
                    <a:pt x="13615" y="1628611"/>
                    <a:pt x="22163" y="1587835"/>
                    <a:pt x="29989" y="1559217"/>
                  </a:cubicBezTo>
                  <a:cubicBezTo>
                    <a:pt x="108754" y="1340124"/>
                    <a:pt x="991194" y="1539910"/>
                    <a:pt x="1401724" y="1281535"/>
                  </a:cubicBezTo>
                  <a:cubicBezTo>
                    <a:pt x="1478699" y="1233089"/>
                    <a:pt x="1551675" y="1161159"/>
                    <a:pt x="1621978" y="1075674"/>
                  </a:cubicBezTo>
                  <a:lnTo>
                    <a:pt x="1671293" y="1012035"/>
                  </a:lnTo>
                  <a:lnTo>
                    <a:pt x="1760533" y="1171232"/>
                  </a:lnTo>
                  <a:lnTo>
                    <a:pt x="1802600" y="1244737"/>
                  </a:lnTo>
                  <a:lnTo>
                    <a:pt x="1856398" y="1183542"/>
                  </a:lnTo>
                  <a:lnTo>
                    <a:pt x="2019957" y="1015890"/>
                  </a:lnTo>
                  <a:lnTo>
                    <a:pt x="2002321" y="974869"/>
                  </a:lnTo>
                  <a:cubicBezTo>
                    <a:pt x="1972162" y="872742"/>
                    <a:pt x="1984684" y="733848"/>
                    <a:pt x="2005622" y="584795"/>
                  </a:cubicBezTo>
                  <a:lnTo>
                    <a:pt x="2020515" y="484430"/>
                  </a:lnTo>
                  <a:lnTo>
                    <a:pt x="2087274" y="382067"/>
                  </a:lnTo>
                  <a:cubicBezTo>
                    <a:pt x="2217362" y="192738"/>
                    <a:pt x="2349128" y="41887"/>
                    <a:pt x="2493174" y="8967"/>
                  </a:cubicBezTo>
                  <a:cubicBezTo>
                    <a:pt x="2517182" y="3481"/>
                    <a:pt x="2542906" y="601"/>
                    <a:pt x="2570040" y="8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91346" y="1764327"/>
              <a:ext cx="3498394" cy="1676293"/>
            </a:xfrm>
            <a:custGeom>
              <a:avLst/>
              <a:gdLst>
                <a:gd name="connsiteX0" fmla="*/ 1072731 w 3498394"/>
                <a:gd name="connsiteY0" fmla="*/ 852 h 1676293"/>
                <a:gd name="connsiteX1" fmla="*/ 2018645 w 3498394"/>
                <a:gd name="connsiteY1" fmla="*/ 69272 h 1676293"/>
                <a:gd name="connsiteX2" fmla="*/ 2070460 w 3498394"/>
                <a:gd name="connsiteY2" fmla="*/ 79192 h 1676293"/>
                <a:gd name="connsiteX3" fmla="*/ 2078573 w 3498394"/>
                <a:gd name="connsiteY3" fmla="*/ 77434 h 1676293"/>
                <a:gd name="connsiteX4" fmla="*/ 2821196 w 3498394"/>
                <a:gd name="connsiteY4" fmla="*/ 9168 h 1676293"/>
                <a:gd name="connsiteX5" fmla="*/ 3409521 w 3498394"/>
                <a:gd name="connsiteY5" fmla="*/ 45726 h 1676293"/>
                <a:gd name="connsiteX6" fmla="*/ 3498394 w 3498394"/>
                <a:gd name="connsiteY6" fmla="*/ 62422 h 1676293"/>
                <a:gd name="connsiteX7" fmla="*/ 3491037 w 3498394"/>
                <a:gd name="connsiteY7" fmla="*/ 90862 h 1676293"/>
                <a:gd name="connsiteX8" fmla="*/ 2801582 w 3498394"/>
                <a:gd name="connsiteY8" fmla="*/ 888151 h 1676293"/>
                <a:gd name="connsiteX9" fmla="*/ 2752093 w 3498394"/>
                <a:gd name="connsiteY9" fmla="*/ 957556 h 1676293"/>
                <a:gd name="connsiteX10" fmla="*/ 2701195 w 3498394"/>
                <a:gd name="connsiteY10" fmla="*/ 942402 h 1676293"/>
                <a:gd name="connsiteX11" fmla="*/ 2306465 w 3498394"/>
                <a:gd name="connsiteY11" fmla="*/ 835634 h 1676293"/>
                <a:gd name="connsiteX12" fmla="*/ 2162353 w 3498394"/>
                <a:gd name="connsiteY12" fmla="*/ 793607 h 1676293"/>
                <a:gd name="connsiteX13" fmla="*/ 2086182 w 3498394"/>
                <a:gd name="connsiteY13" fmla="*/ 818915 h 1676293"/>
                <a:gd name="connsiteX14" fmla="*/ 1998943 w 3498394"/>
                <a:gd name="connsiteY14" fmla="*/ 847524 h 1676293"/>
                <a:gd name="connsiteX15" fmla="*/ 1998634 w 3498394"/>
                <a:gd name="connsiteY15" fmla="*/ 848192 h 1676293"/>
                <a:gd name="connsiteX16" fmla="*/ 1995947 w 3498394"/>
                <a:gd name="connsiteY16" fmla="*/ 849073 h 1676293"/>
                <a:gd name="connsiteX17" fmla="*/ 1985641 w 3498394"/>
                <a:gd name="connsiteY17" fmla="*/ 871361 h 1676293"/>
                <a:gd name="connsiteX18" fmla="*/ 1954780 w 3498394"/>
                <a:gd name="connsiteY18" fmla="*/ 915674 h 1676293"/>
                <a:gd name="connsiteX19" fmla="*/ 1726767 w 3498394"/>
                <a:gd name="connsiteY19" fmla="*/ 1112515 h 1676293"/>
                <a:gd name="connsiteX20" fmla="*/ 1724189 w 3498394"/>
                <a:gd name="connsiteY20" fmla="*/ 1114298 h 1676293"/>
                <a:gd name="connsiteX21" fmla="*/ 1721888 w 3498394"/>
                <a:gd name="connsiteY21" fmla="*/ 1097539 h 1676293"/>
                <a:gd name="connsiteX22" fmla="*/ 1697932 w 3498394"/>
                <a:gd name="connsiteY22" fmla="*/ 1020096 h 1676293"/>
                <a:gd name="connsiteX23" fmla="*/ 1664019 w 3498394"/>
                <a:gd name="connsiteY23" fmla="*/ 963854 h 1676293"/>
                <a:gd name="connsiteX24" fmla="*/ 1597908 w 3498394"/>
                <a:gd name="connsiteY24" fmla="*/ 987724 h 1676293"/>
                <a:gd name="connsiteX25" fmla="*/ 1107518 w 3498394"/>
                <a:gd name="connsiteY25" fmla="*/ 1335003 h 1676293"/>
                <a:gd name="connsiteX26" fmla="*/ 1089516 w 3498394"/>
                <a:gd name="connsiteY26" fmla="*/ 1410729 h 1676293"/>
                <a:gd name="connsiteX27" fmla="*/ 1088008 w 3498394"/>
                <a:gd name="connsiteY27" fmla="*/ 1492207 h 1676293"/>
                <a:gd name="connsiteX28" fmla="*/ 917364 w 3498394"/>
                <a:gd name="connsiteY28" fmla="*/ 1571776 h 1676293"/>
                <a:gd name="connsiteX29" fmla="*/ 595255 w 3498394"/>
                <a:gd name="connsiteY29" fmla="*/ 1673231 h 1676293"/>
                <a:gd name="connsiteX30" fmla="*/ 16999 w 3498394"/>
                <a:gd name="connsiteY30" fmla="*/ 1141401 h 1676293"/>
                <a:gd name="connsiteX31" fmla="*/ 983699 w 3498394"/>
                <a:gd name="connsiteY31" fmla="*/ 282211 h 1676293"/>
                <a:gd name="connsiteX32" fmla="*/ 989172 w 3498394"/>
                <a:gd name="connsiteY32" fmla="*/ 278739 h 1676293"/>
                <a:gd name="connsiteX33" fmla="*/ 950564 w 3498394"/>
                <a:gd name="connsiteY33" fmla="*/ 240096 h 1676293"/>
                <a:gd name="connsiteX34" fmla="*/ 843348 w 3498394"/>
                <a:gd name="connsiteY34" fmla="*/ 40757 h 1676293"/>
                <a:gd name="connsiteX35" fmla="*/ 852157 w 3498394"/>
                <a:gd name="connsiteY35" fmla="*/ 14359 h 1676293"/>
                <a:gd name="connsiteX36" fmla="*/ 934210 w 3498394"/>
                <a:gd name="connsiteY36" fmla="*/ 6824 h 1676293"/>
                <a:gd name="connsiteX37" fmla="*/ 1072731 w 3498394"/>
                <a:gd name="connsiteY37" fmla="*/ 852 h 1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8394" h="1676293">
                  <a:moveTo>
                    <a:pt x="1072731" y="852"/>
                  </a:moveTo>
                  <a:cubicBezTo>
                    <a:pt x="1443114" y="-7218"/>
                    <a:pt x="1814450" y="44009"/>
                    <a:pt x="2018645" y="69272"/>
                  </a:cubicBezTo>
                  <a:lnTo>
                    <a:pt x="2070460" y="79192"/>
                  </a:lnTo>
                  <a:lnTo>
                    <a:pt x="2078573" y="77434"/>
                  </a:lnTo>
                  <a:cubicBezTo>
                    <a:pt x="2304385" y="34432"/>
                    <a:pt x="2569062" y="11859"/>
                    <a:pt x="2821196" y="9168"/>
                  </a:cubicBezTo>
                  <a:cubicBezTo>
                    <a:pt x="3037311" y="6862"/>
                    <a:pt x="3244211" y="19163"/>
                    <a:pt x="3409521" y="45726"/>
                  </a:cubicBezTo>
                  <a:lnTo>
                    <a:pt x="3498394" y="62422"/>
                  </a:lnTo>
                  <a:lnTo>
                    <a:pt x="3491037" y="90862"/>
                  </a:lnTo>
                  <a:cubicBezTo>
                    <a:pt x="3409958" y="298708"/>
                    <a:pt x="3015715" y="609429"/>
                    <a:pt x="2801582" y="888151"/>
                  </a:cubicBezTo>
                  <a:lnTo>
                    <a:pt x="2752093" y="957556"/>
                  </a:lnTo>
                  <a:lnTo>
                    <a:pt x="2701195" y="942402"/>
                  </a:lnTo>
                  <a:cubicBezTo>
                    <a:pt x="2577987" y="907851"/>
                    <a:pt x="2441716" y="872736"/>
                    <a:pt x="2306465" y="835634"/>
                  </a:cubicBezTo>
                  <a:lnTo>
                    <a:pt x="2162353" y="793607"/>
                  </a:lnTo>
                  <a:lnTo>
                    <a:pt x="2086182" y="818915"/>
                  </a:lnTo>
                  <a:lnTo>
                    <a:pt x="1998943" y="847524"/>
                  </a:lnTo>
                  <a:lnTo>
                    <a:pt x="1998634" y="848192"/>
                  </a:lnTo>
                  <a:lnTo>
                    <a:pt x="1995947" y="849073"/>
                  </a:lnTo>
                  <a:lnTo>
                    <a:pt x="1985641" y="871361"/>
                  </a:lnTo>
                  <a:cubicBezTo>
                    <a:pt x="1977065" y="886294"/>
                    <a:pt x="1966827" y="901082"/>
                    <a:pt x="1954780" y="915674"/>
                  </a:cubicBezTo>
                  <a:cubicBezTo>
                    <a:pt x="1909604" y="970394"/>
                    <a:pt x="1828555" y="1039021"/>
                    <a:pt x="1726767" y="1112515"/>
                  </a:cubicBezTo>
                  <a:lnTo>
                    <a:pt x="1724189" y="1114298"/>
                  </a:lnTo>
                  <a:lnTo>
                    <a:pt x="1721888" y="1097539"/>
                  </a:lnTo>
                  <a:cubicBezTo>
                    <a:pt x="1716057" y="1070231"/>
                    <a:pt x="1708196" y="1044320"/>
                    <a:pt x="1697932" y="1020096"/>
                  </a:cubicBezTo>
                  <a:lnTo>
                    <a:pt x="1664019" y="963854"/>
                  </a:lnTo>
                  <a:lnTo>
                    <a:pt x="1597908" y="987724"/>
                  </a:lnTo>
                  <a:cubicBezTo>
                    <a:pt x="1361083" y="1081346"/>
                    <a:pt x="1161254" y="1192024"/>
                    <a:pt x="1107518" y="1335003"/>
                  </a:cubicBezTo>
                  <a:cubicBezTo>
                    <a:pt x="1098562" y="1358834"/>
                    <a:pt x="1092668" y="1384135"/>
                    <a:pt x="1089516" y="1410729"/>
                  </a:cubicBezTo>
                  <a:lnTo>
                    <a:pt x="1088008" y="1492207"/>
                  </a:lnTo>
                  <a:lnTo>
                    <a:pt x="917364" y="1571776"/>
                  </a:lnTo>
                  <a:cubicBezTo>
                    <a:pt x="789587" y="1626342"/>
                    <a:pt x="676095" y="1663817"/>
                    <a:pt x="595255" y="1673231"/>
                  </a:cubicBezTo>
                  <a:cubicBezTo>
                    <a:pt x="271895" y="1710887"/>
                    <a:pt x="-82274" y="1393702"/>
                    <a:pt x="16999" y="1141401"/>
                  </a:cubicBezTo>
                  <a:cubicBezTo>
                    <a:pt x="97658" y="936407"/>
                    <a:pt x="631328" y="511885"/>
                    <a:pt x="983699" y="282211"/>
                  </a:cubicBezTo>
                  <a:lnTo>
                    <a:pt x="989172" y="278739"/>
                  </a:lnTo>
                  <a:lnTo>
                    <a:pt x="950564" y="240096"/>
                  </a:lnTo>
                  <a:cubicBezTo>
                    <a:pt x="882351" y="164332"/>
                    <a:pt x="839730" y="96465"/>
                    <a:pt x="843348" y="40757"/>
                  </a:cubicBezTo>
                  <a:lnTo>
                    <a:pt x="852157" y="14359"/>
                  </a:lnTo>
                  <a:lnTo>
                    <a:pt x="934210" y="6824"/>
                  </a:lnTo>
                  <a:cubicBezTo>
                    <a:pt x="980150" y="3796"/>
                    <a:pt x="1026433" y="1861"/>
                    <a:pt x="1072731" y="852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triple intersections"/>
          <p:cNvGrpSpPr/>
          <p:nvPr/>
        </p:nvGrpSpPr>
        <p:grpSpPr>
          <a:xfrm>
            <a:off x="3521409" y="1968091"/>
            <a:ext cx="2232011" cy="3463489"/>
            <a:chOff x="1623867" y="1844521"/>
            <a:chExt cx="2232011" cy="3463489"/>
          </a:xfrm>
        </p:grpSpPr>
        <p:sp>
          <p:nvSpPr>
            <p:cNvPr id="128" name="Freeform 127"/>
            <p:cNvSpPr/>
            <p:nvPr/>
          </p:nvSpPr>
          <p:spPr>
            <a:xfrm>
              <a:off x="1623867" y="4153373"/>
              <a:ext cx="915986" cy="1154637"/>
            </a:xfrm>
            <a:custGeom>
              <a:avLst/>
              <a:gdLst>
                <a:gd name="connsiteX0" fmla="*/ 645557 w 915986"/>
                <a:gd name="connsiteY0" fmla="*/ 0 h 1154637"/>
                <a:gd name="connsiteX1" fmla="*/ 721723 w 915986"/>
                <a:gd name="connsiteY1" fmla="*/ 133085 h 1154637"/>
                <a:gd name="connsiteX2" fmla="*/ 889436 w 915986"/>
                <a:gd name="connsiteY2" fmla="*/ 491412 h 1154637"/>
                <a:gd name="connsiteX3" fmla="*/ 915986 w 915986"/>
                <a:gd name="connsiteY3" fmla="*/ 574904 h 1154637"/>
                <a:gd name="connsiteX4" fmla="*/ 834814 w 915986"/>
                <a:gd name="connsiteY4" fmla="*/ 627530 h 1154637"/>
                <a:gd name="connsiteX5" fmla="*/ 21405 w 915986"/>
                <a:gd name="connsiteY5" fmla="*/ 1142112 h 1154637"/>
                <a:gd name="connsiteX6" fmla="*/ 0 w 915986"/>
                <a:gd name="connsiteY6" fmla="*/ 1154637 h 1154637"/>
                <a:gd name="connsiteX7" fmla="*/ 979 w 915986"/>
                <a:gd name="connsiteY7" fmla="*/ 1055086 h 1154637"/>
                <a:gd name="connsiteX8" fmla="*/ 501430 w 915986"/>
                <a:gd name="connsiteY8" fmla="*/ 167799 h 115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986" h="1154637">
                  <a:moveTo>
                    <a:pt x="645557" y="0"/>
                  </a:moveTo>
                  <a:lnTo>
                    <a:pt x="721723" y="133085"/>
                  </a:lnTo>
                  <a:cubicBezTo>
                    <a:pt x="796519" y="267001"/>
                    <a:pt x="859210" y="390244"/>
                    <a:pt x="889436" y="491412"/>
                  </a:cubicBezTo>
                  <a:lnTo>
                    <a:pt x="915986" y="574904"/>
                  </a:lnTo>
                  <a:lnTo>
                    <a:pt x="834814" y="627530"/>
                  </a:lnTo>
                  <a:cubicBezTo>
                    <a:pt x="578005" y="794302"/>
                    <a:pt x="291202" y="980917"/>
                    <a:pt x="21405" y="1142112"/>
                  </a:cubicBezTo>
                  <a:lnTo>
                    <a:pt x="0" y="1154637"/>
                  </a:lnTo>
                  <a:lnTo>
                    <a:pt x="979" y="1055086"/>
                  </a:lnTo>
                  <a:cubicBezTo>
                    <a:pt x="28792" y="833643"/>
                    <a:pt x="245102" y="485282"/>
                    <a:pt x="501430" y="167799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488075" y="3399045"/>
              <a:ext cx="1367803" cy="1097688"/>
            </a:xfrm>
            <a:custGeom>
              <a:avLst/>
              <a:gdLst>
                <a:gd name="connsiteX0" fmla="*/ 806002 w 1367803"/>
                <a:gd name="connsiteY0" fmla="*/ 0 h 1097688"/>
                <a:gd name="connsiteX1" fmla="*/ 751642 w 1367803"/>
                <a:gd name="connsiteY1" fmla="*/ 164342 h 1097688"/>
                <a:gd name="connsiteX2" fmla="*/ 746424 w 1367803"/>
                <a:gd name="connsiteY2" fmla="*/ 177224 h 1097688"/>
                <a:gd name="connsiteX3" fmla="*/ 830119 w 1367803"/>
                <a:gd name="connsiteY3" fmla="*/ 195999 h 1097688"/>
                <a:gd name="connsiteX4" fmla="*/ 1363694 w 1367803"/>
                <a:gd name="connsiteY4" fmla="*/ 584732 h 1097688"/>
                <a:gd name="connsiteX5" fmla="*/ 1367803 w 1367803"/>
                <a:gd name="connsiteY5" fmla="*/ 591928 h 1097688"/>
                <a:gd name="connsiteX6" fmla="*/ 1312825 w 1367803"/>
                <a:gd name="connsiteY6" fmla="*/ 622528 h 1097688"/>
                <a:gd name="connsiteX7" fmla="*/ 506510 w 1367803"/>
                <a:gd name="connsiteY7" fmla="*/ 1044136 h 1097688"/>
                <a:gd name="connsiteX8" fmla="*/ 418546 w 1367803"/>
                <a:gd name="connsiteY8" fmla="*/ 1097688 h 1097688"/>
                <a:gd name="connsiteX9" fmla="*/ 414256 w 1367803"/>
                <a:gd name="connsiteY9" fmla="*/ 1084621 h 1097688"/>
                <a:gd name="connsiteX10" fmla="*/ 364540 w 1367803"/>
                <a:gd name="connsiteY10" fmla="*/ 737898 h 1097688"/>
                <a:gd name="connsiteX11" fmla="*/ 369081 w 1367803"/>
                <a:gd name="connsiteY11" fmla="*/ 634547 h 1097688"/>
                <a:gd name="connsiteX12" fmla="*/ 295254 w 1367803"/>
                <a:gd name="connsiteY12" fmla="*/ 651722 h 1097688"/>
                <a:gd name="connsiteX13" fmla="*/ 188024 w 1367803"/>
                <a:gd name="connsiteY13" fmla="*/ 651262 h 1097688"/>
                <a:gd name="connsiteX14" fmla="*/ 9169 w 1367803"/>
                <a:gd name="connsiteY14" fmla="*/ 547107 h 1097688"/>
                <a:gd name="connsiteX15" fmla="*/ 0 w 1367803"/>
                <a:gd name="connsiteY15" fmla="*/ 525782 h 1097688"/>
                <a:gd name="connsiteX16" fmla="*/ 34959 w 1367803"/>
                <a:gd name="connsiteY16" fmla="*/ 489948 h 1097688"/>
                <a:gd name="connsiteX17" fmla="*/ 379578 w 1367803"/>
                <a:gd name="connsiteY17" fmla="*/ 221270 h 1097688"/>
                <a:gd name="connsiteX18" fmla="*/ 525617 w 1367803"/>
                <a:gd name="connsiteY18" fmla="*/ 171891 h 1097688"/>
                <a:gd name="connsiteX19" fmla="*/ 565527 w 1367803"/>
                <a:gd name="connsiteY19" fmla="*/ 167681 h 1097688"/>
                <a:gd name="connsiteX20" fmla="*/ 567026 w 1367803"/>
                <a:gd name="connsiteY20" fmla="*/ 165900 h 1097688"/>
                <a:gd name="connsiteX21" fmla="*/ 768877 w 1367803"/>
                <a:gd name="connsiteY21" fmla="*/ 16534 h 10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7803" h="1097688">
                  <a:moveTo>
                    <a:pt x="806002" y="0"/>
                  </a:moveTo>
                  <a:lnTo>
                    <a:pt x="751642" y="164342"/>
                  </a:lnTo>
                  <a:lnTo>
                    <a:pt x="746424" y="177224"/>
                  </a:lnTo>
                  <a:lnTo>
                    <a:pt x="830119" y="195999"/>
                  </a:lnTo>
                  <a:cubicBezTo>
                    <a:pt x="1056548" y="264573"/>
                    <a:pt x="1264337" y="430678"/>
                    <a:pt x="1363694" y="584732"/>
                  </a:cubicBezTo>
                  <a:lnTo>
                    <a:pt x="1367803" y="591928"/>
                  </a:lnTo>
                  <a:lnTo>
                    <a:pt x="1312825" y="622528"/>
                  </a:lnTo>
                  <a:cubicBezTo>
                    <a:pt x="1088755" y="743165"/>
                    <a:pt x="792485" y="874449"/>
                    <a:pt x="506510" y="1044136"/>
                  </a:cubicBezTo>
                  <a:lnTo>
                    <a:pt x="418546" y="1097688"/>
                  </a:lnTo>
                  <a:lnTo>
                    <a:pt x="414256" y="1084621"/>
                  </a:lnTo>
                  <a:cubicBezTo>
                    <a:pt x="382991" y="968849"/>
                    <a:pt x="365345" y="851485"/>
                    <a:pt x="364540" y="737898"/>
                  </a:cubicBezTo>
                  <a:lnTo>
                    <a:pt x="369081" y="634547"/>
                  </a:lnTo>
                  <a:lnTo>
                    <a:pt x="295254" y="651722"/>
                  </a:lnTo>
                  <a:cubicBezTo>
                    <a:pt x="261759" y="655431"/>
                    <a:pt x="226087" y="655412"/>
                    <a:pt x="188024" y="651262"/>
                  </a:cubicBezTo>
                  <a:cubicBezTo>
                    <a:pt x="99283" y="640768"/>
                    <a:pt x="43049" y="603422"/>
                    <a:pt x="9169" y="547107"/>
                  </a:cubicBezTo>
                  <a:lnTo>
                    <a:pt x="0" y="525782"/>
                  </a:lnTo>
                  <a:lnTo>
                    <a:pt x="34959" y="489948"/>
                  </a:lnTo>
                  <a:cubicBezTo>
                    <a:pt x="164573" y="366370"/>
                    <a:pt x="285633" y="270236"/>
                    <a:pt x="379578" y="221270"/>
                  </a:cubicBezTo>
                  <a:cubicBezTo>
                    <a:pt x="426551" y="196787"/>
                    <a:pt x="475559" y="180728"/>
                    <a:pt x="525617" y="171891"/>
                  </a:cubicBezTo>
                  <a:lnTo>
                    <a:pt x="565527" y="167681"/>
                  </a:lnTo>
                  <a:lnTo>
                    <a:pt x="567026" y="165900"/>
                  </a:lnTo>
                  <a:cubicBezTo>
                    <a:pt x="621738" y="108005"/>
                    <a:pt x="688609" y="57528"/>
                    <a:pt x="768877" y="16534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79149" y="1844521"/>
              <a:ext cx="1635341" cy="882903"/>
            </a:xfrm>
            <a:custGeom>
              <a:avLst/>
              <a:gdLst>
                <a:gd name="connsiteX0" fmla="*/ 1083359 w 1635341"/>
                <a:gd name="connsiteY0" fmla="*/ 0 h 882903"/>
                <a:gd name="connsiteX1" fmla="*/ 1179283 w 1635341"/>
                <a:gd name="connsiteY1" fmla="*/ 18365 h 882903"/>
                <a:gd name="connsiteX2" fmla="*/ 1595765 w 1635341"/>
                <a:gd name="connsiteY2" fmla="*/ 512176 h 882903"/>
                <a:gd name="connsiteX3" fmla="*/ 1214428 w 1635341"/>
                <a:gd name="connsiteY3" fmla="*/ 701397 h 882903"/>
                <a:gd name="connsiteX4" fmla="*/ 1175249 w 1635341"/>
                <a:gd name="connsiteY4" fmla="*/ 714414 h 882903"/>
                <a:gd name="connsiteX5" fmla="*/ 1054395 w 1635341"/>
                <a:gd name="connsiteY5" fmla="*/ 679170 h 882903"/>
                <a:gd name="connsiteX6" fmla="*/ 1032176 w 1635341"/>
                <a:gd name="connsiteY6" fmla="*/ 671199 h 882903"/>
                <a:gd name="connsiteX7" fmla="*/ 1019431 w 1635341"/>
                <a:gd name="connsiteY7" fmla="*/ 746986 h 882903"/>
                <a:gd name="connsiteX8" fmla="*/ 1009154 w 1635341"/>
                <a:gd name="connsiteY8" fmla="*/ 769211 h 882903"/>
                <a:gd name="connsiteX9" fmla="*/ 853543 w 1635341"/>
                <a:gd name="connsiteY9" fmla="*/ 820242 h 882903"/>
                <a:gd name="connsiteX10" fmla="*/ 679996 w 1635341"/>
                <a:gd name="connsiteY10" fmla="*/ 882903 h 882903"/>
                <a:gd name="connsiteX11" fmla="*/ 671614 w 1635341"/>
                <a:gd name="connsiteY11" fmla="*/ 867135 h 882903"/>
                <a:gd name="connsiteX12" fmla="*/ 63637 w 1635341"/>
                <a:gd name="connsiteY12" fmla="*/ 262330 h 882903"/>
                <a:gd name="connsiteX13" fmla="*/ 0 w 1635341"/>
                <a:gd name="connsiteY13" fmla="*/ 199564 h 882903"/>
                <a:gd name="connsiteX14" fmla="*/ 72028 w 1635341"/>
                <a:gd name="connsiteY14" fmla="*/ 153877 h 882903"/>
                <a:gd name="connsiteX15" fmla="*/ 201408 w 1635341"/>
                <a:gd name="connsiteY15" fmla="*/ 80448 h 882903"/>
                <a:gd name="connsiteX16" fmla="*/ 661429 w 1635341"/>
                <a:gd name="connsiteY16" fmla="*/ 102242 h 882903"/>
                <a:gd name="connsiteX17" fmla="*/ 685731 w 1635341"/>
                <a:gd name="connsiteY17" fmla="*/ 124211 h 882903"/>
                <a:gd name="connsiteX18" fmla="*/ 738089 w 1635341"/>
                <a:gd name="connsiteY18" fmla="*/ 97831 h 882903"/>
                <a:gd name="connsiteX19" fmla="*/ 961058 w 1635341"/>
                <a:gd name="connsiteY19" fmla="*/ 26500 h 8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5341" h="882903">
                  <a:moveTo>
                    <a:pt x="1083359" y="0"/>
                  </a:moveTo>
                  <a:lnTo>
                    <a:pt x="1179283" y="18365"/>
                  </a:lnTo>
                  <a:cubicBezTo>
                    <a:pt x="1509760" y="104975"/>
                    <a:pt x="1728985" y="327560"/>
                    <a:pt x="1595765" y="512176"/>
                  </a:cubicBezTo>
                  <a:cubicBezTo>
                    <a:pt x="1548187" y="578111"/>
                    <a:pt x="1400029" y="638243"/>
                    <a:pt x="1214428" y="701397"/>
                  </a:cubicBezTo>
                  <a:lnTo>
                    <a:pt x="1175249" y="714414"/>
                  </a:lnTo>
                  <a:lnTo>
                    <a:pt x="1054395" y="679170"/>
                  </a:lnTo>
                  <a:lnTo>
                    <a:pt x="1032176" y="671199"/>
                  </a:lnTo>
                  <a:lnTo>
                    <a:pt x="1019431" y="746986"/>
                  </a:lnTo>
                  <a:lnTo>
                    <a:pt x="1009154" y="769211"/>
                  </a:lnTo>
                  <a:lnTo>
                    <a:pt x="853543" y="820242"/>
                  </a:lnTo>
                  <a:lnTo>
                    <a:pt x="679996" y="882903"/>
                  </a:lnTo>
                  <a:lnTo>
                    <a:pt x="671614" y="867135"/>
                  </a:lnTo>
                  <a:cubicBezTo>
                    <a:pt x="545868" y="667755"/>
                    <a:pt x="261019" y="449186"/>
                    <a:pt x="63637" y="262330"/>
                  </a:cubicBezTo>
                  <a:lnTo>
                    <a:pt x="0" y="199564"/>
                  </a:lnTo>
                  <a:lnTo>
                    <a:pt x="72028" y="153877"/>
                  </a:lnTo>
                  <a:cubicBezTo>
                    <a:pt x="121371" y="123532"/>
                    <a:pt x="165267" y="98552"/>
                    <a:pt x="201408" y="80448"/>
                  </a:cubicBezTo>
                  <a:cubicBezTo>
                    <a:pt x="418255" y="-28177"/>
                    <a:pt x="553487" y="18804"/>
                    <a:pt x="661429" y="102242"/>
                  </a:cubicBezTo>
                  <a:lnTo>
                    <a:pt x="685731" y="124211"/>
                  </a:lnTo>
                  <a:lnTo>
                    <a:pt x="738089" y="97831"/>
                  </a:lnTo>
                  <a:cubicBezTo>
                    <a:pt x="802355" y="70744"/>
                    <a:pt x="877775" y="46979"/>
                    <a:pt x="961058" y="26500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quadruple intersections"/>
          <p:cNvGrpSpPr/>
          <p:nvPr/>
        </p:nvGrpSpPr>
        <p:grpSpPr>
          <a:xfrm>
            <a:off x="4187209" y="2092607"/>
            <a:ext cx="944130" cy="2064103"/>
            <a:chOff x="2290303" y="2168123"/>
            <a:chExt cx="944130" cy="2064103"/>
          </a:xfrm>
          <a:solidFill>
            <a:schemeClr val="accent2"/>
          </a:solidFill>
        </p:grpSpPr>
        <p:sp>
          <p:nvSpPr>
            <p:cNvPr id="151" name="quadruple intersection"/>
            <p:cNvSpPr/>
            <p:nvPr/>
          </p:nvSpPr>
          <p:spPr>
            <a:xfrm>
              <a:off x="2290303" y="2168123"/>
              <a:ext cx="525041" cy="547998"/>
            </a:xfrm>
            <a:custGeom>
              <a:avLst/>
              <a:gdLst>
                <a:gd name="connsiteX0" fmla="*/ 176813 w 525041"/>
                <a:gd name="connsiteY0" fmla="*/ 0 h 547998"/>
                <a:gd name="connsiteX1" fmla="*/ 187719 w 525041"/>
                <a:gd name="connsiteY1" fmla="*/ 8425 h 547998"/>
                <a:gd name="connsiteX2" fmla="*/ 252464 w 525041"/>
                <a:gd name="connsiteY2" fmla="*/ 69663 h 547998"/>
                <a:gd name="connsiteX3" fmla="*/ 524854 w 525041"/>
                <a:gd name="connsiteY3" fmla="*/ 542981 h 547998"/>
                <a:gd name="connsiteX4" fmla="*/ 523901 w 525041"/>
                <a:gd name="connsiteY4" fmla="*/ 547998 h 547998"/>
                <a:gd name="connsiteX5" fmla="*/ 307365 w 525041"/>
                <a:gd name="connsiteY5" fmla="*/ 470320 h 547998"/>
                <a:gd name="connsiteX6" fmla="*/ 12668 w 525041"/>
                <a:gd name="connsiteY6" fmla="*/ 142836 h 547998"/>
                <a:gd name="connsiteX7" fmla="*/ 129637 w 525041"/>
                <a:gd name="connsiteY7" fmla="*/ 23769 h 54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041" h="547998">
                  <a:moveTo>
                    <a:pt x="176813" y="0"/>
                  </a:moveTo>
                  <a:lnTo>
                    <a:pt x="187719" y="8425"/>
                  </a:lnTo>
                  <a:cubicBezTo>
                    <a:pt x="210119" y="28162"/>
                    <a:pt x="231511" y="48991"/>
                    <a:pt x="252464" y="69663"/>
                  </a:cubicBezTo>
                  <a:cubicBezTo>
                    <a:pt x="350243" y="166136"/>
                    <a:pt x="531682" y="354980"/>
                    <a:pt x="524854" y="542981"/>
                  </a:cubicBezTo>
                  <a:lnTo>
                    <a:pt x="523901" y="547998"/>
                  </a:lnTo>
                  <a:lnTo>
                    <a:pt x="307365" y="470320"/>
                  </a:lnTo>
                  <a:cubicBezTo>
                    <a:pt x="92382" y="380472"/>
                    <a:pt x="-43407" y="275101"/>
                    <a:pt x="12668" y="142836"/>
                  </a:cubicBezTo>
                  <a:cubicBezTo>
                    <a:pt x="31360" y="98748"/>
                    <a:pt x="71987" y="59076"/>
                    <a:pt x="129637" y="23769"/>
                  </a:cubicBezTo>
                  <a:close/>
                </a:path>
              </a:pathLst>
            </a:cu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61334" y="3761327"/>
              <a:ext cx="373099" cy="470899"/>
            </a:xfrm>
            <a:custGeom>
              <a:avLst/>
              <a:gdLst>
                <a:gd name="connsiteX0" fmla="*/ 229470 w 373099"/>
                <a:gd name="connsiteY0" fmla="*/ 420 h 470899"/>
                <a:gd name="connsiteX1" fmla="*/ 306059 w 373099"/>
                <a:gd name="connsiteY1" fmla="*/ 2360 h 470899"/>
                <a:gd name="connsiteX2" fmla="*/ 373099 w 373099"/>
                <a:gd name="connsiteY2" fmla="*/ 15557 h 470899"/>
                <a:gd name="connsiteX3" fmla="*/ 323482 w 373099"/>
                <a:gd name="connsiteY3" fmla="*/ 135939 h 470899"/>
                <a:gd name="connsiteX4" fmla="*/ 54934 w 373099"/>
                <a:gd name="connsiteY4" fmla="*/ 450337 h 470899"/>
                <a:gd name="connsiteX5" fmla="*/ 0 w 373099"/>
                <a:gd name="connsiteY5" fmla="*/ 470899 h 470899"/>
                <a:gd name="connsiteX6" fmla="*/ 2851 w 373099"/>
                <a:gd name="connsiteY6" fmla="*/ 422277 h 470899"/>
                <a:gd name="connsiteX7" fmla="*/ 175177 w 373099"/>
                <a:gd name="connsiteY7" fmla="*/ 24473 h 470899"/>
                <a:gd name="connsiteX8" fmla="*/ 195390 w 373099"/>
                <a:gd name="connsiteY8" fmla="*/ 4015 h 4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99" h="470899">
                  <a:moveTo>
                    <a:pt x="229470" y="420"/>
                  </a:moveTo>
                  <a:cubicBezTo>
                    <a:pt x="254902" y="-538"/>
                    <a:pt x="280472" y="159"/>
                    <a:pt x="306059" y="2360"/>
                  </a:cubicBezTo>
                  <a:lnTo>
                    <a:pt x="373099" y="15557"/>
                  </a:lnTo>
                  <a:lnTo>
                    <a:pt x="323482" y="135939"/>
                  </a:lnTo>
                  <a:cubicBezTo>
                    <a:pt x="256986" y="277117"/>
                    <a:pt x="172983" y="392360"/>
                    <a:pt x="54934" y="450337"/>
                  </a:cubicBezTo>
                  <a:lnTo>
                    <a:pt x="0" y="470899"/>
                  </a:lnTo>
                  <a:lnTo>
                    <a:pt x="2851" y="422277"/>
                  </a:lnTo>
                  <a:cubicBezTo>
                    <a:pt x="23535" y="273580"/>
                    <a:pt x="78256" y="136441"/>
                    <a:pt x="175177" y="24473"/>
                  </a:cubicBezTo>
                  <a:lnTo>
                    <a:pt x="195390" y="4015"/>
                  </a:lnTo>
                  <a:close/>
                </a:path>
              </a:pathLst>
            </a:cu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function values"/>
          <p:cNvGrpSpPr/>
          <p:nvPr/>
        </p:nvGrpSpPr>
        <p:grpSpPr>
          <a:xfrm>
            <a:off x="2209800" y="1618767"/>
            <a:ext cx="4300654" cy="4536028"/>
            <a:chOff x="312894" y="1694283"/>
            <a:chExt cx="4300654" cy="4536028"/>
          </a:xfrm>
        </p:grpSpPr>
        <p:sp>
          <p:nvSpPr>
            <p:cNvPr id="36" name="TextBox 35"/>
            <p:cNvSpPr txBox="1"/>
            <p:nvPr/>
          </p:nvSpPr>
          <p:spPr>
            <a:xfrm>
              <a:off x="3440058" y="20751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2723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99242" y="472522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60968" y="52413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0526" y="42272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36753" y="461851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79646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75291" y="38416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>
                      <a:lumMod val="50000"/>
                    </a:srgbClr>
                  </a:solidFill>
                </a:rPr>
                <a:t>3</a:t>
              </a:r>
              <a:endParaRPr lang="en-US" sz="24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6685" y="20237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79646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988" y="53011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353" y="37532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85817" y="169428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08526" y="31690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6199" y="551301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76157" y="381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71485" y="57070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</a:t>
              </a:r>
              <a:endParaRPr lang="en-US" sz="28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11449" y="33088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</a:t>
              </a:r>
              <a:endParaRPr lang="en-US" sz="28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71685" y="2891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</a:t>
              </a:r>
              <a:endParaRPr lang="en-U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2894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</a:t>
              </a:r>
              <a:endParaRPr lang="en-US" sz="28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8009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776109" y="54055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46140" y="384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779867" y="27203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14633" y="20436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90501" y="4651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511581" y="348553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173919" y="26783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BBB59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838503" y="213804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79646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179181" y="39032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79646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846998" y="37425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white"/>
                  </a:solidFill>
                </a:rPr>
                <a:t>4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329514" y="21547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white"/>
                  </a:solidFill>
                </a:rPr>
                <a:t>4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4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56" grpId="0" animBg="1"/>
      <p:bldP spid="58" grpId="0" animBg="1"/>
      <p:bldP spid="5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355937"/>
                <a:ext cx="8697504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900" dirty="0" smtClean="0">
                    <a:solidFill>
                      <a:prstClr val="black"/>
                    </a:solidFill>
                  </a:rPr>
                  <a:t>Suppose we have a collection of sets in a domain and a function </a:t>
                </a:r>
                <a14:m>
                  <m:oMath xmlns:m="http://schemas.openxmlformats.org/officeDocument/2006/math">
                    <m:r>
                      <a:rPr lang="en-US" sz="29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that counts </a:t>
                </a:r>
                <a:r>
                  <a:rPr lang="en-US" sz="2900" dirty="0">
                    <a:solidFill>
                      <a:prstClr val="black"/>
                    </a:solidFill>
                  </a:rPr>
                  <a:t>the number of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sets at </a:t>
                </a:r>
                <a:r>
                  <a:rPr lang="en-US" sz="2900" dirty="0">
                    <a:solidFill>
                      <a:prstClr val="black"/>
                    </a:solidFill>
                  </a:rPr>
                  <a:t>each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point.</a:t>
                </a:r>
                <a:endParaRPr lang="en-US" sz="2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355937"/>
                <a:ext cx="8697504" cy="984885"/>
              </a:xfrm>
              <a:prstGeom prst="rect">
                <a:avLst/>
              </a:prstGeom>
              <a:blipFill rotWithShape="0">
                <a:blip r:embed="rId2"/>
                <a:stretch>
                  <a:fillRect l="-701" t="-6173" r="-6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09800" y="1476375"/>
            <a:ext cx="4674597" cy="4925109"/>
            <a:chOff x="2209800" y="1476375"/>
            <a:chExt cx="4674597" cy="4925109"/>
          </a:xfrm>
        </p:grpSpPr>
        <p:sp>
          <p:nvSpPr>
            <p:cNvPr id="4" name="Freeform 3"/>
            <p:cNvSpPr/>
            <p:nvPr/>
          </p:nvSpPr>
          <p:spPr>
            <a:xfrm>
              <a:off x="2223276" y="1755106"/>
              <a:ext cx="3200400" cy="4160868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03905" y="1905549"/>
              <a:ext cx="2232184" cy="1696294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531692" y="1691782"/>
              <a:ext cx="2662712" cy="2485548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890441 w 913615"/>
                <a:gd name="connsiteY0" fmla="*/ 29348 h 660874"/>
                <a:gd name="connsiteX1" fmla="*/ 24633 w 913615"/>
                <a:gd name="connsiteY1" fmla="*/ 41724 h 660874"/>
                <a:gd name="connsiteX2" fmla="*/ 243246 w 913615"/>
                <a:gd name="connsiteY2" fmla="*/ 324131 h 660874"/>
                <a:gd name="connsiteX3" fmla="*/ 312749 w 913615"/>
                <a:gd name="connsiteY3" fmla="*/ 660029 h 660874"/>
                <a:gd name="connsiteX4" fmla="*/ 635267 w 913615"/>
                <a:gd name="connsiteY4" fmla="*/ 309022 h 660874"/>
                <a:gd name="connsiteX5" fmla="*/ 890441 w 913615"/>
                <a:gd name="connsiteY5" fmla="*/ 29348 h 660874"/>
                <a:gd name="connsiteX0" fmla="*/ 966310 w 994051"/>
                <a:gd name="connsiteY0" fmla="*/ 29348 h 660874"/>
                <a:gd name="connsiteX1" fmla="*/ 20743 w 994051"/>
                <a:gd name="connsiteY1" fmla="*/ 41724 h 660874"/>
                <a:gd name="connsiteX2" fmla="*/ 319115 w 994051"/>
                <a:gd name="connsiteY2" fmla="*/ 324131 h 660874"/>
                <a:gd name="connsiteX3" fmla="*/ 388618 w 994051"/>
                <a:gd name="connsiteY3" fmla="*/ 660029 h 660874"/>
                <a:gd name="connsiteX4" fmla="*/ 711136 w 994051"/>
                <a:gd name="connsiteY4" fmla="*/ 309022 h 660874"/>
                <a:gd name="connsiteX5" fmla="*/ 966310 w 994051"/>
                <a:gd name="connsiteY5" fmla="*/ 29348 h 6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051" h="660874">
                  <a:moveTo>
                    <a:pt x="966310" y="29348"/>
                  </a:moveTo>
                  <a:cubicBezTo>
                    <a:pt x="851244" y="-15202"/>
                    <a:pt x="128609" y="-7406"/>
                    <a:pt x="20743" y="41724"/>
                  </a:cubicBezTo>
                  <a:cubicBezTo>
                    <a:pt x="-87123" y="90854"/>
                    <a:pt x="257803" y="221080"/>
                    <a:pt x="319115" y="324131"/>
                  </a:cubicBezTo>
                  <a:cubicBezTo>
                    <a:pt x="380428" y="427182"/>
                    <a:pt x="211931" y="645148"/>
                    <a:pt x="388618" y="660029"/>
                  </a:cubicBezTo>
                  <a:cubicBezTo>
                    <a:pt x="615973" y="677684"/>
                    <a:pt x="614854" y="414135"/>
                    <a:pt x="711136" y="309022"/>
                  </a:cubicBezTo>
                  <a:cubicBezTo>
                    <a:pt x="807418" y="203909"/>
                    <a:pt x="1081376" y="73898"/>
                    <a:pt x="966310" y="2934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223276" y="2953963"/>
              <a:ext cx="3853519" cy="2874061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519717" y="3686373"/>
              <a:ext cx="2311006" cy="2715111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  <a:gd name="connsiteX0" fmla="*/ 1264827 w 1299663"/>
                <a:gd name="connsiteY0" fmla="*/ 183526 h 1355866"/>
                <a:gd name="connsiteX1" fmla="*/ 624672 w 1299663"/>
                <a:gd name="connsiteY1" fmla="*/ 38557 h 1355866"/>
                <a:gd name="connsiteX2" fmla="*/ 785 w 1299663"/>
                <a:gd name="connsiteY2" fmla="*/ 797700 h 1355866"/>
                <a:gd name="connsiteX3" fmla="*/ 509420 w 1299663"/>
                <a:gd name="connsiteY3" fmla="*/ 1355865 h 1355866"/>
                <a:gd name="connsiteX4" fmla="*/ 1139975 w 1299663"/>
                <a:gd name="connsiteY4" fmla="*/ 803415 h 1355866"/>
                <a:gd name="connsiteX5" fmla="*/ 1264827 w 1299663"/>
                <a:gd name="connsiteY5" fmla="*/ 183526 h 1355866"/>
                <a:gd name="connsiteX0" fmla="*/ 1265994 w 1295619"/>
                <a:gd name="connsiteY0" fmla="*/ 246630 h 1418970"/>
                <a:gd name="connsiteX1" fmla="*/ 697704 w 1295619"/>
                <a:gd name="connsiteY1" fmla="*/ 30201 h 1418970"/>
                <a:gd name="connsiteX2" fmla="*/ 1952 w 1295619"/>
                <a:gd name="connsiteY2" fmla="*/ 860804 h 1418970"/>
                <a:gd name="connsiteX3" fmla="*/ 510587 w 1295619"/>
                <a:gd name="connsiteY3" fmla="*/ 1418969 h 1418970"/>
                <a:gd name="connsiteX4" fmla="*/ 1141142 w 1295619"/>
                <a:gd name="connsiteY4" fmla="*/ 866519 h 1418970"/>
                <a:gd name="connsiteX5" fmla="*/ 1265994 w 1295619"/>
                <a:gd name="connsiteY5" fmla="*/ 246630 h 14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619" h="1418970">
                  <a:moveTo>
                    <a:pt x="1265994" y="246630"/>
                  </a:moveTo>
                  <a:cubicBezTo>
                    <a:pt x="1192088" y="107244"/>
                    <a:pt x="908378" y="-72161"/>
                    <a:pt x="697704" y="30201"/>
                  </a:cubicBezTo>
                  <a:cubicBezTo>
                    <a:pt x="487030" y="132563"/>
                    <a:pt x="33138" y="629343"/>
                    <a:pt x="1952" y="860804"/>
                  </a:cubicBezTo>
                  <a:cubicBezTo>
                    <a:pt x="-29234" y="1092265"/>
                    <a:pt x="320722" y="1418017"/>
                    <a:pt x="510587" y="1418969"/>
                  </a:cubicBezTo>
                  <a:cubicBezTo>
                    <a:pt x="700452" y="1419922"/>
                    <a:pt x="1015241" y="1061909"/>
                    <a:pt x="1141142" y="866519"/>
                  </a:cubicBezTo>
                  <a:cubicBezTo>
                    <a:pt x="1267043" y="671129"/>
                    <a:pt x="1339900" y="386016"/>
                    <a:pt x="1265994" y="24663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185483" y="1899639"/>
              <a:ext cx="2698914" cy="1488284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  <a:gd name="connsiteX0" fmla="*/ 38317 w 3258492"/>
                <a:gd name="connsiteY0" fmla="*/ 5599 h 1816239"/>
                <a:gd name="connsiteX1" fmla="*/ 1356799 w 3258492"/>
                <a:gd name="connsiteY1" fmla="*/ 842776 h 1816239"/>
                <a:gd name="connsiteX2" fmla="*/ 278569 w 3258492"/>
                <a:gd name="connsiteY2" fmla="*/ 1021846 h 1816239"/>
                <a:gd name="connsiteX3" fmla="*/ 470974 w 3258492"/>
                <a:gd name="connsiteY3" fmla="*/ 1816231 h 1816239"/>
                <a:gd name="connsiteX4" fmla="*/ 2241331 w 3258492"/>
                <a:gd name="connsiteY4" fmla="*/ 1005682 h 1816239"/>
                <a:gd name="connsiteX5" fmla="*/ 3168406 w 3258492"/>
                <a:gd name="connsiteY5" fmla="*/ 503111 h 1816239"/>
                <a:gd name="connsiteX6" fmla="*/ 38317 w 3258492"/>
                <a:gd name="connsiteY6" fmla="*/ 5599 h 1816239"/>
                <a:gd name="connsiteX0" fmla="*/ 891 w 2346156"/>
                <a:gd name="connsiteY0" fmla="*/ 215600 h 2026240"/>
                <a:gd name="connsiteX1" fmla="*/ 1319373 w 2346156"/>
                <a:gd name="connsiteY1" fmla="*/ 1052777 h 2026240"/>
                <a:gd name="connsiteX2" fmla="*/ 241143 w 2346156"/>
                <a:gd name="connsiteY2" fmla="*/ 1231847 h 2026240"/>
                <a:gd name="connsiteX3" fmla="*/ 433548 w 2346156"/>
                <a:gd name="connsiteY3" fmla="*/ 2026232 h 2026240"/>
                <a:gd name="connsiteX4" fmla="*/ 2203905 w 2346156"/>
                <a:gd name="connsiteY4" fmla="*/ 1215683 h 2026240"/>
                <a:gd name="connsiteX5" fmla="*/ 1559137 w 2346156"/>
                <a:gd name="connsiteY5" fmla="*/ 73842 h 2026240"/>
                <a:gd name="connsiteX6" fmla="*/ 891 w 2346156"/>
                <a:gd name="connsiteY6" fmla="*/ 215600 h 2026240"/>
                <a:gd name="connsiteX0" fmla="*/ 891 w 2130505"/>
                <a:gd name="connsiteY0" fmla="*/ 195668 h 2008644"/>
                <a:gd name="connsiteX1" fmla="*/ 1319373 w 2130505"/>
                <a:gd name="connsiteY1" fmla="*/ 1032845 h 2008644"/>
                <a:gd name="connsiteX2" fmla="*/ 241143 w 2130505"/>
                <a:gd name="connsiteY2" fmla="*/ 1211915 h 2008644"/>
                <a:gd name="connsiteX3" fmla="*/ 433548 w 2130505"/>
                <a:gd name="connsiteY3" fmla="*/ 2006300 h 2008644"/>
                <a:gd name="connsiteX4" fmla="*/ 1955365 w 2130505"/>
                <a:gd name="connsiteY4" fmla="*/ 925715 h 2008644"/>
                <a:gd name="connsiteX5" fmla="*/ 1559137 w 2130505"/>
                <a:gd name="connsiteY5" fmla="*/ 53910 h 2008644"/>
                <a:gd name="connsiteX6" fmla="*/ 891 w 2130505"/>
                <a:gd name="connsiteY6" fmla="*/ 195668 h 2008644"/>
                <a:gd name="connsiteX0" fmla="*/ 891 w 2021461"/>
                <a:gd name="connsiteY0" fmla="*/ 195668 h 2008644"/>
                <a:gd name="connsiteX1" fmla="*/ 1319373 w 2021461"/>
                <a:gd name="connsiteY1" fmla="*/ 1032845 h 2008644"/>
                <a:gd name="connsiteX2" fmla="*/ 241143 w 2021461"/>
                <a:gd name="connsiteY2" fmla="*/ 1211915 h 2008644"/>
                <a:gd name="connsiteX3" fmla="*/ 433548 w 2021461"/>
                <a:gd name="connsiteY3" fmla="*/ 2006300 h 2008644"/>
                <a:gd name="connsiteX4" fmla="*/ 1955365 w 2021461"/>
                <a:gd name="connsiteY4" fmla="*/ 925715 h 2008644"/>
                <a:gd name="connsiteX5" fmla="*/ 1559137 w 2021461"/>
                <a:gd name="connsiteY5" fmla="*/ 53910 h 2008644"/>
                <a:gd name="connsiteX6" fmla="*/ 891 w 2021461"/>
                <a:gd name="connsiteY6" fmla="*/ 195668 h 2008644"/>
                <a:gd name="connsiteX0" fmla="*/ 891 w 2021461"/>
                <a:gd name="connsiteY0" fmla="*/ 195668 h 2008644"/>
                <a:gd name="connsiteX1" fmla="*/ 1319373 w 2021461"/>
                <a:gd name="connsiteY1" fmla="*/ 1032845 h 2008644"/>
                <a:gd name="connsiteX2" fmla="*/ 241143 w 2021461"/>
                <a:gd name="connsiteY2" fmla="*/ 1211915 h 2008644"/>
                <a:gd name="connsiteX3" fmla="*/ 433548 w 2021461"/>
                <a:gd name="connsiteY3" fmla="*/ 2006300 h 2008644"/>
                <a:gd name="connsiteX4" fmla="*/ 1955365 w 2021461"/>
                <a:gd name="connsiteY4" fmla="*/ 925715 h 2008644"/>
                <a:gd name="connsiteX5" fmla="*/ 1559137 w 2021461"/>
                <a:gd name="connsiteY5" fmla="*/ 53910 h 2008644"/>
                <a:gd name="connsiteX6" fmla="*/ 891 w 2021461"/>
                <a:gd name="connsiteY6" fmla="*/ 195668 h 2008644"/>
                <a:gd name="connsiteX0" fmla="*/ 6084 w 2026654"/>
                <a:gd name="connsiteY0" fmla="*/ 185907 h 1998883"/>
                <a:gd name="connsiteX1" fmla="*/ 995419 w 2026654"/>
                <a:gd name="connsiteY1" fmla="*/ 681405 h 1998883"/>
                <a:gd name="connsiteX2" fmla="*/ 246336 w 2026654"/>
                <a:gd name="connsiteY2" fmla="*/ 1202154 h 1998883"/>
                <a:gd name="connsiteX3" fmla="*/ 438741 w 2026654"/>
                <a:gd name="connsiteY3" fmla="*/ 1996539 h 1998883"/>
                <a:gd name="connsiteX4" fmla="*/ 1960558 w 2026654"/>
                <a:gd name="connsiteY4" fmla="*/ 915954 h 1998883"/>
                <a:gd name="connsiteX5" fmla="*/ 1564330 w 2026654"/>
                <a:gd name="connsiteY5" fmla="*/ 44149 h 1998883"/>
                <a:gd name="connsiteX6" fmla="*/ 6084 w 2026654"/>
                <a:gd name="connsiteY6" fmla="*/ 185907 h 1998883"/>
                <a:gd name="connsiteX0" fmla="*/ 6115 w 2026685"/>
                <a:gd name="connsiteY0" fmla="*/ 185907 h 2000337"/>
                <a:gd name="connsiteX1" fmla="*/ 995450 w 2026685"/>
                <a:gd name="connsiteY1" fmla="*/ 681405 h 2000337"/>
                <a:gd name="connsiteX2" fmla="*/ 279953 w 2026685"/>
                <a:gd name="connsiteY2" fmla="*/ 1268285 h 2000337"/>
                <a:gd name="connsiteX3" fmla="*/ 438772 w 2026685"/>
                <a:gd name="connsiteY3" fmla="*/ 1996539 h 2000337"/>
                <a:gd name="connsiteX4" fmla="*/ 1960589 w 2026685"/>
                <a:gd name="connsiteY4" fmla="*/ 915954 h 2000337"/>
                <a:gd name="connsiteX5" fmla="*/ 1564361 w 2026685"/>
                <a:gd name="connsiteY5" fmla="*/ 44149 h 2000337"/>
                <a:gd name="connsiteX6" fmla="*/ 6115 w 2026685"/>
                <a:gd name="connsiteY6" fmla="*/ 185907 h 2000337"/>
                <a:gd name="connsiteX0" fmla="*/ 6115 w 2016124"/>
                <a:gd name="connsiteY0" fmla="*/ 185907 h 1907255"/>
                <a:gd name="connsiteX1" fmla="*/ 995450 w 2016124"/>
                <a:gd name="connsiteY1" fmla="*/ 681405 h 1907255"/>
                <a:gd name="connsiteX2" fmla="*/ 279953 w 2016124"/>
                <a:gd name="connsiteY2" fmla="*/ 1268285 h 1907255"/>
                <a:gd name="connsiteX3" fmla="*/ 552966 w 2016124"/>
                <a:gd name="connsiteY3" fmla="*/ 1902854 h 1907255"/>
                <a:gd name="connsiteX4" fmla="*/ 1960589 w 2016124"/>
                <a:gd name="connsiteY4" fmla="*/ 915954 h 1907255"/>
                <a:gd name="connsiteX5" fmla="*/ 1564361 w 2016124"/>
                <a:gd name="connsiteY5" fmla="*/ 44149 h 1907255"/>
                <a:gd name="connsiteX6" fmla="*/ 6115 w 2016124"/>
                <a:gd name="connsiteY6" fmla="*/ 185907 h 1907255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4417 w 2014426"/>
                <a:gd name="connsiteY0" fmla="*/ 185105 h 1953594"/>
                <a:gd name="connsiteX1" fmla="*/ 1067642 w 2014426"/>
                <a:gd name="connsiteY1" fmla="*/ 647537 h 1953594"/>
                <a:gd name="connsiteX2" fmla="*/ 278255 w 2014426"/>
                <a:gd name="connsiteY2" fmla="*/ 1267483 h 1953594"/>
                <a:gd name="connsiteX3" fmla="*/ 551268 w 2014426"/>
                <a:gd name="connsiteY3" fmla="*/ 1902052 h 1953594"/>
                <a:gd name="connsiteX4" fmla="*/ 1958891 w 2014426"/>
                <a:gd name="connsiteY4" fmla="*/ 915152 h 1953594"/>
                <a:gd name="connsiteX5" fmla="*/ 1562663 w 2014426"/>
                <a:gd name="connsiteY5" fmla="*/ 43347 h 1953594"/>
                <a:gd name="connsiteX6" fmla="*/ 4417 w 2014426"/>
                <a:gd name="connsiteY6" fmla="*/ 185105 h 1953594"/>
                <a:gd name="connsiteX0" fmla="*/ 4271 w 2062250"/>
                <a:gd name="connsiteY0" fmla="*/ 271391 h 1935172"/>
                <a:gd name="connsiteX1" fmla="*/ 1114517 w 2062250"/>
                <a:gd name="connsiteY1" fmla="*/ 629115 h 1935172"/>
                <a:gd name="connsiteX2" fmla="*/ 325130 w 2062250"/>
                <a:gd name="connsiteY2" fmla="*/ 1249061 h 1935172"/>
                <a:gd name="connsiteX3" fmla="*/ 598143 w 2062250"/>
                <a:gd name="connsiteY3" fmla="*/ 1883630 h 1935172"/>
                <a:gd name="connsiteX4" fmla="*/ 2005766 w 2062250"/>
                <a:gd name="connsiteY4" fmla="*/ 896730 h 1935172"/>
                <a:gd name="connsiteX5" fmla="*/ 1609538 w 2062250"/>
                <a:gd name="connsiteY5" fmla="*/ 24925 h 1935172"/>
                <a:gd name="connsiteX6" fmla="*/ 4271 w 2062250"/>
                <a:gd name="connsiteY6" fmla="*/ 271391 h 1935172"/>
                <a:gd name="connsiteX0" fmla="*/ 8076 w 2066055"/>
                <a:gd name="connsiteY0" fmla="*/ 283922 h 1947703"/>
                <a:gd name="connsiteX1" fmla="*/ 1118322 w 2066055"/>
                <a:gd name="connsiteY1" fmla="*/ 641646 h 1947703"/>
                <a:gd name="connsiteX2" fmla="*/ 328935 w 2066055"/>
                <a:gd name="connsiteY2" fmla="*/ 1261592 h 1947703"/>
                <a:gd name="connsiteX3" fmla="*/ 601948 w 2066055"/>
                <a:gd name="connsiteY3" fmla="*/ 1896161 h 1947703"/>
                <a:gd name="connsiteX4" fmla="*/ 2009571 w 2066055"/>
                <a:gd name="connsiteY4" fmla="*/ 909261 h 1947703"/>
                <a:gd name="connsiteX5" fmla="*/ 1613343 w 2066055"/>
                <a:gd name="connsiteY5" fmla="*/ 37456 h 1947703"/>
                <a:gd name="connsiteX6" fmla="*/ 8076 w 2066055"/>
                <a:gd name="connsiteY6" fmla="*/ 283922 h 1947703"/>
                <a:gd name="connsiteX0" fmla="*/ 7763 w 2127456"/>
                <a:gd name="connsiteY0" fmla="*/ 217250 h 1974717"/>
                <a:gd name="connsiteX1" fmla="*/ 1178465 w 2127456"/>
                <a:gd name="connsiteY1" fmla="*/ 668660 h 1974717"/>
                <a:gd name="connsiteX2" fmla="*/ 389078 w 2127456"/>
                <a:gd name="connsiteY2" fmla="*/ 1288606 h 1974717"/>
                <a:gd name="connsiteX3" fmla="*/ 662091 w 2127456"/>
                <a:gd name="connsiteY3" fmla="*/ 1923175 h 1974717"/>
                <a:gd name="connsiteX4" fmla="*/ 2069714 w 2127456"/>
                <a:gd name="connsiteY4" fmla="*/ 936275 h 1974717"/>
                <a:gd name="connsiteX5" fmla="*/ 1673486 w 2127456"/>
                <a:gd name="connsiteY5" fmla="*/ 64470 h 1974717"/>
                <a:gd name="connsiteX6" fmla="*/ 7763 w 2127456"/>
                <a:gd name="connsiteY6" fmla="*/ 217250 h 1974717"/>
                <a:gd name="connsiteX0" fmla="*/ 7763 w 2126071"/>
                <a:gd name="connsiteY0" fmla="*/ 217250 h 2279426"/>
                <a:gd name="connsiteX1" fmla="*/ 1178465 w 2126071"/>
                <a:gd name="connsiteY1" fmla="*/ 668660 h 2279426"/>
                <a:gd name="connsiteX2" fmla="*/ 389078 w 2126071"/>
                <a:gd name="connsiteY2" fmla="*/ 1288606 h 2279426"/>
                <a:gd name="connsiteX3" fmla="*/ 682242 w 2126071"/>
                <a:gd name="connsiteY3" fmla="*/ 2237300 h 2279426"/>
                <a:gd name="connsiteX4" fmla="*/ 2069714 w 2126071"/>
                <a:gd name="connsiteY4" fmla="*/ 936275 h 2279426"/>
                <a:gd name="connsiteX5" fmla="*/ 1673486 w 2126071"/>
                <a:gd name="connsiteY5" fmla="*/ 64470 h 2279426"/>
                <a:gd name="connsiteX6" fmla="*/ 7763 w 2126071"/>
                <a:gd name="connsiteY6" fmla="*/ 217250 h 2279426"/>
                <a:gd name="connsiteX0" fmla="*/ 8060 w 2126368"/>
                <a:gd name="connsiteY0" fmla="*/ 217250 h 2279426"/>
                <a:gd name="connsiteX1" fmla="*/ 1178762 w 2126368"/>
                <a:gd name="connsiteY1" fmla="*/ 668660 h 2279426"/>
                <a:gd name="connsiteX2" fmla="*/ 682539 w 2126368"/>
                <a:gd name="connsiteY2" fmla="*/ 2237300 h 2279426"/>
                <a:gd name="connsiteX3" fmla="*/ 2070011 w 2126368"/>
                <a:gd name="connsiteY3" fmla="*/ 936275 h 2279426"/>
                <a:gd name="connsiteX4" fmla="*/ 1673783 w 2126368"/>
                <a:gd name="connsiteY4" fmla="*/ 64470 h 2279426"/>
                <a:gd name="connsiteX5" fmla="*/ 8060 w 2126368"/>
                <a:gd name="connsiteY5" fmla="*/ 217250 h 2279426"/>
                <a:gd name="connsiteX0" fmla="*/ 8859 w 2082698"/>
                <a:gd name="connsiteY0" fmla="*/ 217250 h 1387562"/>
                <a:gd name="connsiteX1" fmla="*/ 1179561 w 2082698"/>
                <a:gd name="connsiteY1" fmla="*/ 668660 h 1387562"/>
                <a:gd name="connsiteX2" fmla="*/ 1375218 w 2082698"/>
                <a:gd name="connsiteY2" fmla="*/ 1294927 h 1387562"/>
                <a:gd name="connsiteX3" fmla="*/ 2070810 w 2082698"/>
                <a:gd name="connsiteY3" fmla="*/ 936275 h 1387562"/>
                <a:gd name="connsiteX4" fmla="*/ 1674582 w 2082698"/>
                <a:gd name="connsiteY4" fmla="*/ 64470 h 1387562"/>
                <a:gd name="connsiteX5" fmla="*/ 8859 w 2082698"/>
                <a:gd name="connsiteY5" fmla="*/ 217250 h 1387562"/>
                <a:gd name="connsiteX0" fmla="*/ 9834 w 2095308"/>
                <a:gd name="connsiteY0" fmla="*/ 217250 h 959754"/>
                <a:gd name="connsiteX1" fmla="*/ 1180536 w 2095308"/>
                <a:gd name="connsiteY1" fmla="*/ 668660 h 959754"/>
                <a:gd name="connsiteX2" fmla="*/ 2071785 w 2095308"/>
                <a:gd name="connsiteY2" fmla="*/ 936275 h 959754"/>
                <a:gd name="connsiteX3" fmla="*/ 1675557 w 2095308"/>
                <a:gd name="connsiteY3" fmla="*/ 64470 h 959754"/>
                <a:gd name="connsiteX4" fmla="*/ 9834 w 2095308"/>
                <a:gd name="connsiteY4" fmla="*/ 217250 h 9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308" h="959754">
                  <a:moveTo>
                    <a:pt x="9834" y="217250"/>
                  </a:moveTo>
                  <a:cubicBezTo>
                    <a:pt x="-106256" y="444701"/>
                    <a:pt x="836878" y="548823"/>
                    <a:pt x="1180536" y="668660"/>
                  </a:cubicBezTo>
                  <a:cubicBezTo>
                    <a:pt x="1524194" y="788497"/>
                    <a:pt x="1989282" y="1036973"/>
                    <a:pt x="2071785" y="936275"/>
                  </a:cubicBezTo>
                  <a:cubicBezTo>
                    <a:pt x="2154288" y="835577"/>
                    <a:pt x="2019215" y="184307"/>
                    <a:pt x="1675557" y="64470"/>
                  </a:cubicBezTo>
                  <a:cubicBezTo>
                    <a:pt x="1331899" y="-55367"/>
                    <a:pt x="125924" y="-10201"/>
                    <a:pt x="9834" y="21725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749718" y="2467639"/>
              <a:ext cx="2042408" cy="3122089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  <a:gd name="connsiteX0" fmla="*/ 1264827 w 1299663"/>
                <a:gd name="connsiteY0" fmla="*/ 183526 h 1355866"/>
                <a:gd name="connsiteX1" fmla="*/ 624672 w 1299663"/>
                <a:gd name="connsiteY1" fmla="*/ 38557 h 1355866"/>
                <a:gd name="connsiteX2" fmla="*/ 785 w 1299663"/>
                <a:gd name="connsiteY2" fmla="*/ 797700 h 1355866"/>
                <a:gd name="connsiteX3" fmla="*/ 509420 w 1299663"/>
                <a:gd name="connsiteY3" fmla="*/ 1355865 h 1355866"/>
                <a:gd name="connsiteX4" fmla="*/ 1139975 w 1299663"/>
                <a:gd name="connsiteY4" fmla="*/ 803415 h 1355866"/>
                <a:gd name="connsiteX5" fmla="*/ 1264827 w 1299663"/>
                <a:gd name="connsiteY5" fmla="*/ 183526 h 1355866"/>
                <a:gd name="connsiteX0" fmla="*/ 1265994 w 1295619"/>
                <a:gd name="connsiteY0" fmla="*/ 246630 h 1418970"/>
                <a:gd name="connsiteX1" fmla="*/ 697704 w 1295619"/>
                <a:gd name="connsiteY1" fmla="*/ 30201 h 1418970"/>
                <a:gd name="connsiteX2" fmla="*/ 1952 w 1295619"/>
                <a:gd name="connsiteY2" fmla="*/ 860804 h 1418970"/>
                <a:gd name="connsiteX3" fmla="*/ 510587 w 1295619"/>
                <a:gd name="connsiteY3" fmla="*/ 1418969 h 1418970"/>
                <a:gd name="connsiteX4" fmla="*/ 1141142 w 1295619"/>
                <a:gd name="connsiteY4" fmla="*/ 866519 h 1418970"/>
                <a:gd name="connsiteX5" fmla="*/ 1265994 w 1295619"/>
                <a:gd name="connsiteY5" fmla="*/ 246630 h 1418970"/>
                <a:gd name="connsiteX0" fmla="*/ 1342319 w 1371944"/>
                <a:gd name="connsiteY0" fmla="*/ 238951 h 1411291"/>
                <a:gd name="connsiteX1" fmla="*/ 774029 w 1371944"/>
                <a:gd name="connsiteY1" fmla="*/ 22522 h 1411291"/>
                <a:gd name="connsiteX2" fmla="*/ 1621 w 1371944"/>
                <a:gd name="connsiteY2" fmla="*/ 732537 h 1411291"/>
                <a:gd name="connsiteX3" fmla="*/ 586912 w 1371944"/>
                <a:gd name="connsiteY3" fmla="*/ 1411290 h 1411291"/>
                <a:gd name="connsiteX4" fmla="*/ 1217467 w 1371944"/>
                <a:gd name="connsiteY4" fmla="*/ 858840 h 1411291"/>
                <a:gd name="connsiteX5" fmla="*/ 1342319 w 1371944"/>
                <a:gd name="connsiteY5" fmla="*/ 238951 h 1411291"/>
                <a:gd name="connsiteX0" fmla="*/ 1342319 w 1344143"/>
                <a:gd name="connsiteY0" fmla="*/ 250079 h 1422418"/>
                <a:gd name="connsiteX1" fmla="*/ 774029 w 1344143"/>
                <a:gd name="connsiteY1" fmla="*/ 33650 h 1422418"/>
                <a:gd name="connsiteX2" fmla="*/ 1621 w 1344143"/>
                <a:gd name="connsiteY2" fmla="*/ 743665 h 1422418"/>
                <a:gd name="connsiteX3" fmla="*/ 586912 w 1344143"/>
                <a:gd name="connsiteY3" fmla="*/ 1422418 h 1422418"/>
                <a:gd name="connsiteX4" fmla="*/ 1342319 w 1344143"/>
                <a:gd name="connsiteY4" fmla="*/ 250079 h 1422418"/>
                <a:gd name="connsiteX0" fmla="*/ 1342441 w 1373451"/>
                <a:gd name="connsiteY0" fmla="*/ 238391 h 1418518"/>
                <a:gd name="connsiteX1" fmla="*/ 774151 w 1373451"/>
                <a:gd name="connsiteY1" fmla="*/ 21962 h 1418518"/>
                <a:gd name="connsiteX2" fmla="*/ 1743 w 1373451"/>
                <a:gd name="connsiteY2" fmla="*/ 731977 h 1418518"/>
                <a:gd name="connsiteX3" fmla="*/ 587034 w 1373451"/>
                <a:gd name="connsiteY3" fmla="*/ 1410730 h 1418518"/>
                <a:gd name="connsiteX4" fmla="*/ 1222821 w 1373451"/>
                <a:gd name="connsiteY4" fmla="*/ 819033 h 1418518"/>
                <a:gd name="connsiteX5" fmla="*/ 1342441 w 1373451"/>
                <a:gd name="connsiteY5" fmla="*/ 238391 h 1418518"/>
                <a:gd name="connsiteX0" fmla="*/ 1222821 w 1225244"/>
                <a:gd name="connsiteY0" fmla="*/ 797071 h 1396556"/>
                <a:gd name="connsiteX1" fmla="*/ 774151 w 1225244"/>
                <a:gd name="connsiteY1" fmla="*/ 0 h 1396556"/>
                <a:gd name="connsiteX2" fmla="*/ 1743 w 1225244"/>
                <a:gd name="connsiteY2" fmla="*/ 710015 h 1396556"/>
                <a:gd name="connsiteX3" fmla="*/ 587034 w 1225244"/>
                <a:gd name="connsiteY3" fmla="*/ 1388768 h 1396556"/>
                <a:gd name="connsiteX4" fmla="*/ 1222821 w 1225244"/>
                <a:gd name="connsiteY4" fmla="*/ 797071 h 1396556"/>
                <a:gd name="connsiteX0" fmla="*/ 1227665 w 1234458"/>
                <a:gd name="connsiteY0" fmla="*/ 1015915 h 1615900"/>
                <a:gd name="connsiteX1" fmla="*/ 980218 w 1234458"/>
                <a:gd name="connsiteY1" fmla="*/ 0 h 1615900"/>
                <a:gd name="connsiteX2" fmla="*/ 6587 w 1234458"/>
                <a:gd name="connsiteY2" fmla="*/ 928859 h 1615900"/>
                <a:gd name="connsiteX3" fmla="*/ 591878 w 1234458"/>
                <a:gd name="connsiteY3" fmla="*/ 1607612 h 1615900"/>
                <a:gd name="connsiteX4" fmla="*/ 1227665 w 1234458"/>
                <a:gd name="connsiteY4" fmla="*/ 1015915 h 1615900"/>
                <a:gd name="connsiteX0" fmla="*/ 1227665 w 1234458"/>
                <a:gd name="connsiteY0" fmla="*/ 935524 h 1615901"/>
                <a:gd name="connsiteX1" fmla="*/ 980218 w 1234458"/>
                <a:gd name="connsiteY1" fmla="*/ 1 h 1615901"/>
                <a:gd name="connsiteX2" fmla="*/ 6587 w 1234458"/>
                <a:gd name="connsiteY2" fmla="*/ 928860 h 1615901"/>
                <a:gd name="connsiteX3" fmla="*/ 591878 w 1234458"/>
                <a:gd name="connsiteY3" fmla="*/ 1607613 h 1615901"/>
                <a:gd name="connsiteX4" fmla="*/ 1227665 w 1234458"/>
                <a:gd name="connsiteY4" fmla="*/ 935524 h 1615901"/>
                <a:gd name="connsiteX0" fmla="*/ 1227665 w 1234723"/>
                <a:gd name="connsiteY0" fmla="*/ 935557 h 1615934"/>
                <a:gd name="connsiteX1" fmla="*/ 980218 w 1234723"/>
                <a:gd name="connsiteY1" fmla="*/ 34 h 1615934"/>
                <a:gd name="connsiteX2" fmla="*/ 6587 w 1234723"/>
                <a:gd name="connsiteY2" fmla="*/ 928893 h 1615934"/>
                <a:gd name="connsiteX3" fmla="*/ 591878 w 1234723"/>
                <a:gd name="connsiteY3" fmla="*/ 1607646 h 1615934"/>
                <a:gd name="connsiteX4" fmla="*/ 1227665 w 1234723"/>
                <a:gd name="connsiteY4" fmla="*/ 935557 h 1615934"/>
                <a:gd name="connsiteX0" fmla="*/ 861036 w 865442"/>
                <a:gd name="connsiteY0" fmla="*/ 944640 h 1621524"/>
                <a:gd name="connsiteX1" fmla="*/ 613589 w 865442"/>
                <a:gd name="connsiteY1" fmla="*/ 9117 h 1621524"/>
                <a:gd name="connsiteX2" fmla="*/ 28031 w 865442"/>
                <a:gd name="connsiteY2" fmla="*/ 536019 h 1621524"/>
                <a:gd name="connsiteX3" fmla="*/ 225249 w 865442"/>
                <a:gd name="connsiteY3" fmla="*/ 1616729 h 1621524"/>
                <a:gd name="connsiteX4" fmla="*/ 861036 w 865442"/>
                <a:gd name="connsiteY4" fmla="*/ 944640 h 1621524"/>
                <a:gd name="connsiteX0" fmla="*/ 1068854 w 1073260"/>
                <a:gd name="connsiteY0" fmla="*/ 943188 h 1619722"/>
                <a:gd name="connsiteX1" fmla="*/ 821407 w 1073260"/>
                <a:gd name="connsiteY1" fmla="*/ 7665 h 1619722"/>
                <a:gd name="connsiteX2" fmla="*/ 235849 w 1073260"/>
                <a:gd name="connsiteY2" fmla="*/ 534567 h 1619722"/>
                <a:gd name="connsiteX3" fmla="*/ 433067 w 1073260"/>
                <a:gd name="connsiteY3" fmla="*/ 1615277 h 1619722"/>
                <a:gd name="connsiteX4" fmla="*/ 1068854 w 1073260"/>
                <a:gd name="connsiteY4" fmla="*/ 943188 h 1619722"/>
                <a:gd name="connsiteX0" fmla="*/ 1068854 w 1106972"/>
                <a:gd name="connsiteY0" fmla="*/ 949024 h 1625558"/>
                <a:gd name="connsiteX1" fmla="*/ 821407 w 1106972"/>
                <a:gd name="connsiteY1" fmla="*/ 13501 h 1625558"/>
                <a:gd name="connsiteX2" fmla="*/ 235849 w 1106972"/>
                <a:gd name="connsiteY2" fmla="*/ 540403 h 1625558"/>
                <a:gd name="connsiteX3" fmla="*/ 433067 w 1106972"/>
                <a:gd name="connsiteY3" fmla="*/ 1621113 h 1625558"/>
                <a:gd name="connsiteX4" fmla="*/ 1068854 w 1106972"/>
                <a:gd name="connsiteY4" fmla="*/ 949024 h 1625558"/>
                <a:gd name="connsiteX0" fmla="*/ 1099652 w 1137770"/>
                <a:gd name="connsiteY0" fmla="*/ 949024 h 1621113"/>
                <a:gd name="connsiteX1" fmla="*/ 852205 w 1137770"/>
                <a:gd name="connsiteY1" fmla="*/ 13501 h 1621113"/>
                <a:gd name="connsiteX2" fmla="*/ 266647 w 1137770"/>
                <a:gd name="connsiteY2" fmla="*/ 540403 h 1621113"/>
                <a:gd name="connsiteX3" fmla="*/ 463865 w 1137770"/>
                <a:gd name="connsiteY3" fmla="*/ 1621113 h 1621113"/>
                <a:gd name="connsiteX4" fmla="*/ 1099652 w 1137770"/>
                <a:gd name="connsiteY4" fmla="*/ 949024 h 1621113"/>
                <a:gd name="connsiteX0" fmla="*/ 1068855 w 1106973"/>
                <a:gd name="connsiteY0" fmla="*/ 949024 h 1625558"/>
                <a:gd name="connsiteX1" fmla="*/ 821408 w 1106973"/>
                <a:gd name="connsiteY1" fmla="*/ 13501 h 1625558"/>
                <a:gd name="connsiteX2" fmla="*/ 235850 w 1106973"/>
                <a:gd name="connsiteY2" fmla="*/ 540403 h 1625558"/>
                <a:gd name="connsiteX3" fmla="*/ 433068 w 1106973"/>
                <a:gd name="connsiteY3" fmla="*/ 1621113 h 1625558"/>
                <a:gd name="connsiteX4" fmla="*/ 1068855 w 1106973"/>
                <a:gd name="connsiteY4" fmla="*/ 949024 h 1625558"/>
                <a:gd name="connsiteX0" fmla="*/ 1106916 w 1145034"/>
                <a:gd name="connsiteY0" fmla="*/ 949024 h 1631664"/>
                <a:gd name="connsiteX1" fmla="*/ 859469 w 1145034"/>
                <a:gd name="connsiteY1" fmla="*/ 13501 h 1631664"/>
                <a:gd name="connsiteX2" fmla="*/ 273911 w 1145034"/>
                <a:gd name="connsiteY2" fmla="*/ 540403 h 1631664"/>
                <a:gd name="connsiteX3" fmla="*/ 471129 w 1145034"/>
                <a:gd name="connsiteY3" fmla="*/ 1621113 h 1631664"/>
                <a:gd name="connsiteX4" fmla="*/ 1106916 w 1145034"/>
                <a:gd name="connsiteY4" fmla="*/ 949024 h 16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34" h="1631664">
                  <a:moveTo>
                    <a:pt x="1106916" y="949024"/>
                  </a:moveTo>
                  <a:cubicBezTo>
                    <a:pt x="1138102" y="717563"/>
                    <a:pt x="1247437" y="108401"/>
                    <a:pt x="859469" y="13501"/>
                  </a:cubicBezTo>
                  <a:cubicBezTo>
                    <a:pt x="471501" y="-81399"/>
                    <a:pt x="808154" y="348393"/>
                    <a:pt x="273911" y="540403"/>
                  </a:cubicBezTo>
                  <a:cubicBezTo>
                    <a:pt x="-260332" y="732413"/>
                    <a:pt x="86355" y="1529189"/>
                    <a:pt x="471129" y="1621113"/>
                  </a:cubicBezTo>
                  <a:cubicBezTo>
                    <a:pt x="855903" y="1713037"/>
                    <a:pt x="1075730" y="1180485"/>
                    <a:pt x="1106916" y="949024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315547" y="1476375"/>
                  <a:ext cx="4741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547" y="1476375"/>
                  <a:ext cx="474104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double intersections"/>
            <p:cNvGrpSpPr/>
            <p:nvPr/>
          </p:nvGrpSpPr>
          <p:grpSpPr>
            <a:xfrm>
              <a:off x="2364317" y="1890515"/>
              <a:ext cx="4418283" cy="3941297"/>
              <a:chOff x="467615" y="1764327"/>
              <a:chExt cx="4418283" cy="3941297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3899213" y="2341797"/>
                <a:ext cx="986685" cy="919488"/>
              </a:xfrm>
              <a:custGeom>
                <a:avLst/>
                <a:gdLst>
                  <a:gd name="connsiteX0" fmla="*/ 276067 w 986685"/>
                  <a:gd name="connsiteY0" fmla="*/ 1950 h 919488"/>
                  <a:gd name="connsiteX1" fmla="*/ 480547 w 986685"/>
                  <a:gd name="connsiteY1" fmla="*/ 25833 h 919488"/>
                  <a:gd name="connsiteX2" fmla="*/ 981602 w 986685"/>
                  <a:gd name="connsiteY2" fmla="*/ 822879 h 919488"/>
                  <a:gd name="connsiteX3" fmla="*/ 986685 w 986685"/>
                  <a:gd name="connsiteY3" fmla="*/ 918574 h 919488"/>
                  <a:gd name="connsiteX4" fmla="*/ 944411 w 986685"/>
                  <a:gd name="connsiteY4" fmla="*/ 919488 h 919488"/>
                  <a:gd name="connsiteX5" fmla="*/ 75948 w 986685"/>
                  <a:gd name="connsiteY5" fmla="*/ 546477 h 919488"/>
                  <a:gd name="connsiteX6" fmla="*/ 0 w 986685"/>
                  <a:gd name="connsiteY6" fmla="*/ 512228 h 919488"/>
                  <a:gd name="connsiteX7" fmla="*/ 2860 w 986685"/>
                  <a:gd name="connsiteY7" fmla="*/ 505695 h 919488"/>
                  <a:gd name="connsiteX8" fmla="*/ 276067 w 986685"/>
                  <a:gd name="connsiteY8" fmla="*/ 1950 h 91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6685" h="919488">
                    <a:moveTo>
                      <a:pt x="276067" y="1950"/>
                    </a:moveTo>
                    <a:cubicBezTo>
                      <a:pt x="327737" y="-3876"/>
                      <a:pt x="394044" y="3135"/>
                      <a:pt x="480547" y="25833"/>
                    </a:cubicBezTo>
                    <a:cubicBezTo>
                      <a:pt x="826558" y="116626"/>
                      <a:pt x="950808" y="453421"/>
                      <a:pt x="981602" y="822879"/>
                    </a:cubicBezTo>
                    <a:lnTo>
                      <a:pt x="986685" y="918574"/>
                    </a:lnTo>
                    <a:lnTo>
                      <a:pt x="944411" y="919488"/>
                    </a:lnTo>
                    <a:cubicBezTo>
                      <a:pt x="759993" y="905155"/>
                      <a:pt x="400184" y="700561"/>
                      <a:pt x="75948" y="546477"/>
                    </a:cubicBezTo>
                    <a:lnTo>
                      <a:pt x="0" y="512228"/>
                    </a:lnTo>
                    <a:lnTo>
                      <a:pt x="2860" y="505695"/>
                    </a:lnTo>
                    <a:cubicBezTo>
                      <a:pt x="96898" y="253960"/>
                      <a:pt x="69386" y="25255"/>
                      <a:pt x="276067" y="19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467615" y="2906012"/>
                <a:ext cx="3706508" cy="2799612"/>
              </a:xfrm>
              <a:custGeom>
                <a:avLst/>
                <a:gdLst>
                  <a:gd name="connsiteX0" fmla="*/ 2570040 w 3706508"/>
                  <a:gd name="connsiteY0" fmla="*/ 84 h 2799612"/>
                  <a:gd name="connsiteX1" fmla="*/ 2943653 w 3706508"/>
                  <a:gd name="connsiteY1" fmla="*/ 91857 h 2799612"/>
                  <a:gd name="connsiteX2" fmla="*/ 2949028 w 3706508"/>
                  <a:gd name="connsiteY2" fmla="*/ 94391 h 2799612"/>
                  <a:gd name="connsiteX3" fmla="*/ 2948584 w 3706508"/>
                  <a:gd name="connsiteY3" fmla="*/ 95553 h 2799612"/>
                  <a:gd name="connsiteX4" fmla="*/ 2845785 w 3706508"/>
                  <a:gd name="connsiteY4" fmla="*/ 430169 h 2799612"/>
                  <a:gd name="connsiteX5" fmla="*/ 2825959 w 3706508"/>
                  <a:gd name="connsiteY5" fmla="*/ 490109 h 2799612"/>
                  <a:gd name="connsiteX6" fmla="*/ 2873614 w 3706508"/>
                  <a:gd name="connsiteY6" fmla="*/ 468885 h 2799612"/>
                  <a:gd name="connsiteX7" fmla="*/ 3229766 w 3706508"/>
                  <a:gd name="connsiteY7" fmla="*/ 257759 h 2799612"/>
                  <a:gd name="connsiteX8" fmla="*/ 3236537 w 3706508"/>
                  <a:gd name="connsiteY8" fmla="*/ 250629 h 2799612"/>
                  <a:gd name="connsiteX9" fmla="*/ 3241752 w 3706508"/>
                  <a:gd name="connsiteY9" fmla="*/ 253649 h 2799612"/>
                  <a:gd name="connsiteX10" fmla="*/ 3706470 w 3706508"/>
                  <a:gd name="connsiteY10" fmla="*/ 754818 h 2799612"/>
                  <a:gd name="connsiteX11" fmla="*/ 3486576 w 3706508"/>
                  <a:gd name="connsiteY11" fmla="*/ 1023629 h 2799612"/>
                  <a:gd name="connsiteX12" fmla="*/ 3385937 w 3706508"/>
                  <a:gd name="connsiteY12" fmla="*/ 1082029 h 2799612"/>
                  <a:gd name="connsiteX13" fmla="*/ 3414851 w 3706508"/>
                  <a:gd name="connsiteY13" fmla="*/ 1128877 h 2799612"/>
                  <a:gd name="connsiteX14" fmla="*/ 3192151 w 3706508"/>
                  <a:gd name="connsiteY14" fmla="*/ 2314996 h 2799612"/>
                  <a:gd name="connsiteX15" fmla="*/ 3093237 w 3706508"/>
                  <a:gd name="connsiteY15" fmla="*/ 2467833 h 2799612"/>
                  <a:gd name="connsiteX16" fmla="*/ 3083053 w 3706508"/>
                  <a:gd name="connsiteY16" fmla="*/ 2481828 h 2799612"/>
                  <a:gd name="connsiteX17" fmla="*/ 2975794 w 3706508"/>
                  <a:gd name="connsiteY17" fmla="*/ 2415848 h 2799612"/>
                  <a:gd name="connsiteX18" fmla="*/ 2448397 w 3706508"/>
                  <a:gd name="connsiteY18" fmla="*/ 1620031 h 2799612"/>
                  <a:gd name="connsiteX19" fmla="*/ 2440042 w 3706508"/>
                  <a:gd name="connsiteY19" fmla="*/ 1587521 h 2799612"/>
                  <a:gd name="connsiteX20" fmla="*/ 2365221 w 3706508"/>
                  <a:gd name="connsiteY20" fmla="*/ 1633423 h 2799612"/>
                  <a:gd name="connsiteX21" fmla="*/ 2178599 w 3706508"/>
                  <a:gd name="connsiteY21" fmla="*/ 1752480 h 2799612"/>
                  <a:gd name="connsiteX22" fmla="*/ 2073068 w 3706508"/>
                  <a:gd name="connsiteY22" fmla="*/ 1820859 h 2799612"/>
                  <a:gd name="connsiteX23" fmla="*/ 2094673 w 3706508"/>
                  <a:gd name="connsiteY23" fmla="*/ 1888800 h 2799612"/>
                  <a:gd name="connsiteX24" fmla="*/ 2155191 w 3706508"/>
                  <a:gd name="connsiteY24" fmla="*/ 2625342 h 2799612"/>
                  <a:gd name="connsiteX25" fmla="*/ 1432857 w 3706508"/>
                  <a:gd name="connsiteY25" fmla="*/ 2799544 h 2799612"/>
                  <a:gd name="connsiteX26" fmla="*/ 1303739 w 3706508"/>
                  <a:gd name="connsiteY26" fmla="*/ 2791121 h 2799612"/>
                  <a:gd name="connsiteX27" fmla="*/ 1276825 w 3706508"/>
                  <a:gd name="connsiteY27" fmla="*/ 2748411 h 2799612"/>
                  <a:gd name="connsiteX28" fmla="*/ 1158213 w 3706508"/>
                  <a:gd name="connsiteY28" fmla="*/ 2411543 h 2799612"/>
                  <a:gd name="connsiteX29" fmla="*/ 1158335 w 3706508"/>
                  <a:gd name="connsiteY29" fmla="*/ 2399197 h 2799612"/>
                  <a:gd name="connsiteX30" fmla="*/ 1078658 w 3706508"/>
                  <a:gd name="connsiteY30" fmla="*/ 2446881 h 2799612"/>
                  <a:gd name="connsiteX31" fmla="*/ 866358 w 3706508"/>
                  <a:gd name="connsiteY31" fmla="*/ 2566049 h 2799612"/>
                  <a:gd name="connsiteX32" fmla="*/ 785775 w 3706508"/>
                  <a:gd name="connsiteY32" fmla="*/ 2607634 h 2799612"/>
                  <a:gd name="connsiteX33" fmla="*/ 631924 w 3706508"/>
                  <a:gd name="connsiteY33" fmla="*/ 2502767 h 2799612"/>
                  <a:gd name="connsiteX34" fmla="*/ 27369 w 3706508"/>
                  <a:gd name="connsiteY34" fmla="*/ 1786008 h 2799612"/>
                  <a:gd name="connsiteX35" fmla="*/ 0 w 3706508"/>
                  <a:gd name="connsiteY35" fmla="*/ 1715195 h 2799612"/>
                  <a:gd name="connsiteX36" fmla="*/ 5462 w 3706508"/>
                  <a:gd name="connsiteY36" fmla="*/ 1678050 h 2799612"/>
                  <a:gd name="connsiteX37" fmla="*/ 29989 w 3706508"/>
                  <a:gd name="connsiteY37" fmla="*/ 1559217 h 2799612"/>
                  <a:gd name="connsiteX38" fmla="*/ 1401724 w 3706508"/>
                  <a:gd name="connsiteY38" fmla="*/ 1281535 h 2799612"/>
                  <a:gd name="connsiteX39" fmla="*/ 1621978 w 3706508"/>
                  <a:gd name="connsiteY39" fmla="*/ 1075674 h 2799612"/>
                  <a:gd name="connsiteX40" fmla="*/ 1671293 w 3706508"/>
                  <a:gd name="connsiteY40" fmla="*/ 1012035 h 2799612"/>
                  <a:gd name="connsiteX41" fmla="*/ 1760533 w 3706508"/>
                  <a:gd name="connsiteY41" fmla="*/ 1171232 h 2799612"/>
                  <a:gd name="connsiteX42" fmla="*/ 1802600 w 3706508"/>
                  <a:gd name="connsiteY42" fmla="*/ 1244737 h 2799612"/>
                  <a:gd name="connsiteX43" fmla="*/ 1856398 w 3706508"/>
                  <a:gd name="connsiteY43" fmla="*/ 1183542 h 2799612"/>
                  <a:gd name="connsiteX44" fmla="*/ 2019957 w 3706508"/>
                  <a:gd name="connsiteY44" fmla="*/ 1015890 h 2799612"/>
                  <a:gd name="connsiteX45" fmla="*/ 2002321 w 3706508"/>
                  <a:gd name="connsiteY45" fmla="*/ 974869 h 2799612"/>
                  <a:gd name="connsiteX46" fmla="*/ 2005622 w 3706508"/>
                  <a:gd name="connsiteY46" fmla="*/ 584795 h 2799612"/>
                  <a:gd name="connsiteX47" fmla="*/ 2020515 w 3706508"/>
                  <a:gd name="connsiteY47" fmla="*/ 484430 h 2799612"/>
                  <a:gd name="connsiteX48" fmla="*/ 2087274 w 3706508"/>
                  <a:gd name="connsiteY48" fmla="*/ 382067 h 2799612"/>
                  <a:gd name="connsiteX49" fmla="*/ 2493174 w 3706508"/>
                  <a:gd name="connsiteY49" fmla="*/ 8967 h 2799612"/>
                  <a:gd name="connsiteX50" fmla="*/ 2570040 w 3706508"/>
                  <a:gd name="connsiteY50" fmla="*/ 84 h 279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706508" h="2799612">
                    <a:moveTo>
                      <a:pt x="2570040" y="84"/>
                    </a:moveTo>
                    <a:cubicBezTo>
                      <a:pt x="2678574" y="-1981"/>
                      <a:pt x="2809660" y="33779"/>
                      <a:pt x="2943653" y="91857"/>
                    </a:cubicBezTo>
                    <a:lnTo>
                      <a:pt x="2949028" y="94391"/>
                    </a:lnTo>
                    <a:lnTo>
                      <a:pt x="2948584" y="95553"/>
                    </a:lnTo>
                    <a:cubicBezTo>
                      <a:pt x="2912817" y="200675"/>
                      <a:pt x="2880469" y="315847"/>
                      <a:pt x="2845785" y="430169"/>
                    </a:cubicBezTo>
                    <a:lnTo>
                      <a:pt x="2825959" y="490109"/>
                    </a:lnTo>
                    <a:lnTo>
                      <a:pt x="2873614" y="468885"/>
                    </a:lnTo>
                    <a:cubicBezTo>
                      <a:pt x="3029955" y="408609"/>
                      <a:pt x="3144483" y="336086"/>
                      <a:pt x="3229766" y="257759"/>
                    </a:cubicBezTo>
                    <a:lnTo>
                      <a:pt x="3236537" y="250629"/>
                    </a:lnTo>
                    <a:lnTo>
                      <a:pt x="3241752" y="253649"/>
                    </a:lnTo>
                    <a:cubicBezTo>
                      <a:pt x="3496355" y="419310"/>
                      <a:pt x="3703648" y="627720"/>
                      <a:pt x="3706470" y="754818"/>
                    </a:cubicBezTo>
                    <a:cubicBezTo>
                      <a:pt x="3708586" y="850142"/>
                      <a:pt x="3623688" y="935843"/>
                      <a:pt x="3486576" y="1023629"/>
                    </a:cubicBezTo>
                    <a:lnTo>
                      <a:pt x="3385937" y="1082029"/>
                    </a:lnTo>
                    <a:lnTo>
                      <a:pt x="3414851" y="1128877"/>
                    </a:lnTo>
                    <a:cubicBezTo>
                      <a:pt x="3546677" y="1395584"/>
                      <a:pt x="3416722" y="1941130"/>
                      <a:pt x="3192151" y="2314996"/>
                    </a:cubicBezTo>
                    <a:cubicBezTo>
                      <a:pt x="3164080" y="2361730"/>
                      <a:pt x="3130744" y="2413325"/>
                      <a:pt x="3093237" y="2467833"/>
                    </a:cubicBezTo>
                    <a:lnTo>
                      <a:pt x="3083053" y="2481828"/>
                    </a:lnTo>
                    <a:lnTo>
                      <a:pt x="2975794" y="2415848"/>
                    </a:lnTo>
                    <a:cubicBezTo>
                      <a:pt x="2743692" y="2245537"/>
                      <a:pt x="2544633" y="1941496"/>
                      <a:pt x="2448397" y="1620031"/>
                    </a:cubicBezTo>
                    <a:lnTo>
                      <a:pt x="2440042" y="1587521"/>
                    </a:lnTo>
                    <a:lnTo>
                      <a:pt x="2365221" y="1633423"/>
                    </a:lnTo>
                    <a:cubicBezTo>
                      <a:pt x="2306822" y="1670124"/>
                      <a:pt x="2244289" y="1710124"/>
                      <a:pt x="2178599" y="1752480"/>
                    </a:cubicBezTo>
                    <a:lnTo>
                      <a:pt x="2073068" y="1820859"/>
                    </a:lnTo>
                    <a:lnTo>
                      <a:pt x="2094673" y="1888800"/>
                    </a:lnTo>
                    <a:cubicBezTo>
                      <a:pt x="2206128" y="2223411"/>
                      <a:pt x="2317797" y="2486163"/>
                      <a:pt x="2155191" y="2625342"/>
                    </a:cubicBezTo>
                    <a:cubicBezTo>
                      <a:pt x="2039045" y="2724756"/>
                      <a:pt x="1734858" y="2802240"/>
                      <a:pt x="1432857" y="2799544"/>
                    </a:cubicBezTo>
                    <a:lnTo>
                      <a:pt x="1303739" y="2791121"/>
                    </a:lnTo>
                    <a:lnTo>
                      <a:pt x="1276825" y="2748411"/>
                    </a:lnTo>
                    <a:cubicBezTo>
                      <a:pt x="1212372" y="2636535"/>
                      <a:pt x="1168691" y="2520804"/>
                      <a:pt x="1158213" y="2411543"/>
                    </a:cubicBezTo>
                    <a:lnTo>
                      <a:pt x="1158335" y="2399197"/>
                    </a:lnTo>
                    <a:lnTo>
                      <a:pt x="1078658" y="2446881"/>
                    </a:lnTo>
                    <a:cubicBezTo>
                      <a:pt x="1005835" y="2489268"/>
                      <a:pt x="934743" y="2529304"/>
                      <a:pt x="866358" y="2566049"/>
                    </a:cubicBezTo>
                    <a:lnTo>
                      <a:pt x="785775" y="2607634"/>
                    </a:lnTo>
                    <a:lnTo>
                      <a:pt x="631924" y="2502767"/>
                    </a:lnTo>
                    <a:cubicBezTo>
                      <a:pt x="397198" y="2328839"/>
                      <a:pt x="157584" y="2084340"/>
                      <a:pt x="27369" y="1786008"/>
                    </a:cubicBezTo>
                    <a:lnTo>
                      <a:pt x="0" y="1715195"/>
                    </a:lnTo>
                    <a:lnTo>
                      <a:pt x="5462" y="1678050"/>
                    </a:lnTo>
                    <a:cubicBezTo>
                      <a:pt x="13615" y="1628611"/>
                      <a:pt x="22163" y="1587835"/>
                      <a:pt x="29989" y="1559217"/>
                    </a:cubicBezTo>
                    <a:cubicBezTo>
                      <a:pt x="108754" y="1340124"/>
                      <a:pt x="991194" y="1539910"/>
                      <a:pt x="1401724" y="1281535"/>
                    </a:cubicBezTo>
                    <a:cubicBezTo>
                      <a:pt x="1478699" y="1233089"/>
                      <a:pt x="1551675" y="1161159"/>
                      <a:pt x="1621978" y="1075674"/>
                    </a:cubicBezTo>
                    <a:lnTo>
                      <a:pt x="1671293" y="1012035"/>
                    </a:lnTo>
                    <a:lnTo>
                      <a:pt x="1760533" y="1171232"/>
                    </a:lnTo>
                    <a:lnTo>
                      <a:pt x="1802600" y="1244737"/>
                    </a:lnTo>
                    <a:lnTo>
                      <a:pt x="1856398" y="1183542"/>
                    </a:lnTo>
                    <a:lnTo>
                      <a:pt x="2019957" y="1015890"/>
                    </a:lnTo>
                    <a:lnTo>
                      <a:pt x="2002321" y="974869"/>
                    </a:lnTo>
                    <a:cubicBezTo>
                      <a:pt x="1972162" y="872742"/>
                      <a:pt x="1984684" y="733848"/>
                      <a:pt x="2005622" y="584795"/>
                    </a:cubicBezTo>
                    <a:lnTo>
                      <a:pt x="2020515" y="484430"/>
                    </a:lnTo>
                    <a:lnTo>
                      <a:pt x="2087274" y="382067"/>
                    </a:lnTo>
                    <a:cubicBezTo>
                      <a:pt x="2217362" y="192738"/>
                      <a:pt x="2349128" y="41887"/>
                      <a:pt x="2493174" y="8967"/>
                    </a:cubicBezTo>
                    <a:cubicBezTo>
                      <a:pt x="2517182" y="3481"/>
                      <a:pt x="2542906" y="601"/>
                      <a:pt x="2570040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791346" y="1764327"/>
                <a:ext cx="3498394" cy="1676293"/>
              </a:xfrm>
              <a:custGeom>
                <a:avLst/>
                <a:gdLst>
                  <a:gd name="connsiteX0" fmla="*/ 1072731 w 3498394"/>
                  <a:gd name="connsiteY0" fmla="*/ 852 h 1676293"/>
                  <a:gd name="connsiteX1" fmla="*/ 2018645 w 3498394"/>
                  <a:gd name="connsiteY1" fmla="*/ 69272 h 1676293"/>
                  <a:gd name="connsiteX2" fmla="*/ 2070460 w 3498394"/>
                  <a:gd name="connsiteY2" fmla="*/ 79192 h 1676293"/>
                  <a:gd name="connsiteX3" fmla="*/ 2078573 w 3498394"/>
                  <a:gd name="connsiteY3" fmla="*/ 77434 h 1676293"/>
                  <a:gd name="connsiteX4" fmla="*/ 2821196 w 3498394"/>
                  <a:gd name="connsiteY4" fmla="*/ 9168 h 1676293"/>
                  <a:gd name="connsiteX5" fmla="*/ 3409521 w 3498394"/>
                  <a:gd name="connsiteY5" fmla="*/ 45726 h 1676293"/>
                  <a:gd name="connsiteX6" fmla="*/ 3498394 w 3498394"/>
                  <a:gd name="connsiteY6" fmla="*/ 62422 h 1676293"/>
                  <a:gd name="connsiteX7" fmla="*/ 3491037 w 3498394"/>
                  <a:gd name="connsiteY7" fmla="*/ 90862 h 1676293"/>
                  <a:gd name="connsiteX8" fmla="*/ 2801582 w 3498394"/>
                  <a:gd name="connsiteY8" fmla="*/ 888151 h 1676293"/>
                  <a:gd name="connsiteX9" fmla="*/ 2752093 w 3498394"/>
                  <a:gd name="connsiteY9" fmla="*/ 957556 h 1676293"/>
                  <a:gd name="connsiteX10" fmla="*/ 2701195 w 3498394"/>
                  <a:gd name="connsiteY10" fmla="*/ 942402 h 1676293"/>
                  <a:gd name="connsiteX11" fmla="*/ 2306465 w 3498394"/>
                  <a:gd name="connsiteY11" fmla="*/ 835634 h 1676293"/>
                  <a:gd name="connsiteX12" fmla="*/ 2162353 w 3498394"/>
                  <a:gd name="connsiteY12" fmla="*/ 793607 h 1676293"/>
                  <a:gd name="connsiteX13" fmla="*/ 2086182 w 3498394"/>
                  <a:gd name="connsiteY13" fmla="*/ 818915 h 1676293"/>
                  <a:gd name="connsiteX14" fmla="*/ 1998943 w 3498394"/>
                  <a:gd name="connsiteY14" fmla="*/ 847524 h 1676293"/>
                  <a:gd name="connsiteX15" fmla="*/ 1998634 w 3498394"/>
                  <a:gd name="connsiteY15" fmla="*/ 848192 h 1676293"/>
                  <a:gd name="connsiteX16" fmla="*/ 1995947 w 3498394"/>
                  <a:gd name="connsiteY16" fmla="*/ 849073 h 1676293"/>
                  <a:gd name="connsiteX17" fmla="*/ 1985641 w 3498394"/>
                  <a:gd name="connsiteY17" fmla="*/ 871361 h 1676293"/>
                  <a:gd name="connsiteX18" fmla="*/ 1954780 w 3498394"/>
                  <a:gd name="connsiteY18" fmla="*/ 915674 h 1676293"/>
                  <a:gd name="connsiteX19" fmla="*/ 1726767 w 3498394"/>
                  <a:gd name="connsiteY19" fmla="*/ 1112515 h 1676293"/>
                  <a:gd name="connsiteX20" fmla="*/ 1724189 w 3498394"/>
                  <a:gd name="connsiteY20" fmla="*/ 1114298 h 1676293"/>
                  <a:gd name="connsiteX21" fmla="*/ 1721888 w 3498394"/>
                  <a:gd name="connsiteY21" fmla="*/ 1097539 h 1676293"/>
                  <a:gd name="connsiteX22" fmla="*/ 1697932 w 3498394"/>
                  <a:gd name="connsiteY22" fmla="*/ 1020096 h 1676293"/>
                  <a:gd name="connsiteX23" fmla="*/ 1664019 w 3498394"/>
                  <a:gd name="connsiteY23" fmla="*/ 963854 h 1676293"/>
                  <a:gd name="connsiteX24" fmla="*/ 1597908 w 3498394"/>
                  <a:gd name="connsiteY24" fmla="*/ 987724 h 1676293"/>
                  <a:gd name="connsiteX25" fmla="*/ 1107518 w 3498394"/>
                  <a:gd name="connsiteY25" fmla="*/ 1335003 h 1676293"/>
                  <a:gd name="connsiteX26" fmla="*/ 1089516 w 3498394"/>
                  <a:gd name="connsiteY26" fmla="*/ 1410729 h 1676293"/>
                  <a:gd name="connsiteX27" fmla="*/ 1088008 w 3498394"/>
                  <a:gd name="connsiteY27" fmla="*/ 1492207 h 1676293"/>
                  <a:gd name="connsiteX28" fmla="*/ 917364 w 3498394"/>
                  <a:gd name="connsiteY28" fmla="*/ 1571776 h 1676293"/>
                  <a:gd name="connsiteX29" fmla="*/ 595255 w 3498394"/>
                  <a:gd name="connsiteY29" fmla="*/ 1673231 h 1676293"/>
                  <a:gd name="connsiteX30" fmla="*/ 16999 w 3498394"/>
                  <a:gd name="connsiteY30" fmla="*/ 1141401 h 1676293"/>
                  <a:gd name="connsiteX31" fmla="*/ 983699 w 3498394"/>
                  <a:gd name="connsiteY31" fmla="*/ 282211 h 1676293"/>
                  <a:gd name="connsiteX32" fmla="*/ 989172 w 3498394"/>
                  <a:gd name="connsiteY32" fmla="*/ 278739 h 1676293"/>
                  <a:gd name="connsiteX33" fmla="*/ 950564 w 3498394"/>
                  <a:gd name="connsiteY33" fmla="*/ 240096 h 1676293"/>
                  <a:gd name="connsiteX34" fmla="*/ 843348 w 3498394"/>
                  <a:gd name="connsiteY34" fmla="*/ 40757 h 1676293"/>
                  <a:gd name="connsiteX35" fmla="*/ 852157 w 3498394"/>
                  <a:gd name="connsiteY35" fmla="*/ 14359 h 1676293"/>
                  <a:gd name="connsiteX36" fmla="*/ 934210 w 3498394"/>
                  <a:gd name="connsiteY36" fmla="*/ 6824 h 1676293"/>
                  <a:gd name="connsiteX37" fmla="*/ 1072731 w 3498394"/>
                  <a:gd name="connsiteY37" fmla="*/ 852 h 167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498394" h="1676293">
                    <a:moveTo>
                      <a:pt x="1072731" y="852"/>
                    </a:moveTo>
                    <a:cubicBezTo>
                      <a:pt x="1443114" y="-7218"/>
                      <a:pt x="1814450" y="44009"/>
                      <a:pt x="2018645" y="69272"/>
                    </a:cubicBezTo>
                    <a:lnTo>
                      <a:pt x="2070460" y="79192"/>
                    </a:lnTo>
                    <a:lnTo>
                      <a:pt x="2078573" y="77434"/>
                    </a:lnTo>
                    <a:cubicBezTo>
                      <a:pt x="2304385" y="34432"/>
                      <a:pt x="2569062" y="11859"/>
                      <a:pt x="2821196" y="9168"/>
                    </a:cubicBezTo>
                    <a:cubicBezTo>
                      <a:pt x="3037311" y="6862"/>
                      <a:pt x="3244211" y="19163"/>
                      <a:pt x="3409521" y="45726"/>
                    </a:cubicBezTo>
                    <a:lnTo>
                      <a:pt x="3498394" y="62422"/>
                    </a:lnTo>
                    <a:lnTo>
                      <a:pt x="3491037" y="90862"/>
                    </a:lnTo>
                    <a:cubicBezTo>
                      <a:pt x="3409958" y="298708"/>
                      <a:pt x="3015715" y="609429"/>
                      <a:pt x="2801582" y="888151"/>
                    </a:cubicBezTo>
                    <a:lnTo>
                      <a:pt x="2752093" y="957556"/>
                    </a:lnTo>
                    <a:lnTo>
                      <a:pt x="2701195" y="942402"/>
                    </a:lnTo>
                    <a:cubicBezTo>
                      <a:pt x="2577987" y="907851"/>
                      <a:pt x="2441716" y="872736"/>
                      <a:pt x="2306465" y="835634"/>
                    </a:cubicBezTo>
                    <a:lnTo>
                      <a:pt x="2162353" y="793607"/>
                    </a:lnTo>
                    <a:lnTo>
                      <a:pt x="2086182" y="818915"/>
                    </a:lnTo>
                    <a:lnTo>
                      <a:pt x="1998943" y="847524"/>
                    </a:lnTo>
                    <a:lnTo>
                      <a:pt x="1998634" y="848192"/>
                    </a:lnTo>
                    <a:lnTo>
                      <a:pt x="1995947" y="849073"/>
                    </a:lnTo>
                    <a:lnTo>
                      <a:pt x="1985641" y="871361"/>
                    </a:lnTo>
                    <a:cubicBezTo>
                      <a:pt x="1977065" y="886294"/>
                      <a:pt x="1966827" y="901082"/>
                      <a:pt x="1954780" y="915674"/>
                    </a:cubicBezTo>
                    <a:cubicBezTo>
                      <a:pt x="1909604" y="970394"/>
                      <a:pt x="1828555" y="1039021"/>
                      <a:pt x="1726767" y="1112515"/>
                    </a:cubicBezTo>
                    <a:lnTo>
                      <a:pt x="1724189" y="1114298"/>
                    </a:lnTo>
                    <a:lnTo>
                      <a:pt x="1721888" y="1097539"/>
                    </a:lnTo>
                    <a:cubicBezTo>
                      <a:pt x="1716057" y="1070231"/>
                      <a:pt x="1708196" y="1044320"/>
                      <a:pt x="1697932" y="1020096"/>
                    </a:cubicBezTo>
                    <a:lnTo>
                      <a:pt x="1664019" y="963854"/>
                    </a:lnTo>
                    <a:lnTo>
                      <a:pt x="1597908" y="987724"/>
                    </a:lnTo>
                    <a:cubicBezTo>
                      <a:pt x="1361083" y="1081346"/>
                      <a:pt x="1161254" y="1192024"/>
                      <a:pt x="1107518" y="1335003"/>
                    </a:cubicBezTo>
                    <a:cubicBezTo>
                      <a:pt x="1098562" y="1358834"/>
                      <a:pt x="1092668" y="1384135"/>
                      <a:pt x="1089516" y="1410729"/>
                    </a:cubicBezTo>
                    <a:lnTo>
                      <a:pt x="1088008" y="1492207"/>
                    </a:lnTo>
                    <a:lnTo>
                      <a:pt x="917364" y="1571776"/>
                    </a:lnTo>
                    <a:cubicBezTo>
                      <a:pt x="789587" y="1626342"/>
                      <a:pt x="676095" y="1663817"/>
                      <a:pt x="595255" y="1673231"/>
                    </a:cubicBezTo>
                    <a:cubicBezTo>
                      <a:pt x="271895" y="1710887"/>
                      <a:pt x="-82274" y="1393702"/>
                      <a:pt x="16999" y="1141401"/>
                    </a:cubicBezTo>
                    <a:cubicBezTo>
                      <a:pt x="97658" y="936407"/>
                      <a:pt x="631328" y="511885"/>
                      <a:pt x="983699" y="282211"/>
                    </a:cubicBezTo>
                    <a:lnTo>
                      <a:pt x="989172" y="278739"/>
                    </a:lnTo>
                    <a:lnTo>
                      <a:pt x="950564" y="240096"/>
                    </a:lnTo>
                    <a:cubicBezTo>
                      <a:pt x="882351" y="164332"/>
                      <a:pt x="839730" y="96465"/>
                      <a:pt x="843348" y="40757"/>
                    </a:cubicBezTo>
                    <a:lnTo>
                      <a:pt x="852157" y="14359"/>
                    </a:lnTo>
                    <a:lnTo>
                      <a:pt x="934210" y="6824"/>
                    </a:lnTo>
                    <a:cubicBezTo>
                      <a:pt x="980150" y="3796"/>
                      <a:pt x="1026433" y="1861"/>
                      <a:pt x="1072731" y="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triple intersections"/>
            <p:cNvGrpSpPr/>
            <p:nvPr/>
          </p:nvGrpSpPr>
          <p:grpSpPr>
            <a:xfrm>
              <a:off x="3521409" y="1968091"/>
              <a:ext cx="2232011" cy="3463489"/>
              <a:chOff x="1623867" y="1844521"/>
              <a:chExt cx="2232011" cy="3463489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1623867" y="4153373"/>
                <a:ext cx="915986" cy="1154637"/>
              </a:xfrm>
              <a:custGeom>
                <a:avLst/>
                <a:gdLst>
                  <a:gd name="connsiteX0" fmla="*/ 645557 w 915986"/>
                  <a:gd name="connsiteY0" fmla="*/ 0 h 1154637"/>
                  <a:gd name="connsiteX1" fmla="*/ 721723 w 915986"/>
                  <a:gd name="connsiteY1" fmla="*/ 133085 h 1154637"/>
                  <a:gd name="connsiteX2" fmla="*/ 889436 w 915986"/>
                  <a:gd name="connsiteY2" fmla="*/ 491412 h 1154637"/>
                  <a:gd name="connsiteX3" fmla="*/ 915986 w 915986"/>
                  <a:gd name="connsiteY3" fmla="*/ 574904 h 1154637"/>
                  <a:gd name="connsiteX4" fmla="*/ 834814 w 915986"/>
                  <a:gd name="connsiteY4" fmla="*/ 627530 h 1154637"/>
                  <a:gd name="connsiteX5" fmla="*/ 21405 w 915986"/>
                  <a:gd name="connsiteY5" fmla="*/ 1142112 h 1154637"/>
                  <a:gd name="connsiteX6" fmla="*/ 0 w 915986"/>
                  <a:gd name="connsiteY6" fmla="*/ 1154637 h 1154637"/>
                  <a:gd name="connsiteX7" fmla="*/ 979 w 915986"/>
                  <a:gd name="connsiteY7" fmla="*/ 1055086 h 1154637"/>
                  <a:gd name="connsiteX8" fmla="*/ 501430 w 915986"/>
                  <a:gd name="connsiteY8" fmla="*/ 167799 h 115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5986" h="1154637">
                    <a:moveTo>
                      <a:pt x="645557" y="0"/>
                    </a:moveTo>
                    <a:lnTo>
                      <a:pt x="721723" y="133085"/>
                    </a:lnTo>
                    <a:cubicBezTo>
                      <a:pt x="796519" y="267001"/>
                      <a:pt x="859210" y="390244"/>
                      <a:pt x="889436" y="491412"/>
                    </a:cubicBezTo>
                    <a:lnTo>
                      <a:pt x="915986" y="574904"/>
                    </a:lnTo>
                    <a:lnTo>
                      <a:pt x="834814" y="627530"/>
                    </a:lnTo>
                    <a:cubicBezTo>
                      <a:pt x="578005" y="794302"/>
                      <a:pt x="291202" y="980917"/>
                      <a:pt x="21405" y="1142112"/>
                    </a:cubicBezTo>
                    <a:lnTo>
                      <a:pt x="0" y="1154637"/>
                    </a:lnTo>
                    <a:lnTo>
                      <a:pt x="979" y="1055086"/>
                    </a:lnTo>
                    <a:cubicBezTo>
                      <a:pt x="28792" y="833643"/>
                      <a:pt x="245102" y="485282"/>
                      <a:pt x="501430" y="167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2488075" y="3399045"/>
                <a:ext cx="1367803" cy="1097688"/>
              </a:xfrm>
              <a:custGeom>
                <a:avLst/>
                <a:gdLst>
                  <a:gd name="connsiteX0" fmla="*/ 806002 w 1367803"/>
                  <a:gd name="connsiteY0" fmla="*/ 0 h 1097688"/>
                  <a:gd name="connsiteX1" fmla="*/ 751642 w 1367803"/>
                  <a:gd name="connsiteY1" fmla="*/ 164342 h 1097688"/>
                  <a:gd name="connsiteX2" fmla="*/ 746424 w 1367803"/>
                  <a:gd name="connsiteY2" fmla="*/ 177224 h 1097688"/>
                  <a:gd name="connsiteX3" fmla="*/ 830119 w 1367803"/>
                  <a:gd name="connsiteY3" fmla="*/ 195999 h 1097688"/>
                  <a:gd name="connsiteX4" fmla="*/ 1363694 w 1367803"/>
                  <a:gd name="connsiteY4" fmla="*/ 584732 h 1097688"/>
                  <a:gd name="connsiteX5" fmla="*/ 1367803 w 1367803"/>
                  <a:gd name="connsiteY5" fmla="*/ 591928 h 1097688"/>
                  <a:gd name="connsiteX6" fmla="*/ 1312825 w 1367803"/>
                  <a:gd name="connsiteY6" fmla="*/ 622528 h 1097688"/>
                  <a:gd name="connsiteX7" fmla="*/ 506510 w 1367803"/>
                  <a:gd name="connsiteY7" fmla="*/ 1044136 h 1097688"/>
                  <a:gd name="connsiteX8" fmla="*/ 418546 w 1367803"/>
                  <a:gd name="connsiteY8" fmla="*/ 1097688 h 1097688"/>
                  <a:gd name="connsiteX9" fmla="*/ 414256 w 1367803"/>
                  <a:gd name="connsiteY9" fmla="*/ 1084621 h 1097688"/>
                  <a:gd name="connsiteX10" fmla="*/ 364540 w 1367803"/>
                  <a:gd name="connsiteY10" fmla="*/ 737898 h 1097688"/>
                  <a:gd name="connsiteX11" fmla="*/ 369081 w 1367803"/>
                  <a:gd name="connsiteY11" fmla="*/ 634547 h 1097688"/>
                  <a:gd name="connsiteX12" fmla="*/ 295254 w 1367803"/>
                  <a:gd name="connsiteY12" fmla="*/ 651722 h 1097688"/>
                  <a:gd name="connsiteX13" fmla="*/ 188024 w 1367803"/>
                  <a:gd name="connsiteY13" fmla="*/ 651262 h 1097688"/>
                  <a:gd name="connsiteX14" fmla="*/ 9169 w 1367803"/>
                  <a:gd name="connsiteY14" fmla="*/ 547107 h 1097688"/>
                  <a:gd name="connsiteX15" fmla="*/ 0 w 1367803"/>
                  <a:gd name="connsiteY15" fmla="*/ 525782 h 1097688"/>
                  <a:gd name="connsiteX16" fmla="*/ 34959 w 1367803"/>
                  <a:gd name="connsiteY16" fmla="*/ 489948 h 1097688"/>
                  <a:gd name="connsiteX17" fmla="*/ 379578 w 1367803"/>
                  <a:gd name="connsiteY17" fmla="*/ 221270 h 1097688"/>
                  <a:gd name="connsiteX18" fmla="*/ 525617 w 1367803"/>
                  <a:gd name="connsiteY18" fmla="*/ 171891 h 1097688"/>
                  <a:gd name="connsiteX19" fmla="*/ 565527 w 1367803"/>
                  <a:gd name="connsiteY19" fmla="*/ 167681 h 1097688"/>
                  <a:gd name="connsiteX20" fmla="*/ 567026 w 1367803"/>
                  <a:gd name="connsiteY20" fmla="*/ 165900 h 1097688"/>
                  <a:gd name="connsiteX21" fmla="*/ 768877 w 1367803"/>
                  <a:gd name="connsiteY21" fmla="*/ 16534 h 109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7803" h="1097688">
                    <a:moveTo>
                      <a:pt x="806002" y="0"/>
                    </a:moveTo>
                    <a:lnTo>
                      <a:pt x="751642" y="164342"/>
                    </a:lnTo>
                    <a:lnTo>
                      <a:pt x="746424" y="177224"/>
                    </a:lnTo>
                    <a:lnTo>
                      <a:pt x="830119" y="195999"/>
                    </a:lnTo>
                    <a:cubicBezTo>
                      <a:pt x="1056548" y="264573"/>
                      <a:pt x="1264337" y="430678"/>
                      <a:pt x="1363694" y="584732"/>
                    </a:cubicBezTo>
                    <a:lnTo>
                      <a:pt x="1367803" y="591928"/>
                    </a:lnTo>
                    <a:lnTo>
                      <a:pt x="1312825" y="622528"/>
                    </a:lnTo>
                    <a:cubicBezTo>
                      <a:pt x="1088755" y="743165"/>
                      <a:pt x="792485" y="874449"/>
                      <a:pt x="506510" y="1044136"/>
                    </a:cubicBezTo>
                    <a:lnTo>
                      <a:pt x="418546" y="1097688"/>
                    </a:lnTo>
                    <a:lnTo>
                      <a:pt x="414256" y="1084621"/>
                    </a:lnTo>
                    <a:cubicBezTo>
                      <a:pt x="382991" y="968849"/>
                      <a:pt x="365345" y="851485"/>
                      <a:pt x="364540" y="737898"/>
                    </a:cubicBezTo>
                    <a:lnTo>
                      <a:pt x="369081" y="634547"/>
                    </a:lnTo>
                    <a:lnTo>
                      <a:pt x="295254" y="651722"/>
                    </a:lnTo>
                    <a:cubicBezTo>
                      <a:pt x="261759" y="655431"/>
                      <a:pt x="226087" y="655412"/>
                      <a:pt x="188024" y="651262"/>
                    </a:cubicBezTo>
                    <a:cubicBezTo>
                      <a:pt x="99283" y="640768"/>
                      <a:pt x="43049" y="603422"/>
                      <a:pt x="9169" y="547107"/>
                    </a:cubicBezTo>
                    <a:lnTo>
                      <a:pt x="0" y="525782"/>
                    </a:lnTo>
                    <a:lnTo>
                      <a:pt x="34959" y="489948"/>
                    </a:lnTo>
                    <a:cubicBezTo>
                      <a:pt x="164573" y="366370"/>
                      <a:pt x="285633" y="270236"/>
                      <a:pt x="379578" y="221270"/>
                    </a:cubicBezTo>
                    <a:cubicBezTo>
                      <a:pt x="426551" y="196787"/>
                      <a:pt x="475559" y="180728"/>
                      <a:pt x="525617" y="171891"/>
                    </a:cubicBezTo>
                    <a:lnTo>
                      <a:pt x="565527" y="167681"/>
                    </a:lnTo>
                    <a:lnTo>
                      <a:pt x="567026" y="165900"/>
                    </a:lnTo>
                    <a:cubicBezTo>
                      <a:pt x="621738" y="108005"/>
                      <a:pt x="688609" y="57528"/>
                      <a:pt x="768877" y="165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779149" y="1844521"/>
                <a:ext cx="1635341" cy="882903"/>
              </a:xfrm>
              <a:custGeom>
                <a:avLst/>
                <a:gdLst>
                  <a:gd name="connsiteX0" fmla="*/ 1083359 w 1635341"/>
                  <a:gd name="connsiteY0" fmla="*/ 0 h 882903"/>
                  <a:gd name="connsiteX1" fmla="*/ 1179283 w 1635341"/>
                  <a:gd name="connsiteY1" fmla="*/ 18365 h 882903"/>
                  <a:gd name="connsiteX2" fmla="*/ 1595765 w 1635341"/>
                  <a:gd name="connsiteY2" fmla="*/ 512176 h 882903"/>
                  <a:gd name="connsiteX3" fmla="*/ 1214428 w 1635341"/>
                  <a:gd name="connsiteY3" fmla="*/ 701397 h 882903"/>
                  <a:gd name="connsiteX4" fmla="*/ 1175249 w 1635341"/>
                  <a:gd name="connsiteY4" fmla="*/ 714414 h 882903"/>
                  <a:gd name="connsiteX5" fmla="*/ 1054395 w 1635341"/>
                  <a:gd name="connsiteY5" fmla="*/ 679170 h 882903"/>
                  <a:gd name="connsiteX6" fmla="*/ 1032176 w 1635341"/>
                  <a:gd name="connsiteY6" fmla="*/ 671199 h 882903"/>
                  <a:gd name="connsiteX7" fmla="*/ 1019431 w 1635341"/>
                  <a:gd name="connsiteY7" fmla="*/ 746986 h 882903"/>
                  <a:gd name="connsiteX8" fmla="*/ 1009154 w 1635341"/>
                  <a:gd name="connsiteY8" fmla="*/ 769211 h 882903"/>
                  <a:gd name="connsiteX9" fmla="*/ 853543 w 1635341"/>
                  <a:gd name="connsiteY9" fmla="*/ 820242 h 882903"/>
                  <a:gd name="connsiteX10" fmla="*/ 679996 w 1635341"/>
                  <a:gd name="connsiteY10" fmla="*/ 882903 h 882903"/>
                  <a:gd name="connsiteX11" fmla="*/ 671614 w 1635341"/>
                  <a:gd name="connsiteY11" fmla="*/ 867135 h 882903"/>
                  <a:gd name="connsiteX12" fmla="*/ 63637 w 1635341"/>
                  <a:gd name="connsiteY12" fmla="*/ 262330 h 882903"/>
                  <a:gd name="connsiteX13" fmla="*/ 0 w 1635341"/>
                  <a:gd name="connsiteY13" fmla="*/ 199564 h 882903"/>
                  <a:gd name="connsiteX14" fmla="*/ 72028 w 1635341"/>
                  <a:gd name="connsiteY14" fmla="*/ 153877 h 882903"/>
                  <a:gd name="connsiteX15" fmla="*/ 201408 w 1635341"/>
                  <a:gd name="connsiteY15" fmla="*/ 80448 h 882903"/>
                  <a:gd name="connsiteX16" fmla="*/ 661429 w 1635341"/>
                  <a:gd name="connsiteY16" fmla="*/ 102242 h 882903"/>
                  <a:gd name="connsiteX17" fmla="*/ 685731 w 1635341"/>
                  <a:gd name="connsiteY17" fmla="*/ 124211 h 882903"/>
                  <a:gd name="connsiteX18" fmla="*/ 738089 w 1635341"/>
                  <a:gd name="connsiteY18" fmla="*/ 97831 h 882903"/>
                  <a:gd name="connsiteX19" fmla="*/ 961058 w 1635341"/>
                  <a:gd name="connsiteY19" fmla="*/ 26500 h 88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35341" h="882903">
                    <a:moveTo>
                      <a:pt x="1083359" y="0"/>
                    </a:moveTo>
                    <a:lnTo>
                      <a:pt x="1179283" y="18365"/>
                    </a:lnTo>
                    <a:cubicBezTo>
                      <a:pt x="1509760" y="104975"/>
                      <a:pt x="1728985" y="327560"/>
                      <a:pt x="1595765" y="512176"/>
                    </a:cubicBezTo>
                    <a:cubicBezTo>
                      <a:pt x="1548187" y="578111"/>
                      <a:pt x="1400029" y="638243"/>
                      <a:pt x="1214428" y="701397"/>
                    </a:cubicBezTo>
                    <a:lnTo>
                      <a:pt x="1175249" y="714414"/>
                    </a:lnTo>
                    <a:lnTo>
                      <a:pt x="1054395" y="679170"/>
                    </a:lnTo>
                    <a:lnTo>
                      <a:pt x="1032176" y="671199"/>
                    </a:lnTo>
                    <a:lnTo>
                      <a:pt x="1019431" y="746986"/>
                    </a:lnTo>
                    <a:lnTo>
                      <a:pt x="1009154" y="769211"/>
                    </a:lnTo>
                    <a:lnTo>
                      <a:pt x="853543" y="820242"/>
                    </a:lnTo>
                    <a:lnTo>
                      <a:pt x="679996" y="882903"/>
                    </a:lnTo>
                    <a:lnTo>
                      <a:pt x="671614" y="867135"/>
                    </a:lnTo>
                    <a:cubicBezTo>
                      <a:pt x="545868" y="667755"/>
                      <a:pt x="261019" y="449186"/>
                      <a:pt x="63637" y="262330"/>
                    </a:cubicBezTo>
                    <a:lnTo>
                      <a:pt x="0" y="199564"/>
                    </a:lnTo>
                    <a:lnTo>
                      <a:pt x="72028" y="153877"/>
                    </a:lnTo>
                    <a:cubicBezTo>
                      <a:pt x="121371" y="123532"/>
                      <a:pt x="165267" y="98552"/>
                      <a:pt x="201408" y="80448"/>
                    </a:cubicBezTo>
                    <a:cubicBezTo>
                      <a:pt x="418255" y="-28177"/>
                      <a:pt x="553487" y="18804"/>
                      <a:pt x="661429" y="102242"/>
                    </a:cubicBezTo>
                    <a:lnTo>
                      <a:pt x="685731" y="124211"/>
                    </a:lnTo>
                    <a:lnTo>
                      <a:pt x="738089" y="97831"/>
                    </a:lnTo>
                    <a:cubicBezTo>
                      <a:pt x="802355" y="70744"/>
                      <a:pt x="877775" y="46979"/>
                      <a:pt x="961058" y="265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quadruple intersections"/>
            <p:cNvGrpSpPr/>
            <p:nvPr/>
          </p:nvGrpSpPr>
          <p:grpSpPr>
            <a:xfrm>
              <a:off x="4187209" y="2092607"/>
              <a:ext cx="944130" cy="2064103"/>
              <a:chOff x="2290303" y="2168123"/>
              <a:chExt cx="944130" cy="2064103"/>
            </a:xfrm>
            <a:solidFill>
              <a:schemeClr val="accent2"/>
            </a:solidFill>
          </p:grpSpPr>
          <p:sp>
            <p:nvSpPr>
              <p:cNvPr id="151" name="quadruple intersection"/>
              <p:cNvSpPr/>
              <p:nvPr/>
            </p:nvSpPr>
            <p:spPr>
              <a:xfrm>
                <a:off x="2290303" y="2168123"/>
                <a:ext cx="525041" cy="547998"/>
              </a:xfrm>
              <a:custGeom>
                <a:avLst/>
                <a:gdLst>
                  <a:gd name="connsiteX0" fmla="*/ 176813 w 525041"/>
                  <a:gd name="connsiteY0" fmla="*/ 0 h 547998"/>
                  <a:gd name="connsiteX1" fmla="*/ 187719 w 525041"/>
                  <a:gd name="connsiteY1" fmla="*/ 8425 h 547998"/>
                  <a:gd name="connsiteX2" fmla="*/ 252464 w 525041"/>
                  <a:gd name="connsiteY2" fmla="*/ 69663 h 547998"/>
                  <a:gd name="connsiteX3" fmla="*/ 524854 w 525041"/>
                  <a:gd name="connsiteY3" fmla="*/ 542981 h 547998"/>
                  <a:gd name="connsiteX4" fmla="*/ 523901 w 525041"/>
                  <a:gd name="connsiteY4" fmla="*/ 547998 h 547998"/>
                  <a:gd name="connsiteX5" fmla="*/ 307365 w 525041"/>
                  <a:gd name="connsiteY5" fmla="*/ 470320 h 547998"/>
                  <a:gd name="connsiteX6" fmla="*/ 12668 w 525041"/>
                  <a:gd name="connsiteY6" fmla="*/ 142836 h 547998"/>
                  <a:gd name="connsiteX7" fmla="*/ 129637 w 525041"/>
                  <a:gd name="connsiteY7" fmla="*/ 23769 h 54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041" h="547998">
                    <a:moveTo>
                      <a:pt x="176813" y="0"/>
                    </a:moveTo>
                    <a:lnTo>
                      <a:pt x="187719" y="8425"/>
                    </a:lnTo>
                    <a:cubicBezTo>
                      <a:pt x="210119" y="28162"/>
                      <a:pt x="231511" y="48991"/>
                      <a:pt x="252464" y="69663"/>
                    </a:cubicBezTo>
                    <a:cubicBezTo>
                      <a:pt x="350243" y="166136"/>
                      <a:pt x="531682" y="354980"/>
                      <a:pt x="524854" y="542981"/>
                    </a:cubicBezTo>
                    <a:lnTo>
                      <a:pt x="523901" y="547998"/>
                    </a:lnTo>
                    <a:lnTo>
                      <a:pt x="307365" y="470320"/>
                    </a:lnTo>
                    <a:cubicBezTo>
                      <a:pt x="92382" y="380472"/>
                      <a:pt x="-43407" y="275101"/>
                      <a:pt x="12668" y="142836"/>
                    </a:cubicBezTo>
                    <a:cubicBezTo>
                      <a:pt x="31360" y="98748"/>
                      <a:pt x="71987" y="59076"/>
                      <a:pt x="129637" y="23769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861334" y="3761327"/>
                <a:ext cx="373099" cy="470899"/>
              </a:xfrm>
              <a:custGeom>
                <a:avLst/>
                <a:gdLst>
                  <a:gd name="connsiteX0" fmla="*/ 229470 w 373099"/>
                  <a:gd name="connsiteY0" fmla="*/ 420 h 470899"/>
                  <a:gd name="connsiteX1" fmla="*/ 306059 w 373099"/>
                  <a:gd name="connsiteY1" fmla="*/ 2360 h 470899"/>
                  <a:gd name="connsiteX2" fmla="*/ 373099 w 373099"/>
                  <a:gd name="connsiteY2" fmla="*/ 15557 h 470899"/>
                  <a:gd name="connsiteX3" fmla="*/ 323482 w 373099"/>
                  <a:gd name="connsiteY3" fmla="*/ 135939 h 470899"/>
                  <a:gd name="connsiteX4" fmla="*/ 54934 w 373099"/>
                  <a:gd name="connsiteY4" fmla="*/ 450337 h 470899"/>
                  <a:gd name="connsiteX5" fmla="*/ 0 w 373099"/>
                  <a:gd name="connsiteY5" fmla="*/ 470899 h 470899"/>
                  <a:gd name="connsiteX6" fmla="*/ 2851 w 373099"/>
                  <a:gd name="connsiteY6" fmla="*/ 422277 h 470899"/>
                  <a:gd name="connsiteX7" fmla="*/ 175177 w 373099"/>
                  <a:gd name="connsiteY7" fmla="*/ 24473 h 470899"/>
                  <a:gd name="connsiteX8" fmla="*/ 195390 w 373099"/>
                  <a:gd name="connsiteY8" fmla="*/ 4015 h 47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099" h="470899">
                    <a:moveTo>
                      <a:pt x="229470" y="420"/>
                    </a:moveTo>
                    <a:cubicBezTo>
                      <a:pt x="254902" y="-538"/>
                      <a:pt x="280472" y="159"/>
                      <a:pt x="306059" y="2360"/>
                    </a:cubicBezTo>
                    <a:lnTo>
                      <a:pt x="373099" y="15557"/>
                    </a:lnTo>
                    <a:lnTo>
                      <a:pt x="323482" y="135939"/>
                    </a:lnTo>
                    <a:cubicBezTo>
                      <a:pt x="256986" y="277117"/>
                      <a:pt x="172983" y="392360"/>
                      <a:pt x="54934" y="450337"/>
                    </a:cubicBezTo>
                    <a:lnTo>
                      <a:pt x="0" y="470899"/>
                    </a:lnTo>
                    <a:lnTo>
                      <a:pt x="2851" y="422277"/>
                    </a:lnTo>
                    <a:cubicBezTo>
                      <a:pt x="23535" y="273580"/>
                      <a:pt x="78256" y="136441"/>
                      <a:pt x="175177" y="24473"/>
                    </a:cubicBezTo>
                    <a:lnTo>
                      <a:pt x="195390" y="4015"/>
                    </a:lnTo>
                    <a:close/>
                  </a:path>
                </a:pathLst>
              </a:custGeom>
              <a:grp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function values"/>
            <p:cNvGrpSpPr/>
            <p:nvPr/>
          </p:nvGrpSpPr>
          <p:grpSpPr>
            <a:xfrm>
              <a:off x="2209800" y="1618767"/>
              <a:ext cx="4300654" cy="4536028"/>
              <a:chOff x="312894" y="1694283"/>
              <a:chExt cx="4300654" cy="453602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440058" y="2075111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2723" y="3103415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99242" y="472522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60968" y="524135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450526" y="422727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36753" y="461851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79646">
                        <a:lumMod val="50000"/>
                      </a:srgbClr>
                    </a:solidFill>
                  </a:rPr>
                  <a:t>3</a:t>
                </a:r>
                <a:endParaRPr lang="en-US" sz="28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575291" y="38416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79646">
                        <a:lumMod val="50000"/>
                      </a:srgbClr>
                    </a:solidFill>
                  </a:rPr>
                  <a:t>3</a:t>
                </a:r>
                <a:endParaRPr lang="en-US" sz="24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46685" y="202374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79646">
                        <a:lumMod val="50000"/>
                      </a:srgbClr>
                    </a:solidFill>
                  </a:rPr>
                  <a:t>3</a:t>
                </a:r>
                <a:endParaRPr lang="en-US" sz="28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4988" y="5301159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8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73353" y="3753299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8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85817" y="169428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0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08526" y="316901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0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86199" y="551301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0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76157" y="381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4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71485" y="5707091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</a:t>
                </a:r>
                <a:endParaRPr 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011449" y="330884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</a:t>
                </a:r>
                <a:endParaRPr 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71685" y="289113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</a:t>
                </a:r>
                <a:endParaRPr 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2894" y="217447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</a:t>
                </a:r>
                <a:endParaRPr 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558009" y="261177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776109" y="540552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8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246140" y="384105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8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2779867" y="272030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4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214633" y="204360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F81BD">
                        <a:lumMod val="50000"/>
                      </a:srgbClr>
                    </a:solidFill>
                  </a:rPr>
                  <a:t>1</a:t>
                </a:r>
                <a:endParaRPr lang="en-US" sz="28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3290501" y="465130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511581" y="3485534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173919" y="2678384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BBB59">
                        <a:lumMod val="50000"/>
                      </a:srgbClr>
                    </a:solidFill>
                  </a:rPr>
                  <a:t>2</a:t>
                </a:r>
                <a:endParaRPr lang="en-US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838503" y="2138044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79646">
                        <a:lumMod val="50000"/>
                      </a:srgbClr>
                    </a:solidFill>
                  </a:rPr>
                  <a:t>3</a:t>
                </a:r>
                <a:endParaRPr lang="en-US" sz="28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179181" y="390324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79646">
                        <a:lumMod val="50000"/>
                      </a:srgbClr>
                    </a:solidFill>
                  </a:rPr>
                  <a:t>3</a:t>
                </a:r>
                <a:endParaRPr lang="en-US" sz="28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846998" y="374254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</a:rPr>
                  <a:t>4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329514" y="2154784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white"/>
                    </a:solidFill>
                  </a:rPr>
                  <a:t>4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62600" y="2149257"/>
                <a:ext cx="306762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If each set has the same (nonzero) Euler characteristic, then the Euler integral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gives the number of sets in the collection.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149257"/>
                <a:ext cx="3067626" cy="3108543"/>
              </a:xfrm>
              <a:prstGeom prst="rect">
                <a:avLst/>
              </a:prstGeom>
              <a:blipFill rotWithShape="0">
                <a:blip r:embed="rId4"/>
                <a:stretch>
                  <a:fillRect l="-3181" t="-1961" r="-6163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8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1878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1429" y="1755106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82058" y="1905549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09845" y="1691782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1429" y="2953963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97870" y="3686373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463636" y="1899639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27871" y="2467639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482025"/>
                <a:ext cx="86975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 smtClean="0">
                    <a:solidFill>
                      <a:srgbClr val="4F81BD"/>
                    </a:solidFill>
                  </a:rPr>
                  <a:t>Example: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Euler integral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482025"/>
                <a:ext cx="869750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82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function values"/>
          <p:cNvGrpSpPr/>
          <p:nvPr/>
        </p:nvGrpSpPr>
        <p:grpSpPr>
          <a:xfrm>
            <a:off x="487953" y="1618767"/>
            <a:ext cx="4300654" cy="4536028"/>
            <a:chOff x="312894" y="1694283"/>
            <a:chExt cx="4300654" cy="4536028"/>
          </a:xfrm>
        </p:grpSpPr>
        <p:sp>
          <p:nvSpPr>
            <p:cNvPr id="57" name="TextBox 56"/>
            <p:cNvSpPr txBox="1"/>
            <p:nvPr/>
          </p:nvSpPr>
          <p:spPr>
            <a:xfrm>
              <a:off x="3440058" y="20751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42723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99242" y="472522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60968" y="52413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0526" y="42272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36753" y="461851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75291" y="38416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3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46685" y="20237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4988" y="53011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73353" y="37532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85817" y="169428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08526" y="31690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386199" y="551301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76157" y="381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71485" y="57070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0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11449" y="33088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0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71685" y="2891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0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2894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0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58009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76109" y="54055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46140" y="384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79867" y="27203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14633" y="20436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1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90501" y="4651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11581" y="348553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73919" y="26783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2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503" y="213804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79181" y="39032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3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46998" y="37425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4F81BD">
                      <a:lumMod val="50000"/>
                    </a:srgbClr>
                  </a:solidFill>
                </a:rPr>
                <a:t>4</a:t>
              </a:r>
              <a:endParaRPr 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29514" y="21547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F81BD">
                      <a:lumMod val="50000"/>
                    </a:srgbClr>
                  </a:solidFill>
                </a:rPr>
                <a:t>4</a:t>
              </a:r>
              <a:endParaRPr lang="en-US" sz="28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6045200" y="3075826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045200" y="3694951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045200" y="4304551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045200" y="2466226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96001" y="2457450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457450"/>
                <a:ext cx="257629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262904" y="3067050"/>
                <a:ext cx="227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≥2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4" y="3067050"/>
                <a:ext cx="227149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262904" y="3667125"/>
                <a:ext cx="227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≥3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4" y="3667125"/>
                <a:ext cx="227149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262903" y="4276725"/>
                <a:ext cx="22714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≥4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3" y="4276725"/>
                <a:ext cx="22714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6227108" y="762000"/>
            <a:ext cx="162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compute: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536966" y="5875922"/>
            <a:ext cx="3006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rPr>
              <a:t>There are 7 sets!</a:t>
            </a:r>
            <a:endParaRPr lang="en-US" sz="3200" b="1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931116" y="2362200"/>
            <a:ext cx="727576" cy="2590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03836" y="1299399"/>
                <a:ext cx="11599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36" y="1299399"/>
                <a:ext cx="1159933" cy="10610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38330" y="1219200"/>
                <a:ext cx="2177070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0" y="1219200"/>
                <a:ext cx="2177070" cy="10996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90518" y="4888765"/>
                <a:ext cx="1988429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𝜒</m:t>
                          </m:r>
                        </m:e>
                      </m:nary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8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18" y="4888765"/>
                <a:ext cx="1988429" cy="12225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union of objects"/>
          <p:cNvSpPr/>
          <p:nvPr/>
        </p:nvSpPr>
        <p:spPr>
          <a:xfrm>
            <a:off x="563412" y="1691782"/>
            <a:ext cx="4599138" cy="4709701"/>
          </a:xfrm>
          <a:custGeom>
            <a:avLst/>
            <a:gdLst>
              <a:gd name="connsiteX0" fmla="*/ 2127485 w 4599138"/>
              <a:gd name="connsiteY0" fmla="*/ 1313257 h 4709701"/>
              <a:gd name="connsiteX1" fmla="*/ 2021924 w 4599138"/>
              <a:gd name="connsiteY1" fmla="*/ 1386256 h 4709701"/>
              <a:gd name="connsiteX2" fmla="*/ 1518366 w 4599138"/>
              <a:gd name="connsiteY2" fmla="*/ 1677652 h 4709701"/>
              <a:gd name="connsiteX3" fmla="*/ 1488926 w 4599138"/>
              <a:gd name="connsiteY3" fmla="*/ 1691379 h 4709701"/>
              <a:gd name="connsiteX4" fmla="*/ 1488889 w 4599138"/>
              <a:gd name="connsiteY4" fmla="*/ 1693384 h 4709701"/>
              <a:gd name="connsiteX5" fmla="*/ 1675109 w 4599138"/>
              <a:gd name="connsiteY5" fmla="*/ 2216554 h 4709701"/>
              <a:gd name="connsiteX6" fmla="*/ 1750272 w 4599138"/>
              <a:gd name="connsiteY6" fmla="*/ 2353604 h 4709701"/>
              <a:gd name="connsiteX7" fmla="*/ 1770860 w 4599138"/>
              <a:gd name="connsiteY7" fmla="*/ 2327037 h 4709701"/>
              <a:gd name="connsiteX8" fmla="*/ 2036773 w 4599138"/>
              <a:gd name="connsiteY8" fmla="*/ 1922278 h 4709701"/>
              <a:gd name="connsiteX9" fmla="*/ 2099756 w 4599138"/>
              <a:gd name="connsiteY9" fmla="*/ 1825705 h 4709701"/>
              <a:gd name="connsiteX10" fmla="*/ 2114939 w 4599138"/>
              <a:gd name="connsiteY10" fmla="*/ 1723372 h 4709701"/>
              <a:gd name="connsiteX11" fmla="*/ 2136969 w 4599138"/>
              <a:gd name="connsiteY11" fmla="*/ 1382319 h 4709701"/>
              <a:gd name="connsiteX12" fmla="*/ 3155596 w 4599138"/>
              <a:gd name="connsiteY12" fmla="*/ 1156224 h 4709701"/>
              <a:gd name="connsiteX13" fmla="*/ 3151314 w 4599138"/>
              <a:gd name="connsiteY13" fmla="*/ 1162230 h 4709701"/>
              <a:gd name="connsiteX14" fmla="*/ 3065124 w 4599138"/>
              <a:gd name="connsiteY14" fmla="*/ 1335182 h 4709701"/>
              <a:gd name="connsiteX15" fmla="*/ 3028433 w 4599138"/>
              <a:gd name="connsiteY15" fmla="*/ 1435381 h 4709701"/>
              <a:gd name="connsiteX16" fmla="*/ 3123806 w 4599138"/>
              <a:gd name="connsiteY16" fmla="*/ 1480355 h 4709701"/>
              <a:gd name="connsiteX17" fmla="*/ 3248448 w 4599138"/>
              <a:gd name="connsiteY17" fmla="*/ 1549284 h 4709701"/>
              <a:gd name="connsiteX18" fmla="*/ 3313940 w 4599138"/>
              <a:gd name="connsiteY18" fmla="*/ 1591296 h 4709701"/>
              <a:gd name="connsiteX19" fmla="*/ 3343982 w 4599138"/>
              <a:gd name="connsiteY19" fmla="*/ 1564852 h 4709701"/>
              <a:gd name="connsiteX20" fmla="*/ 3478157 w 4599138"/>
              <a:gd name="connsiteY20" fmla="*/ 1376674 h 4709701"/>
              <a:gd name="connsiteX21" fmla="*/ 3516953 w 4599138"/>
              <a:gd name="connsiteY21" fmla="*/ 1288083 h 4709701"/>
              <a:gd name="connsiteX22" fmla="*/ 3420841 w 4599138"/>
              <a:gd name="connsiteY22" fmla="*/ 1244742 h 4709701"/>
              <a:gd name="connsiteX23" fmla="*/ 3222822 w 4599138"/>
              <a:gd name="connsiteY23" fmla="*/ 1175776 h 4709701"/>
              <a:gd name="connsiteX24" fmla="*/ 2769958 w 4599138"/>
              <a:gd name="connsiteY24" fmla="*/ 43 h 4709701"/>
              <a:gd name="connsiteX25" fmla="*/ 3834835 w 4599138"/>
              <a:gd name="connsiteY25" fmla="*/ 110376 h 4709701"/>
              <a:gd name="connsiteX26" fmla="*/ 3908311 w 4599138"/>
              <a:gd name="connsiteY26" fmla="*/ 235788 h 4709701"/>
              <a:gd name="connsiteX27" fmla="*/ 3901406 w 4599138"/>
              <a:gd name="connsiteY27" fmla="*/ 262479 h 4709701"/>
              <a:gd name="connsiteX28" fmla="*/ 3963065 w 4599138"/>
              <a:gd name="connsiteY28" fmla="*/ 275990 h 4709701"/>
              <a:gd name="connsiteX29" fmla="*/ 4058465 w 4599138"/>
              <a:gd name="connsiteY29" fmla="*/ 307828 h 4709701"/>
              <a:gd name="connsiteX30" fmla="*/ 4568837 w 4599138"/>
              <a:gd name="connsiteY30" fmla="*/ 1659731 h 4709701"/>
              <a:gd name="connsiteX31" fmla="*/ 4507154 w 4599138"/>
              <a:gd name="connsiteY31" fmla="*/ 1694354 h 4709701"/>
              <a:gd name="connsiteX32" fmla="*/ 4503638 w 4599138"/>
              <a:gd name="connsiteY32" fmla="*/ 1694430 h 4709701"/>
              <a:gd name="connsiteX33" fmla="*/ 4505973 w 4599138"/>
              <a:gd name="connsiteY33" fmla="*/ 1738394 h 4709701"/>
              <a:gd name="connsiteX34" fmla="*/ 4438874 w 4599138"/>
              <a:gd name="connsiteY34" fmla="*/ 2591754 h 4709701"/>
              <a:gd name="connsiteX35" fmla="*/ 3304814 w 4599138"/>
              <a:gd name="connsiteY35" fmla="*/ 3877755 h 4709701"/>
              <a:gd name="connsiteX36" fmla="*/ 3177292 w 4599138"/>
              <a:gd name="connsiteY36" fmla="*/ 3829583 h 4709701"/>
              <a:gd name="connsiteX37" fmla="*/ 3160822 w 4599138"/>
              <a:gd name="connsiteY37" fmla="*/ 3819451 h 4709701"/>
              <a:gd name="connsiteX38" fmla="*/ 3047066 w 4599138"/>
              <a:gd name="connsiteY38" fmla="*/ 3975769 h 4709701"/>
              <a:gd name="connsiteX39" fmla="*/ 2145194 w 4599138"/>
              <a:gd name="connsiteY39" fmla="*/ 4709698 h 4709701"/>
              <a:gd name="connsiteX40" fmla="*/ 1411258 w 4599138"/>
              <a:gd name="connsiteY40" fmla="*/ 4173758 h 4709701"/>
              <a:gd name="connsiteX41" fmla="*/ 1382414 w 4599138"/>
              <a:gd name="connsiteY41" fmla="*/ 4127985 h 4709701"/>
              <a:gd name="connsiteX42" fmla="*/ 1332116 w 4599138"/>
              <a:gd name="connsiteY42" fmla="*/ 4124703 h 4709701"/>
              <a:gd name="connsiteX43" fmla="*/ 1011382 w 4599138"/>
              <a:gd name="connsiteY43" fmla="*/ 4032380 h 4709701"/>
              <a:gd name="connsiteX44" fmla="*/ 865851 w 4599138"/>
              <a:gd name="connsiteY44" fmla="*/ 3949079 h 4709701"/>
              <a:gd name="connsiteX45" fmla="*/ 865196 w 4599138"/>
              <a:gd name="connsiteY45" fmla="*/ 3948632 h 4709701"/>
              <a:gd name="connsiteX46" fmla="*/ 801249 w 4599138"/>
              <a:gd name="connsiteY46" fmla="*/ 3981632 h 4709701"/>
              <a:gd name="connsiteX47" fmla="*/ 354190 w 4599138"/>
              <a:gd name="connsiteY47" fmla="*/ 4132063 h 4709701"/>
              <a:gd name="connsiteX48" fmla="*/ 73087 w 4599138"/>
              <a:gd name="connsiteY48" fmla="*/ 3099268 h 4709701"/>
              <a:gd name="connsiteX49" fmla="*/ 79421 w 4599138"/>
              <a:gd name="connsiteY49" fmla="*/ 3056192 h 4709701"/>
              <a:gd name="connsiteX50" fmla="*/ 67594 w 4599138"/>
              <a:gd name="connsiteY50" fmla="*/ 3025590 h 4709701"/>
              <a:gd name="connsiteX51" fmla="*/ 17274 w 4599138"/>
              <a:gd name="connsiteY51" fmla="*/ 2811348 h 4709701"/>
              <a:gd name="connsiteX52" fmla="*/ 535823 w 4599138"/>
              <a:gd name="connsiteY52" fmla="*/ 487175 h 4709701"/>
              <a:gd name="connsiteX53" fmla="*/ 1201044 w 4599138"/>
              <a:gd name="connsiteY53" fmla="*/ 218314 h 4709701"/>
              <a:gd name="connsiteX54" fmla="*/ 1254997 w 4599138"/>
              <a:gd name="connsiteY54" fmla="*/ 214684 h 4709701"/>
              <a:gd name="connsiteX55" fmla="*/ 1261551 w 4599138"/>
              <a:gd name="connsiteY55" fmla="*/ 195043 h 4709701"/>
              <a:gd name="connsiteX56" fmla="*/ 1301994 w 4599138"/>
              <a:gd name="connsiteY56" fmla="*/ 156922 h 4709701"/>
              <a:gd name="connsiteX57" fmla="*/ 2769958 w 4599138"/>
              <a:gd name="connsiteY57" fmla="*/ 43 h 47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599138" h="4709701">
                <a:moveTo>
                  <a:pt x="2127485" y="1313257"/>
                </a:moveTo>
                <a:lnTo>
                  <a:pt x="2021924" y="1386256"/>
                </a:lnTo>
                <a:cubicBezTo>
                  <a:pt x="1870014" y="1487236"/>
                  <a:pt x="1690204" y="1591510"/>
                  <a:pt x="1518366" y="1677652"/>
                </a:cubicBezTo>
                <a:lnTo>
                  <a:pt x="1488926" y="1691379"/>
                </a:lnTo>
                <a:lnTo>
                  <a:pt x="1488889" y="1693384"/>
                </a:lnTo>
                <a:cubicBezTo>
                  <a:pt x="1499473" y="1845643"/>
                  <a:pt x="1576891" y="2028627"/>
                  <a:pt x="1675109" y="2216554"/>
                </a:cubicBezTo>
                <a:lnTo>
                  <a:pt x="1750272" y="2353604"/>
                </a:lnTo>
                <a:lnTo>
                  <a:pt x="1770860" y="2327037"/>
                </a:lnTo>
                <a:cubicBezTo>
                  <a:pt x="1862417" y="2202481"/>
                  <a:pt x="1950008" y="2059714"/>
                  <a:pt x="2036773" y="1922278"/>
                </a:cubicBezTo>
                <a:lnTo>
                  <a:pt x="2099756" y="1825705"/>
                </a:lnTo>
                <a:lnTo>
                  <a:pt x="2114939" y="1723372"/>
                </a:lnTo>
                <a:cubicBezTo>
                  <a:pt x="2131778" y="1604506"/>
                  <a:pt x="2144496" y="1486649"/>
                  <a:pt x="2136969" y="1382319"/>
                </a:cubicBezTo>
                <a:close/>
                <a:moveTo>
                  <a:pt x="3155596" y="1156224"/>
                </a:moveTo>
                <a:lnTo>
                  <a:pt x="3151314" y="1162230"/>
                </a:lnTo>
                <a:cubicBezTo>
                  <a:pt x="3119075" y="1211646"/>
                  <a:pt x="3090914" y="1270373"/>
                  <a:pt x="3065124" y="1335182"/>
                </a:cubicBezTo>
                <a:lnTo>
                  <a:pt x="3028433" y="1435381"/>
                </a:lnTo>
                <a:lnTo>
                  <a:pt x="3123806" y="1480355"/>
                </a:lnTo>
                <a:cubicBezTo>
                  <a:pt x="3165749" y="1501688"/>
                  <a:pt x="3207496" y="1524822"/>
                  <a:pt x="3248448" y="1549284"/>
                </a:cubicBezTo>
                <a:lnTo>
                  <a:pt x="3313940" y="1591296"/>
                </a:lnTo>
                <a:lnTo>
                  <a:pt x="3343982" y="1564852"/>
                </a:lnTo>
                <a:cubicBezTo>
                  <a:pt x="3402789" y="1504011"/>
                  <a:pt x="3445661" y="1440335"/>
                  <a:pt x="3478157" y="1376674"/>
                </a:cubicBezTo>
                <a:lnTo>
                  <a:pt x="3516953" y="1288083"/>
                </a:lnTo>
                <a:lnTo>
                  <a:pt x="3420841" y="1244742"/>
                </a:lnTo>
                <a:cubicBezTo>
                  <a:pt x="3365509" y="1221513"/>
                  <a:pt x="3298112" y="1198665"/>
                  <a:pt x="3222822" y="1175776"/>
                </a:cubicBezTo>
                <a:close/>
                <a:moveTo>
                  <a:pt x="2769958" y="43"/>
                </a:moveTo>
                <a:cubicBezTo>
                  <a:pt x="3253635" y="1450"/>
                  <a:pt x="3699988" y="37071"/>
                  <a:pt x="3834835" y="110376"/>
                </a:cubicBezTo>
                <a:cubicBezTo>
                  <a:pt x="3892626" y="141792"/>
                  <a:pt x="3913783" y="184508"/>
                  <a:pt x="3908311" y="235788"/>
                </a:cubicBezTo>
                <a:lnTo>
                  <a:pt x="3901406" y="262479"/>
                </a:lnTo>
                <a:lnTo>
                  <a:pt x="3963065" y="275990"/>
                </a:lnTo>
                <a:cubicBezTo>
                  <a:pt x="3998794" y="285599"/>
                  <a:pt x="4030799" y="296214"/>
                  <a:pt x="4058465" y="307828"/>
                </a:cubicBezTo>
                <a:cubicBezTo>
                  <a:pt x="4501123" y="493659"/>
                  <a:pt x="4675107" y="1503579"/>
                  <a:pt x="4568837" y="1659731"/>
                </a:cubicBezTo>
                <a:cubicBezTo>
                  <a:pt x="4555553" y="1679250"/>
                  <a:pt x="4534569" y="1690308"/>
                  <a:pt x="4507154" y="1694354"/>
                </a:cubicBezTo>
                <a:lnTo>
                  <a:pt x="4503638" y="1694430"/>
                </a:lnTo>
                <a:lnTo>
                  <a:pt x="4505973" y="1738394"/>
                </a:lnTo>
                <a:cubicBezTo>
                  <a:pt x="4514228" y="2065898"/>
                  <a:pt x="4463211" y="2397992"/>
                  <a:pt x="4438874" y="2591754"/>
                </a:cubicBezTo>
                <a:cubicBezTo>
                  <a:pt x="4383247" y="3034641"/>
                  <a:pt x="3991139" y="4053646"/>
                  <a:pt x="3304814" y="3877755"/>
                </a:cubicBezTo>
                <a:cubicBezTo>
                  <a:pt x="3261919" y="3866762"/>
                  <a:pt x="3219289" y="3850501"/>
                  <a:pt x="3177292" y="3829583"/>
                </a:cubicBezTo>
                <a:lnTo>
                  <a:pt x="3160822" y="3819451"/>
                </a:lnTo>
                <a:lnTo>
                  <a:pt x="3047066" y="3975769"/>
                </a:lnTo>
                <a:cubicBezTo>
                  <a:pt x="2778531" y="4326075"/>
                  <a:pt x="2399192" y="4711066"/>
                  <a:pt x="2145194" y="4709698"/>
                </a:cubicBezTo>
                <a:cubicBezTo>
                  <a:pt x="1933529" y="4708560"/>
                  <a:pt x="1610319" y="4464654"/>
                  <a:pt x="1411258" y="4173758"/>
                </a:cubicBezTo>
                <a:lnTo>
                  <a:pt x="1382414" y="4127985"/>
                </a:lnTo>
                <a:lnTo>
                  <a:pt x="1332116" y="4124703"/>
                </a:lnTo>
                <a:cubicBezTo>
                  <a:pt x="1214710" y="4109865"/>
                  <a:pt x="1103740" y="4080333"/>
                  <a:pt x="1011382" y="4032380"/>
                </a:cubicBezTo>
                <a:cubicBezTo>
                  <a:pt x="965204" y="4008404"/>
                  <a:pt x="916275" y="3980576"/>
                  <a:pt x="865851" y="3949079"/>
                </a:cubicBezTo>
                <a:lnTo>
                  <a:pt x="865196" y="3948632"/>
                </a:lnTo>
                <a:lnTo>
                  <a:pt x="801249" y="3981632"/>
                </a:lnTo>
                <a:cubicBezTo>
                  <a:pt x="615275" y="4073150"/>
                  <a:pt x="458233" y="4131018"/>
                  <a:pt x="354190" y="4132063"/>
                </a:cubicBezTo>
                <a:cubicBezTo>
                  <a:pt x="16048" y="4135457"/>
                  <a:pt x="24463" y="3471260"/>
                  <a:pt x="73087" y="3099268"/>
                </a:cubicBezTo>
                <a:lnTo>
                  <a:pt x="79421" y="3056192"/>
                </a:lnTo>
                <a:lnTo>
                  <a:pt x="67594" y="3025590"/>
                </a:lnTo>
                <a:cubicBezTo>
                  <a:pt x="44373" y="2956681"/>
                  <a:pt x="27182" y="2885206"/>
                  <a:pt x="17274" y="2811348"/>
                </a:cubicBezTo>
                <a:cubicBezTo>
                  <a:pt x="-61985" y="2220481"/>
                  <a:pt x="135046" y="911028"/>
                  <a:pt x="535823" y="487175"/>
                </a:cubicBezTo>
                <a:cubicBezTo>
                  <a:pt x="686114" y="328230"/>
                  <a:pt x="931492" y="250600"/>
                  <a:pt x="1201044" y="218314"/>
                </a:cubicBezTo>
                <a:lnTo>
                  <a:pt x="1254997" y="214684"/>
                </a:lnTo>
                <a:lnTo>
                  <a:pt x="1261551" y="195043"/>
                </a:lnTo>
                <a:cubicBezTo>
                  <a:pt x="1270615" y="181211"/>
                  <a:pt x="1283936" y="168471"/>
                  <a:pt x="1301994" y="156922"/>
                </a:cubicBezTo>
                <a:cubicBezTo>
                  <a:pt x="1464520" y="52984"/>
                  <a:pt x="2148088" y="-1766"/>
                  <a:pt x="2769958" y="4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double intersections"/>
          <p:cNvGrpSpPr/>
          <p:nvPr/>
        </p:nvGrpSpPr>
        <p:grpSpPr>
          <a:xfrm>
            <a:off x="642470" y="1890515"/>
            <a:ext cx="4418283" cy="3941297"/>
            <a:chOff x="467615" y="1764327"/>
            <a:chExt cx="4418283" cy="3941297"/>
          </a:xfrm>
          <a:solidFill>
            <a:schemeClr val="accent1">
              <a:lumMod val="50000"/>
            </a:schemeClr>
          </a:solidFill>
        </p:grpSpPr>
        <p:sp>
          <p:nvSpPr>
            <p:cNvPr id="111" name="Freeform 110"/>
            <p:cNvSpPr/>
            <p:nvPr/>
          </p:nvSpPr>
          <p:spPr>
            <a:xfrm>
              <a:off x="3899213" y="2341797"/>
              <a:ext cx="986685" cy="919488"/>
            </a:xfrm>
            <a:custGeom>
              <a:avLst/>
              <a:gdLst>
                <a:gd name="connsiteX0" fmla="*/ 276067 w 986685"/>
                <a:gd name="connsiteY0" fmla="*/ 1950 h 919488"/>
                <a:gd name="connsiteX1" fmla="*/ 480547 w 986685"/>
                <a:gd name="connsiteY1" fmla="*/ 25833 h 919488"/>
                <a:gd name="connsiteX2" fmla="*/ 981602 w 986685"/>
                <a:gd name="connsiteY2" fmla="*/ 822879 h 919488"/>
                <a:gd name="connsiteX3" fmla="*/ 986685 w 986685"/>
                <a:gd name="connsiteY3" fmla="*/ 918574 h 919488"/>
                <a:gd name="connsiteX4" fmla="*/ 944411 w 986685"/>
                <a:gd name="connsiteY4" fmla="*/ 919488 h 919488"/>
                <a:gd name="connsiteX5" fmla="*/ 75948 w 986685"/>
                <a:gd name="connsiteY5" fmla="*/ 546477 h 919488"/>
                <a:gd name="connsiteX6" fmla="*/ 0 w 986685"/>
                <a:gd name="connsiteY6" fmla="*/ 512228 h 919488"/>
                <a:gd name="connsiteX7" fmla="*/ 2860 w 986685"/>
                <a:gd name="connsiteY7" fmla="*/ 505695 h 919488"/>
                <a:gd name="connsiteX8" fmla="*/ 276067 w 986685"/>
                <a:gd name="connsiteY8" fmla="*/ 1950 h 9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685" h="919488">
                  <a:moveTo>
                    <a:pt x="276067" y="1950"/>
                  </a:moveTo>
                  <a:cubicBezTo>
                    <a:pt x="327737" y="-3876"/>
                    <a:pt x="394044" y="3135"/>
                    <a:pt x="480547" y="25833"/>
                  </a:cubicBezTo>
                  <a:cubicBezTo>
                    <a:pt x="826558" y="116626"/>
                    <a:pt x="950808" y="453421"/>
                    <a:pt x="981602" y="822879"/>
                  </a:cubicBezTo>
                  <a:lnTo>
                    <a:pt x="986685" y="918574"/>
                  </a:lnTo>
                  <a:lnTo>
                    <a:pt x="944411" y="919488"/>
                  </a:lnTo>
                  <a:cubicBezTo>
                    <a:pt x="759993" y="905155"/>
                    <a:pt x="400184" y="700561"/>
                    <a:pt x="75948" y="546477"/>
                  </a:cubicBezTo>
                  <a:lnTo>
                    <a:pt x="0" y="512228"/>
                  </a:lnTo>
                  <a:lnTo>
                    <a:pt x="2860" y="505695"/>
                  </a:lnTo>
                  <a:cubicBezTo>
                    <a:pt x="96898" y="253960"/>
                    <a:pt x="69386" y="25255"/>
                    <a:pt x="276067" y="1950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7615" y="2906012"/>
              <a:ext cx="3706508" cy="2799612"/>
            </a:xfrm>
            <a:custGeom>
              <a:avLst/>
              <a:gdLst>
                <a:gd name="connsiteX0" fmla="*/ 2570040 w 3706508"/>
                <a:gd name="connsiteY0" fmla="*/ 84 h 2799612"/>
                <a:gd name="connsiteX1" fmla="*/ 2943653 w 3706508"/>
                <a:gd name="connsiteY1" fmla="*/ 91857 h 2799612"/>
                <a:gd name="connsiteX2" fmla="*/ 2949028 w 3706508"/>
                <a:gd name="connsiteY2" fmla="*/ 94391 h 2799612"/>
                <a:gd name="connsiteX3" fmla="*/ 2948584 w 3706508"/>
                <a:gd name="connsiteY3" fmla="*/ 95553 h 2799612"/>
                <a:gd name="connsiteX4" fmla="*/ 2845785 w 3706508"/>
                <a:gd name="connsiteY4" fmla="*/ 430169 h 2799612"/>
                <a:gd name="connsiteX5" fmla="*/ 2825959 w 3706508"/>
                <a:gd name="connsiteY5" fmla="*/ 490109 h 2799612"/>
                <a:gd name="connsiteX6" fmla="*/ 2873614 w 3706508"/>
                <a:gd name="connsiteY6" fmla="*/ 468885 h 2799612"/>
                <a:gd name="connsiteX7" fmla="*/ 3229766 w 3706508"/>
                <a:gd name="connsiteY7" fmla="*/ 257759 h 2799612"/>
                <a:gd name="connsiteX8" fmla="*/ 3236537 w 3706508"/>
                <a:gd name="connsiteY8" fmla="*/ 250629 h 2799612"/>
                <a:gd name="connsiteX9" fmla="*/ 3241752 w 3706508"/>
                <a:gd name="connsiteY9" fmla="*/ 253649 h 2799612"/>
                <a:gd name="connsiteX10" fmla="*/ 3706470 w 3706508"/>
                <a:gd name="connsiteY10" fmla="*/ 754818 h 2799612"/>
                <a:gd name="connsiteX11" fmla="*/ 3486576 w 3706508"/>
                <a:gd name="connsiteY11" fmla="*/ 1023629 h 2799612"/>
                <a:gd name="connsiteX12" fmla="*/ 3385937 w 3706508"/>
                <a:gd name="connsiteY12" fmla="*/ 1082029 h 2799612"/>
                <a:gd name="connsiteX13" fmla="*/ 3414851 w 3706508"/>
                <a:gd name="connsiteY13" fmla="*/ 1128877 h 2799612"/>
                <a:gd name="connsiteX14" fmla="*/ 3192151 w 3706508"/>
                <a:gd name="connsiteY14" fmla="*/ 2314996 h 2799612"/>
                <a:gd name="connsiteX15" fmla="*/ 3093237 w 3706508"/>
                <a:gd name="connsiteY15" fmla="*/ 2467833 h 2799612"/>
                <a:gd name="connsiteX16" fmla="*/ 3083053 w 3706508"/>
                <a:gd name="connsiteY16" fmla="*/ 2481828 h 2799612"/>
                <a:gd name="connsiteX17" fmla="*/ 2975794 w 3706508"/>
                <a:gd name="connsiteY17" fmla="*/ 2415848 h 2799612"/>
                <a:gd name="connsiteX18" fmla="*/ 2448397 w 3706508"/>
                <a:gd name="connsiteY18" fmla="*/ 1620031 h 2799612"/>
                <a:gd name="connsiteX19" fmla="*/ 2440042 w 3706508"/>
                <a:gd name="connsiteY19" fmla="*/ 1587521 h 2799612"/>
                <a:gd name="connsiteX20" fmla="*/ 2365221 w 3706508"/>
                <a:gd name="connsiteY20" fmla="*/ 1633423 h 2799612"/>
                <a:gd name="connsiteX21" fmla="*/ 2178599 w 3706508"/>
                <a:gd name="connsiteY21" fmla="*/ 1752480 h 2799612"/>
                <a:gd name="connsiteX22" fmla="*/ 2073068 w 3706508"/>
                <a:gd name="connsiteY22" fmla="*/ 1820859 h 2799612"/>
                <a:gd name="connsiteX23" fmla="*/ 2094673 w 3706508"/>
                <a:gd name="connsiteY23" fmla="*/ 1888800 h 2799612"/>
                <a:gd name="connsiteX24" fmla="*/ 2155191 w 3706508"/>
                <a:gd name="connsiteY24" fmla="*/ 2625342 h 2799612"/>
                <a:gd name="connsiteX25" fmla="*/ 1432857 w 3706508"/>
                <a:gd name="connsiteY25" fmla="*/ 2799544 h 2799612"/>
                <a:gd name="connsiteX26" fmla="*/ 1303739 w 3706508"/>
                <a:gd name="connsiteY26" fmla="*/ 2791121 h 2799612"/>
                <a:gd name="connsiteX27" fmla="*/ 1276825 w 3706508"/>
                <a:gd name="connsiteY27" fmla="*/ 2748411 h 2799612"/>
                <a:gd name="connsiteX28" fmla="*/ 1158213 w 3706508"/>
                <a:gd name="connsiteY28" fmla="*/ 2411543 h 2799612"/>
                <a:gd name="connsiteX29" fmla="*/ 1158335 w 3706508"/>
                <a:gd name="connsiteY29" fmla="*/ 2399197 h 2799612"/>
                <a:gd name="connsiteX30" fmla="*/ 1078658 w 3706508"/>
                <a:gd name="connsiteY30" fmla="*/ 2446881 h 2799612"/>
                <a:gd name="connsiteX31" fmla="*/ 866358 w 3706508"/>
                <a:gd name="connsiteY31" fmla="*/ 2566049 h 2799612"/>
                <a:gd name="connsiteX32" fmla="*/ 785775 w 3706508"/>
                <a:gd name="connsiteY32" fmla="*/ 2607634 h 2799612"/>
                <a:gd name="connsiteX33" fmla="*/ 631924 w 3706508"/>
                <a:gd name="connsiteY33" fmla="*/ 2502767 h 2799612"/>
                <a:gd name="connsiteX34" fmla="*/ 27369 w 3706508"/>
                <a:gd name="connsiteY34" fmla="*/ 1786008 h 2799612"/>
                <a:gd name="connsiteX35" fmla="*/ 0 w 3706508"/>
                <a:gd name="connsiteY35" fmla="*/ 1715195 h 2799612"/>
                <a:gd name="connsiteX36" fmla="*/ 5462 w 3706508"/>
                <a:gd name="connsiteY36" fmla="*/ 1678050 h 2799612"/>
                <a:gd name="connsiteX37" fmla="*/ 29989 w 3706508"/>
                <a:gd name="connsiteY37" fmla="*/ 1559217 h 2799612"/>
                <a:gd name="connsiteX38" fmla="*/ 1401724 w 3706508"/>
                <a:gd name="connsiteY38" fmla="*/ 1281535 h 2799612"/>
                <a:gd name="connsiteX39" fmla="*/ 1621978 w 3706508"/>
                <a:gd name="connsiteY39" fmla="*/ 1075674 h 2799612"/>
                <a:gd name="connsiteX40" fmla="*/ 1671293 w 3706508"/>
                <a:gd name="connsiteY40" fmla="*/ 1012035 h 2799612"/>
                <a:gd name="connsiteX41" fmla="*/ 1760533 w 3706508"/>
                <a:gd name="connsiteY41" fmla="*/ 1171232 h 2799612"/>
                <a:gd name="connsiteX42" fmla="*/ 1802600 w 3706508"/>
                <a:gd name="connsiteY42" fmla="*/ 1244737 h 2799612"/>
                <a:gd name="connsiteX43" fmla="*/ 1856398 w 3706508"/>
                <a:gd name="connsiteY43" fmla="*/ 1183542 h 2799612"/>
                <a:gd name="connsiteX44" fmla="*/ 2019957 w 3706508"/>
                <a:gd name="connsiteY44" fmla="*/ 1015890 h 2799612"/>
                <a:gd name="connsiteX45" fmla="*/ 2002321 w 3706508"/>
                <a:gd name="connsiteY45" fmla="*/ 974869 h 2799612"/>
                <a:gd name="connsiteX46" fmla="*/ 2005622 w 3706508"/>
                <a:gd name="connsiteY46" fmla="*/ 584795 h 2799612"/>
                <a:gd name="connsiteX47" fmla="*/ 2020515 w 3706508"/>
                <a:gd name="connsiteY47" fmla="*/ 484430 h 2799612"/>
                <a:gd name="connsiteX48" fmla="*/ 2087274 w 3706508"/>
                <a:gd name="connsiteY48" fmla="*/ 382067 h 2799612"/>
                <a:gd name="connsiteX49" fmla="*/ 2493174 w 3706508"/>
                <a:gd name="connsiteY49" fmla="*/ 8967 h 2799612"/>
                <a:gd name="connsiteX50" fmla="*/ 2570040 w 3706508"/>
                <a:gd name="connsiteY50" fmla="*/ 84 h 27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6508" h="2799612">
                  <a:moveTo>
                    <a:pt x="2570040" y="84"/>
                  </a:moveTo>
                  <a:cubicBezTo>
                    <a:pt x="2678574" y="-1981"/>
                    <a:pt x="2809660" y="33779"/>
                    <a:pt x="2943653" y="91857"/>
                  </a:cubicBezTo>
                  <a:lnTo>
                    <a:pt x="2949028" y="94391"/>
                  </a:lnTo>
                  <a:lnTo>
                    <a:pt x="2948584" y="95553"/>
                  </a:lnTo>
                  <a:cubicBezTo>
                    <a:pt x="2912817" y="200675"/>
                    <a:pt x="2880469" y="315847"/>
                    <a:pt x="2845785" y="430169"/>
                  </a:cubicBezTo>
                  <a:lnTo>
                    <a:pt x="2825959" y="490109"/>
                  </a:lnTo>
                  <a:lnTo>
                    <a:pt x="2873614" y="468885"/>
                  </a:lnTo>
                  <a:cubicBezTo>
                    <a:pt x="3029955" y="408609"/>
                    <a:pt x="3144483" y="336086"/>
                    <a:pt x="3229766" y="257759"/>
                  </a:cubicBezTo>
                  <a:lnTo>
                    <a:pt x="3236537" y="250629"/>
                  </a:lnTo>
                  <a:lnTo>
                    <a:pt x="3241752" y="253649"/>
                  </a:lnTo>
                  <a:cubicBezTo>
                    <a:pt x="3496355" y="419310"/>
                    <a:pt x="3703648" y="627720"/>
                    <a:pt x="3706470" y="754818"/>
                  </a:cubicBezTo>
                  <a:cubicBezTo>
                    <a:pt x="3708586" y="850142"/>
                    <a:pt x="3623688" y="935843"/>
                    <a:pt x="3486576" y="1023629"/>
                  </a:cubicBezTo>
                  <a:lnTo>
                    <a:pt x="3385937" y="1082029"/>
                  </a:lnTo>
                  <a:lnTo>
                    <a:pt x="3414851" y="1128877"/>
                  </a:lnTo>
                  <a:cubicBezTo>
                    <a:pt x="3546677" y="1395584"/>
                    <a:pt x="3416722" y="1941130"/>
                    <a:pt x="3192151" y="2314996"/>
                  </a:cubicBezTo>
                  <a:cubicBezTo>
                    <a:pt x="3164080" y="2361730"/>
                    <a:pt x="3130744" y="2413325"/>
                    <a:pt x="3093237" y="2467833"/>
                  </a:cubicBezTo>
                  <a:lnTo>
                    <a:pt x="3083053" y="2481828"/>
                  </a:lnTo>
                  <a:lnTo>
                    <a:pt x="2975794" y="2415848"/>
                  </a:lnTo>
                  <a:cubicBezTo>
                    <a:pt x="2743692" y="2245537"/>
                    <a:pt x="2544633" y="1941496"/>
                    <a:pt x="2448397" y="1620031"/>
                  </a:cubicBezTo>
                  <a:lnTo>
                    <a:pt x="2440042" y="1587521"/>
                  </a:lnTo>
                  <a:lnTo>
                    <a:pt x="2365221" y="1633423"/>
                  </a:lnTo>
                  <a:cubicBezTo>
                    <a:pt x="2306822" y="1670124"/>
                    <a:pt x="2244289" y="1710124"/>
                    <a:pt x="2178599" y="1752480"/>
                  </a:cubicBezTo>
                  <a:lnTo>
                    <a:pt x="2073068" y="1820859"/>
                  </a:lnTo>
                  <a:lnTo>
                    <a:pt x="2094673" y="1888800"/>
                  </a:lnTo>
                  <a:cubicBezTo>
                    <a:pt x="2206128" y="2223411"/>
                    <a:pt x="2317797" y="2486163"/>
                    <a:pt x="2155191" y="2625342"/>
                  </a:cubicBezTo>
                  <a:cubicBezTo>
                    <a:pt x="2039045" y="2724756"/>
                    <a:pt x="1734858" y="2802240"/>
                    <a:pt x="1432857" y="2799544"/>
                  </a:cubicBezTo>
                  <a:lnTo>
                    <a:pt x="1303739" y="2791121"/>
                  </a:lnTo>
                  <a:lnTo>
                    <a:pt x="1276825" y="2748411"/>
                  </a:lnTo>
                  <a:cubicBezTo>
                    <a:pt x="1212372" y="2636535"/>
                    <a:pt x="1168691" y="2520804"/>
                    <a:pt x="1158213" y="2411543"/>
                  </a:cubicBezTo>
                  <a:lnTo>
                    <a:pt x="1158335" y="2399197"/>
                  </a:lnTo>
                  <a:lnTo>
                    <a:pt x="1078658" y="2446881"/>
                  </a:lnTo>
                  <a:cubicBezTo>
                    <a:pt x="1005835" y="2489268"/>
                    <a:pt x="934743" y="2529304"/>
                    <a:pt x="866358" y="2566049"/>
                  </a:cubicBezTo>
                  <a:lnTo>
                    <a:pt x="785775" y="2607634"/>
                  </a:lnTo>
                  <a:lnTo>
                    <a:pt x="631924" y="2502767"/>
                  </a:lnTo>
                  <a:cubicBezTo>
                    <a:pt x="397198" y="2328839"/>
                    <a:pt x="157584" y="2084340"/>
                    <a:pt x="27369" y="1786008"/>
                  </a:cubicBezTo>
                  <a:lnTo>
                    <a:pt x="0" y="1715195"/>
                  </a:lnTo>
                  <a:lnTo>
                    <a:pt x="5462" y="1678050"/>
                  </a:lnTo>
                  <a:cubicBezTo>
                    <a:pt x="13615" y="1628611"/>
                    <a:pt x="22163" y="1587835"/>
                    <a:pt x="29989" y="1559217"/>
                  </a:cubicBezTo>
                  <a:cubicBezTo>
                    <a:pt x="108754" y="1340124"/>
                    <a:pt x="991194" y="1539910"/>
                    <a:pt x="1401724" y="1281535"/>
                  </a:cubicBezTo>
                  <a:cubicBezTo>
                    <a:pt x="1478699" y="1233089"/>
                    <a:pt x="1551675" y="1161159"/>
                    <a:pt x="1621978" y="1075674"/>
                  </a:cubicBezTo>
                  <a:lnTo>
                    <a:pt x="1671293" y="1012035"/>
                  </a:lnTo>
                  <a:lnTo>
                    <a:pt x="1760533" y="1171232"/>
                  </a:lnTo>
                  <a:lnTo>
                    <a:pt x="1802600" y="1244737"/>
                  </a:lnTo>
                  <a:lnTo>
                    <a:pt x="1856398" y="1183542"/>
                  </a:lnTo>
                  <a:lnTo>
                    <a:pt x="2019957" y="1015890"/>
                  </a:lnTo>
                  <a:lnTo>
                    <a:pt x="2002321" y="974869"/>
                  </a:lnTo>
                  <a:cubicBezTo>
                    <a:pt x="1972162" y="872742"/>
                    <a:pt x="1984684" y="733848"/>
                    <a:pt x="2005622" y="584795"/>
                  </a:cubicBezTo>
                  <a:lnTo>
                    <a:pt x="2020515" y="484430"/>
                  </a:lnTo>
                  <a:lnTo>
                    <a:pt x="2087274" y="382067"/>
                  </a:lnTo>
                  <a:cubicBezTo>
                    <a:pt x="2217362" y="192738"/>
                    <a:pt x="2349128" y="41887"/>
                    <a:pt x="2493174" y="8967"/>
                  </a:cubicBezTo>
                  <a:cubicBezTo>
                    <a:pt x="2517182" y="3481"/>
                    <a:pt x="2542906" y="601"/>
                    <a:pt x="2570040" y="84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91346" y="1764327"/>
              <a:ext cx="3498394" cy="1676293"/>
            </a:xfrm>
            <a:custGeom>
              <a:avLst/>
              <a:gdLst>
                <a:gd name="connsiteX0" fmla="*/ 1072731 w 3498394"/>
                <a:gd name="connsiteY0" fmla="*/ 852 h 1676293"/>
                <a:gd name="connsiteX1" fmla="*/ 2018645 w 3498394"/>
                <a:gd name="connsiteY1" fmla="*/ 69272 h 1676293"/>
                <a:gd name="connsiteX2" fmla="*/ 2070460 w 3498394"/>
                <a:gd name="connsiteY2" fmla="*/ 79192 h 1676293"/>
                <a:gd name="connsiteX3" fmla="*/ 2078573 w 3498394"/>
                <a:gd name="connsiteY3" fmla="*/ 77434 h 1676293"/>
                <a:gd name="connsiteX4" fmla="*/ 2821196 w 3498394"/>
                <a:gd name="connsiteY4" fmla="*/ 9168 h 1676293"/>
                <a:gd name="connsiteX5" fmla="*/ 3409521 w 3498394"/>
                <a:gd name="connsiteY5" fmla="*/ 45726 h 1676293"/>
                <a:gd name="connsiteX6" fmla="*/ 3498394 w 3498394"/>
                <a:gd name="connsiteY6" fmla="*/ 62422 h 1676293"/>
                <a:gd name="connsiteX7" fmla="*/ 3491037 w 3498394"/>
                <a:gd name="connsiteY7" fmla="*/ 90862 h 1676293"/>
                <a:gd name="connsiteX8" fmla="*/ 2801582 w 3498394"/>
                <a:gd name="connsiteY8" fmla="*/ 888151 h 1676293"/>
                <a:gd name="connsiteX9" fmla="*/ 2752093 w 3498394"/>
                <a:gd name="connsiteY9" fmla="*/ 957556 h 1676293"/>
                <a:gd name="connsiteX10" fmla="*/ 2701195 w 3498394"/>
                <a:gd name="connsiteY10" fmla="*/ 942402 h 1676293"/>
                <a:gd name="connsiteX11" fmla="*/ 2306465 w 3498394"/>
                <a:gd name="connsiteY11" fmla="*/ 835634 h 1676293"/>
                <a:gd name="connsiteX12" fmla="*/ 2162353 w 3498394"/>
                <a:gd name="connsiteY12" fmla="*/ 793607 h 1676293"/>
                <a:gd name="connsiteX13" fmla="*/ 2086182 w 3498394"/>
                <a:gd name="connsiteY13" fmla="*/ 818915 h 1676293"/>
                <a:gd name="connsiteX14" fmla="*/ 1998943 w 3498394"/>
                <a:gd name="connsiteY14" fmla="*/ 847524 h 1676293"/>
                <a:gd name="connsiteX15" fmla="*/ 1998634 w 3498394"/>
                <a:gd name="connsiteY15" fmla="*/ 848192 h 1676293"/>
                <a:gd name="connsiteX16" fmla="*/ 1995947 w 3498394"/>
                <a:gd name="connsiteY16" fmla="*/ 849073 h 1676293"/>
                <a:gd name="connsiteX17" fmla="*/ 1985641 w 3498394"/>
                <a:gd name="connsiteY17" fmla="*/ 871361 h 1676293"/>
                <a:gd name="connsiteX18" fmla="*/ 1954780 w 3498394"/>
                <a:gd name="connsiteY18" fmla="*/ 915674 h 1676293"/>
                <a:gd name="connsiteX19" fmla="*/ 1726767 w 3498394"/>
                <a:gd name="connsiteY19" fmla="*/ 1112515 h 1676293"/>
                <a:gd name="connsiteX20" fmla="*/ 1724189 w 3498394"/>
                <a:gd name="connsiteY20" fmla="*/ 1114298 h 1676293"/>
                <a:gd name="connsiteX21" fmla="*/ 1721888 w 3498394"/>
                <a:gd name="connsiteY21" fmla="*/ 1097539 h 1676293"/>
                <a:gd name="connsiteX22" fmla="*/ 1697932 w 3498394"/>
                <a:gd name="connsiteY22" fmla="*/ 1020096 h 1676293"/>
                <a:gd name="connsiteX23" fmla="*/ 1664019 w 3498394"/>
                <a:gd name="connsiteY23" fmla="*/ 963854 h 1676293"/>
                <a:gd name="connsiteX24" fmla="*/ 1597908 w 3498394"/>
                <a:gd name="connsiteY24" fmla="*/ 987724 h 1676293"/>
                <a:gd name="connsiteX25" fmla="*/ 1107518 w 3498394"/>
                <a:gd name="connsiteY25" fmla="*/ 1335003 h 1676293"/>
                <a:gd name="connsiteX26" fmla="*/ 1089516 w 3498394"/>
                <a:gd name="connsiteY26" fmla="*/ 1410729 h 1676293"/>
                <a:gd name="connsiteX27" fmla="*/ 1088008 w 3498394"/>
                <a:gd name="connsiteY27" fmla="*/ 1492207 h 1676293"/>
                <a:gd name="connsiteX28" fmla="*/ 917364 w 3498394"/>
                <a:gd name="connsiteY28" fmla="*/ 1571776 h 1676293"/>
                <a:gd name="connsiteX29" fmla="*/ 595255 w 3498394"/>
                <a:gd name="connsiteY29" fmla="*/ 1673231 h 1676293"/>
                <a:gd name="connsiteX30" fmla="*/ 16999 w 3498394"/>
                <a:gd name="connsiteY30" fmla="*/ 1141401 h 1676293"/>
                <a:gd name="connsiteX31" fmla="*/ 983699 w 3498394"/>
                <a:gd name="connsiteY31" fmla="*/ 282211 h 1676293"/>
                <a:gd name="connsiteX32" fmla="*/ 989172 w 3498394"/>
                <a:gd name="connsiteY32" fmla="*/ 278739 h 1676293"/>
                <a:gd name="connsiteX33" fmla="*/ 950564 w 3498394"/>
                <a:gd name="connsiteY33" fmla="*/ 240096 h 1676293"/>
                <a:gd name="connsiteX34" fmla="*/ 843348 w 3498394"/>
                <a:gd name="connsiteY34" fmla="*/ 40757 h 1676293"/>
                <a:gd name="connsiteX35" fmla="*/ 852157 w 3498394"/>
                <a:gd name="connsiteY35" fmla="*/ 14359 h 1676293"/>
                <a:gd name="connsiteX36" fmla="*/ 934210 w 3498394"/>
                <a:gd name="connsiteY36" fmla="*/ 6824 h 1676293"/>
                <a:gd name="connsiteX37" fmla="*/ 1072731 w 3498394"/>
                <a:gd name="connsiteY37" fmla="*/ 852 h 1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8394" h="1676293">
                  <a:moveTo>
                    <a:pt x="1072731" y="852"/>
                  </a:moveTo>
                  <a:cubicBezTo>
                    <a:pt x="1443114" y="-7218"/>
                    <a:pt x="1814450" y="44009"/>
                    <a:pt x="2018645" y="69272"/>
                  </a:cubicBezTo>
                  <a:lnTo>
                    <a:pt x="2070460" y="79192"/>
                  </a:lnTo>
                  <a:lnTo>
                    <a:pt x="2078573" y="77434"/>
                  </a:lnTo>
                  <a:cubicBezTo>
                    <a:pt x="2304385" y="34432"/>
                    <a:pt x="2569062" y="11859"/>
                    <a:pt x="2821196" y="9168"/>
                  </a:cubicBezTo>
                  <a:cubicBezTo>
                    <a:pt x="3037311" y="6862"/>
                    <a:pt x="3244211" y="19163"/>
                    <a:pt x="3409521" y="45726"/>
                  </a:cubicBezTo>
                  <a:lnTo>
                    <a:pt x="3498394" y="62422"/>
                  </a:lnTo>
                  <a:lnTo>
                    <a:pt x="3491037" y="90862"/>
                  </a:lnTo>
                  <a:cubicBezTo>
                    <a:pt x="3409958" y="298708"/>
                    <a:pt x="3015715" y="609429"/>
                    <a:pt x="2801582" y="888151"/>
                  </a:cubicBezTo>
                  <a:lnTo>
                    <a:pt x="2752093" y="957556"/>
                  </a:lnTo>
                  <a:lnTo>
                    <a:pt x="2701195" y="942402"/>
                  </a:lnTo>
                  <a:cubicBezTo>
                    <a:pt x="2577987" y="907851"/>
                    <a:pt x="2441716" y="872736"/>
                    <a:pt x="2306465" y="835634"/>
                  </a:cubicBezTo>
                  <a:lnTo>
                    <a:pt x="2162353" y="793607"/>
                  </a:lnTo>
                  <a:lnTo>
                    <a:pt x="2086182" y="818915"/>
                  </a:lnTo>
                  <a:lnTo>
                    <a:pt x="1998943" y="847524"/>
                  </a:lnTo>
                  <a:lnTo>
                    <a:pt x="1998634" y="848192"/>
                  </a:lnTo>
                  <a:lnTo>
                    <a:pt x="1995947" y="849073"/>
                  </a:lnTo>
                  <a:lnTo>
                    <a:pt x="1985641" y="871361"/>
                  </a:lnTo>
                  <a:cubicBezTo>
                    <a:pt x="1977065" y="886294"/>
                    <a:pt x="1966827" y="901082"/>
                    <a:pt x="1954780" y="915674"/>
                  </a:cubicBezTo>
                  <a:cubicBezTo>
                    <a:pt x="1909604" y="970394"/>
                    <a:pt x="1828555" y="1039021"/>
                    <a:pt x="1726767" y="1112515"/>
                  </a:cubicBezTo>
                  <a:lnTo>
                    <a:pt x="1724189" y="1114298"/>
                  </a:lnTo>
                  <a:lnTo>
                    <a:pt x="1721888" y="1097539"/>
                  </a:lnTo>
                  <a:cubicBezTo>
                    <a:pt x="1716057" y="1070231"/>
                    <a:pt x="1708196" y="1044320"/>
                    <a:pt x="1697932" y="1020096"/>
                  </a:cubicBezTo>
                  <a:lnTo>
                    <a:pt x="1664019" y="963854"/>
                  </a:lnTo>
                  <a:lnTo>
                    <a:pt x="1597908" y="987724"/>
                  </a:lnTo>
                  <a:cubicBezTo>
                    <a:pt x="1361083" y="1081346"/>
                    <a:pt x="1161254" y="1192024"/>
                    <a:pt x="1107518" y="1335003"/>
                  </a:cubicBezTo>
                  <a:cubicBezTo>
                    <a:pt x="1098562" y="1358834"/>
                    <a:pt x="1092668" y="1384135"/>
                    <a:pt x="1089516" y="1410729"/>
                  </a:cubicBezTo>
                  <a:lnTo>
                    <a:pt x="1088008" y="1492207"/>
                  </a:lnTo>
                  <a:lnTo>
                    <a:pt x="917364" y="1571776"/>
                  </a:lnTo>
                  <a:cubicBezTo>
                    <a:pt x="789587" y="1626342"/>
                    <a:pt x="676095" y="1663817"/>
                    <a:pt x="595255" y="1673231"/>
                  </a:cubicBezTo>
                  <a:cubicBezTo>
                    <a:pt x="271895" y="1710887"/>
                    <a:pt x="-82274" y="1393702"/>
                    <a:pt x="16999" y="1141401"/>
                  </a:cubicBezTo>
                  <a:cubicBezTo>
                    <a:pt x="97658" y="936407"/>
                    <a:pt x="631328" y="511885"/>
                    <a:pt x="983699" y="282211"/>
                  </a:cubicBezTo>
                  <a:lnTo>
                    <a:pt x="989172" y="278739"/>
                  </a:lnTo>
                  <a:lnTo>
                    <a:pt x="950564" y="240096"/>
                  </a:lnTo>
                  <a:cubicBezTo>
                    <a:pt x="882351" y="164332"/>
                    <a:pt x="839730" y="96465"/>
                    <a:pt x="843348" y="40757"/>
                  </a:cubicBezTo>
                  <a:lnTo>
                    <a:pt x="852157" y="14359"/>
                  </a:lnTo>
                  <a:lnTo>
                    <a:pt x="934210" y="6824"/>
                  </a:lnTo>
                  <a:cubicBezTo>
                    <a:pt x="980150" y="3796"/>
                    <a:pt x="1026433" y="1861"/>
                    <a:pt x="1072731" y="852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triple intersections"/>
          <p:cNvGrpSpPr/>
          <p:nvPr/>
        </p:nvGrpSpPr>
        <p:grpSpPr>
          <a:xfrm>
            <a:off x="1799562" y="1968091"/>
            <a:ext cx="2232011" cy="3463489"/>
            <a:chOff x="1623867" y="1844521"/>
            <a:chExt cx="2232011" cy="3463489"/>
          </a:xfrm>
          <a:solidFill>
            <a:schemeClr val="accent1">
              <a:lumMod val="50000"/>
            </a:schemeClr>
          </a:solidFill>
        </p:grpSpPr>
        <p:sp>
          <p:nvSpPr>
            <p:cNvPr id="128" name="Freeform 127"/>
            <p:cNvSpPr/>
            <p:nvPr/>
          </p:nvSpPr>
          <p:spPr>
            <a:xfrm>
              <a:off x="1623867" y="4153373"/>
              <a:ext cx="915986" cy="1154637"/>
            </a:xfrm>
            <a:custGeom>
              <a:avLst/>
              <a:gdLst>
                <a:gd name="connsiteX0" fmla="*/ 645557 w 915986"/>
                <a:gd name="connsiteY0" fmla="*/ 0 h 1154637"/>
                <a:gd name="connsiteX1" fmla="*/ 721723 w 915986"/>
                <a:gd name="connsiteY1" fmla="*/ 133085 h 1154637"/>
                <a:gd name="connsiteX2" fmla="*/ 889436 w 915986"/>
                <a:gd name="connsiteY2" fmla="*/ 491412 h 1154637"/>
                <a:gd name="connsiteX3" fmla="*/ 915986 w 915986"/>
                <a:gd name="connsiteY3" fmla="*/ 574904 h 1154637"/>
                <a:gd name="connsiteX4" fmla="*/ 834814 w 915986"/>
                <a:gd name="connsiteY4" fmla="*/ 627530 h 1154637"/>
                <a:gd name="connsiteX5" fmla="*/ 21405 w 915986"/>
                <a:gd name="connsiteY5" fmla="*/ 1142112 h 1154637"/>
                <a:gd name="connsiteX6" fmla="*/ 0 w 915986"/>
                <a:gd name="connsiteY6" fmla="*/ 1154637 h 1154637"/>
                <a:gd name="connsiteX7" fmla="*/ 979 w 915986"/>
                <a:gd name="connsiteY7" fmla="*/ 1055086 h 1154637"/>
                <a:gd name="connsiteX8" fmla="*/ 501430 w 915986"/>
                <a:gd name="connsiteY8" fmla="*/ 167799 h 115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986" h="1154637">
                  <a:moveTo>
                    <a:pt x="645557" y="0"/>
                  </a:moveTo>
                  <a:lnTo>
                    <a:pt x="721723" y="133085"/>
                  </a:lnTo>
                  <a:cubicBezTo>
                    <a:pt x="796519" y="267001"/>
                    <a:pt x="859210" y="390244"/>
                    <a:pt x="889436" y="491412"/>
                  </a:cubicBezTo>
                  <a:lnTo>
                    <a:pt x="915986" y="574904"/>
                  </a:lnTo>
                  <a:lnTo>
                    <a:pt x="834814" y="627530"/>
                  </a:lnTo>
                  <a:cubicBezTo>
                    <a:pt x="578005" y="794302"/>
                    <a:pt x="291202" y="980917"/>
                    <a:pt x="21405" y="1142112"/>
                  </a:cubicBezTo>
                  <a:lnTo>
                    <a:pt x="0" y="1154637"/>
                  </a:lnTo>
                  <a:lnTo>
                    <a:pt x="979" y="1055086"/>
                  </a:lnTo>
                  <a:cubicBezTo>
                    <a:pt x="28792" y="833643"/>
                    <a:pt x="245102" y="485282"/>
                    <a:pt x="501430" y="167799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488075" y="3399045"/>
              <a:ext cx="1367803" cy="1097688"/>
            </a:xfrm>
            <a:custGeom>
              <a:avLst/>
              <a:gdLst>
                <a:gd name="connsiteX0" fmla="*/ 806002 w 1367803"/>
                <a:gd name="connsiteY0" fmla="*/ 0 h 1097688"/>
                <a:gd name="connsiteX1" fmla="*/ 751642 w 1367803"/>
                <a:gd name="connsiteY1" fmla="*/ 164342 h 1097688"/>
                <a:gd name="connsiteX2" fmla="*/ 746424 w 1367803"/>
                <a:gd name="connsiteY2" fmla="*/ 177224 h 1097688"/>
                <a:gd name="connsiteX3" fmla="*/ 830119 w 1367803"/>
                <a:gd name="connsiteY3" fmla="*/ 195999 h 1097688"/>
                <a:gd name="connsiteX4" fmla="*/ 1363694 w 1367803"/>
                <a:gd name="connsiteY4" fmla="*/ 584732 h 1097688"/>
                <a:gd name="connsiteX5" fmla="*/ 1367803 w 1367803"/>
                <a:gd name="connsiteY5" fmla="*/ 591928 h 1097688"/>
                <a:gd name="connsiteX6" fmla="*/ 1312825 w 1367803"/>
                <a:gd name="connsiteY6" fmla="*/ 622528 h 1097688"/>
                <a:gd name="connsiteX7" fmla="*/ 506510 w 1367803"/>
                <a:gd name="connsiteY7" fmla="*/ 1044136 h 1097688"/>
                <a:gd name="connsiteX8" fmla="*/ 418546 w 1367803"/>
                <a:gd name="connsiteY8" fmla="*/ 1097688 h 1097688"/>
                <a:gd name="connsiteX9" fmla="*/ 414256 w 1367803"/>
                <a:gd name="connsiteY9" fmla="*/ 1084621 h 1097688"/>
                <a:gd name="connsiteX10" fmla="*/ 364540 w 1367803"/>
                <a:gd name="connsiteY10" fmla="*/ 737898 h 1097688"/>
                <a:gd name="connsiteX11" fmla="*/ 369081 w 1367803"/>
                <a:gd name="connsiteY11" fmla="*/ 634547 h 1097688"/>
                <a:gd name="connsiteX12" fmla="*/ 295254 w 1367803"/>
                <a:gd name="connsiteY12" fmla="*/ 651722 h 1097688"/>
                <a:gd name="connsiteX13" fmla="*/ 188024 w 1367803"/>
                <a:gd name="connsiteY13" fmla="*/ 651262 h 1097688"/>
                <a:gd name="connsiteX14" fmla="*/ 9169 w 1367803"/>
                <a:gd name="connsiteY14" fmla="*/ 547107 h 1097688"/>
                <a:gd name="connsiteX15" fmla="*/ 0 w 1367803"/>
                <a:gd name="connsiteY15" fmla="*/ 525782 h 1097688"/>
                <a:gd name="connsiteX16" fmla="*/ 34959 w 1367803"/>
                <a:gd name="connsiteY16" fmla="*/ 489948 h 1097688"/>
                <a:gd name="connsiteX17" fmla="*/ 379578 w 1367803"/>
                <a:gd name="connsiteY17" fmla="*/ 221270 h 1097688"/>
                <a:gd name="connsiteX18" fmla="*/ 525617 w 1367803"/>
                <a:gd name="connsiteY18" fmla="*/ 171891 h 1097688"/>
                <a:gd name="connsiteX19" fmla="*/ 565527 w 1367803"/>
                <a:gd name="connsiteY19" fmla="*/ 167681 h 1097688"/>
                <a:gd name="connsiteX20" fmla="*/ 567026 w 1367803"/>
                <a:gd name="connsiteY20" fmla="*/ 165900 h 1097688"/>
                <a:gd name="connsiteX21" fmla="*/ 768877 w 1367803"/>
                <a:gd name="connsiteY21" fmla="*/ 16534 h 10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7803" h="1097688">
                  <a:moveTo>
                    <a:pt x="806002" y="0"/>
                  </a:moveTo>
                  <a:lnTo>
                    <a:pt x="751642" y="164342"/>
                  </a:lnTo>
                  <a:lnTo>
                    <a:pt x="746424" y="177224"/>
                  </a:lnTo>
                  <a:lnTo>
                    <a:pt x="830119" y="195999"/>
                  </a:lnTo>
                  <a:cubicBezTo>
                    <a:pt x="1056548" y="264573"/>
                    <a:pt x="1264337" y="430678"/>
                    <a:pt x="1363694" y="584732"/>
                  </a:cubicBezTo>
                  <a:lnTo>
                    <a:pt x="1367803" y="591928"/>
                  </a:lnTo>
                  <a:lnTo>
                    <a:pt x="1312825" y="622528"/>
                  </a:lnTo>
                  <a:cubicBezTo>
                    <a:pt x="1088755" y="743165"/>
                    <a:pt x="792485" y="874449"/>
                    <a:pt x="506510" y="1044136"/>
                  </a:cubicBezTo>
                  <a:lnTo>
                    <a:pt x="418546" y="1097688"/>
                  </a:lnTo>
                  <a:lnTo>
                    <a:pt x="414256" y="1084621"/>
                  </a:lnTo>
                  <a:cubicBezTo>
                    <a:pt x="382991" y="968849"/>
                    <a:pt x="365345" y="851485"/>
                    <a:pt x="364540" y="737898"/>
                  </a:cubicBezTo>
                  <a:lnTo>
                    <a:pt x="369081" y="634547"/>
                  </a:lnTo>
                  <a:lnTo>
                    <a:pt x="295254" y="651722"/>
                  </a:lnTo>
                  <a:cubicBezTo>
                    <a:pt x="261759" y="655431"/>
                    <a:pt x="226087" y="655412"/>
                    <a:pt x="188024" y="651262"/>
                  </a:cubicBezTo>
                  <a:cubicBezTo>
                    <a:pt x="99283" y="640768"/>
                    <a:pt x="43049" y="603422"/>
                    <a:pt x="9169" y="547107"/>
                  </a:cubicBezTo>
                  <a:lnTo>
                    <a:pt x="0" y="525782"/>
                  </a:lnTo>
                  <a:lnTo>
                    <a:pt x="34959" y="489948"/>
                  </a:lnTo>
                  <a:cubicBezTo>
                    <a:pt x="164573" y="366370"/>
                    <a:pt x="285633" y="270236"/>
                    <a:pt x="379578" y="221270"/>
                  </a:cubicBezTo>
                  <a:cubicBezTo>
                    <a:pt x="426551" y="196787"/>
                    <a:pt x="475559" y="180728"/>
                    <a:pt x="525617" y="171891"/>
                  </a:cubicBezTo>
                  <a:lnTo>
                    <a:pt x="565527" y="167681"/>
                  </a:lnTo>
                  <a:lnTo>
                    <a:pt x="567026" y="165900"/>
                  </a:lnTo>
                  <a:cubicBezTo>
                    <a:pt x="621738" y="108005"/>
                    <a:pt x="688609" y="57528"/>
                    <a:pt x="768877" y="16534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79149" y="1844521"/>
              <a:ext cx="1635341" cy="882903"/>
            </a:xfrm>
            <a:custGeom>
              <a:avLst/>
              <a:gdLst>
                <a:gd name="connsiteX0" fmla="*/ 1083359 w 1635341"/>
                <a:gd name="connsiteY0" fmla="*/ 0 h 882903"/>
                <a:gd name="connsiteX1" fmla="*/ 1179283 w 1635341"/>
                <a:gd name="connsiteY1" fmla="*/ 18365 h 882903"/>
                <a:gd name="connsiteX2" fmla="*/ 1595765 w 1635341"/>
                <a:gd name="connsiteY2" fmla="*/ 512176 h 882903"/>
                <a:gd name="connsiteX3" fmla="*/ 1214428 w 1635341"/>
                <a:gd name="connsiteY3" fmla="*/ 701397 h 882903"/>
                <a:gd name="connsiteX4" fmla="*/ 1175249 w 1635341"/>
                <a:gd name="connsiteY4" fmla="*/ 714414 h 882903"/>
                <a:gd name="connsiteX5" fmla="*/ 1054395 w 1635341"/>
                <a:gd name="connsiteY5" fmla="*/ 679170 h 882903"/>
                <a:gd name="connsiteX6" fmla="*/ 1032176 w 1635341"/>
                <a:gd name="connsiteY6" fmla="*/ 671199 h 882903"/>
                <a:gd name="connsiteX7" fmla="*/ 1019431 w 1635341"/>
                <a:gd name="connsiteY7" fmla="*/ 746986 h 882903"/>
                <a:gd name="connsiteX8" fmla="*/ 1009154 w 1635341"/>
                <a:gd name="connsiteY8" fmla="*/ 769211 h 882903"/>
                <a:gd name="connsiteX9" fmla="*/ 853543 w 1635341"/>
                <a:gd name="connsiteY9" fmla="*/ 820242 h 882903"/>
                <a:gd name="connsiteX10" fmla="*/ 679996 w 1635341"/>
                <a:gd name="connsiteY10" fmla="*/ 882903 h 882903"/>
                <a:gd name="connsiteX11" fmla="*/ 671614 w 1635341"/>
                <a:gd name="connsiteY11" fmla="*/ 867135 h 882903"/>
                <a:gd name="connsiteX12" fmla="*/ 63637 w 1635341"/>
                <a:gd name="connsiteY12" fmla="*/ 262330 h 882903"/>
                <a:gd name="connsiteX13" fmla="*/ 0 w 1635341"/>
                <a:gd name="connsiteY13" fmla="*/ 199564 h 882903"/>
                <a:gd name="connsiteX14" fmla="*/ 72028 w 1635341"/>
                <a:gd name="connsiteY14" fmla="*/ 153877 h 882903"/>
                <a:gd name="connsiteX15" fmla="*/ 201408 w 1635341"/>
                <a:gd name="connsiteY15" fmla="*/ 80448 h 882903"/>
                <a:gd name="connsiteX16" fmla="*/ 661429 w 1635341"/>
                <a:gd name="connsiteY16" fmla="*/ 102242 h 882903"/>
                <a:gd name="connsiteX17" fmla="*/ 685731 w 1635341"/>
                <a:gd name="connsiteY17" fmla="*/ 124211 h 882903"/>
                <a:gd name="connsiteX18" fmla="*/ 738089 w 1635341"/>
                <a:gd name="connsiteY18" fmla="*/ 97831 h 882903"/>
                <a:gd name="connsiteX19" fmla="*/ 961058 w 1635341"/>
                <a:gd name="connsiteY19" fmla="*/ 26500 h 8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5341" h="882903">
                  <a:moveTo>
                    <a:pt x="1083359" y="0"/>
                  </a:moveTo>
                  <a:lnTo>
                    <a:pt x="1179283" y="18365"/>
                  </a:lnTo>
                  <a:cubicBezTo>
                    <a:pt x="1509760" y="104975"/>
                    <a:pt x="1728985" y="327560"/>
                    <a:pt x="1595765" y="512176"/>
                  </a:cubicBezTo>
                  <a:cubicBezTo>
                    <a:pt x="1548187" y="578111"/>
                    <a:pt x="1400029" y="638243"/>
                    <a:pt x="1214428" y="701397"/>
                  </a:cubicBezTo>
                  <a:lnTo>
                    <a:pt x="1175249" y="714414"/>
                  </a:lnTo>
                  <a:lnTo>
                    <a:pt x="1054395" y="679170"/>
                  </a:lnTo>
                  <a:lnTo>
                    <a:pt x="1032176" y="671199"/>
                  </a:lnTo>
                  <a:lnTo>
                    <a:pt x="1019431" y="746986"/>
                  </a:lnTo>
                  <a:lnTo>
                    <a:pt x="1009154" y="769211"/>
                  </a:lnTo>
                  <a:lnTo>
                    <a:pt x="853543" y="820242"/>
                  </a:lnTo>
                  <a:lnTo>
                    <a:pt x="679996" y="882903"/>
                  </a:lnTo>
                  <a:lnTo>
                    <a:pt x="671614" y="867135"/>
                  </a:lnTo>
                  <a:cubicBezTo>
                    <a:pt x="545868" y="667755"/>
                    <a:pt x="261019" y="449186"/>
                    <a:pt x="63637" y="262330"/>
                  </a:cubicBezTo>
                  <a:lnTo>
                    <a:pt x="0" y="199564"/>
                  </a:lnTo>
                  <a:lnTo>
                    <a:pt x="72028" y="153877"/>
                  </a:lnTo>
                  <a:cubicBezTo>
                    <a:pt x="121371" y="123532"/>
                    <a:pt x="165267" y="98552"/>
                    <a:pt x="201408" y="80448"/>
                  </a:cubicBezTo>
                  <a:cubicBezTo>
                    <a:pt x="418255" y="-28177"/>
                    <a:pt x="553487" y="18804"/>
                    <a:pt x="661429" y="102242"/>
                  </a:cubicBezTo>
                  <a:lnTo>
                    <a:pt x="685731" y="124211"/>
                  </a:lnTo>
                  <a:lnTo>
                    <a:pt x="738089" y="97831"/>
                  </a:lnTo>
                  <a:cubicBezTo>
                    <a:pt x="802355" y="70744"/>
                    <a:pt x="877775" y="46979"/>
                    <a:pt x="961058" y="26500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quadruple intersections"/>
          <p:cNvGrpSpPr/>
          <p:nvPr/>
        </p:nvGrpSpPr>
        <p:grpSpPr>
          <a:xfrm>
            <a:off x="2465362" y="2092607"/>
            <a:ext cx="944130" cy="2064103"/>
            <a:chOff x="2290303" y="2168123"/>
            <a:chExt cx="944130" cy="2064103"/>
          </a:xfrm>
          <a:solidFill>
            <a:schemeClr val="accent1">
              <a:lumMod val="50000"/>
            </a:schemeClr>
          </a:solidFill>
        </p:grpSpPr>
        <p:sp>
          <p:nvSpPr>
            <p:cNvPr id="151" name="quadruple intersection"/>
            <p:cNvSpPr/>
            <p:nvPr/>
          </p:nvSpPr>
          <p:spPr>
            <a:xfrm>
              <a:off x="2290303" y="2168123"/>
              <a:ext cx="525041" cy="547998"/>
            </a:xfrm>
            <a:custGeom>
              <a:avLst/>
              <a:gdLst>
                <a:gd name="connsiteX0" fmla="*/ 176813 w 525041"/>
                <a:gd name="connsiteY0" fmla="*/ 0 h 547998"/>
                <a:gd name="connsiteX1" fmla="*/ 187719 w 525041"/>
                <a:gd name="connsiteY1" fmla="*/ 8425 h 547998"/>
                <a:gd name="connsiteX2" fmla="*/ 252464 w 525041"/>
                <a:gd name="connsiteY2" fmla="*/ 69663 h 547998"/>
                <a:gd name="connsiteX3" fmla="*/ 524854 w 525041"/>
                <a:gd name="connsiteY3" fmla="*/ 542981 h 547998"/>
                <a:gd name="connsiteX4" fmla="*/ 523901 w 525041"/>
                <a:gd name="connsiteY4" fmla="*/ 547998 h 547998"/>
                <a:gd name="connsiteX5" fmla="*/ 307365 w 525041"/>
                <a:gd name="connsiteY5" fmla="*/ 470320 h 547998"/>
                <a:gd name="connsiteX6" fmla="*/ 12668 w 525041"/>
                <a:gd name="connsiteY6" fmla="*/ 142836 h 547998"/>
                <a:gd name="connsiteX7" fmla="*/ 129637 w 525041"/>
                <a:gd name="connsiteY7" fmla="*/ 23769 h 54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041" h="547998">
                  <a:moveTo>
                    <a:pt x="176813" y="0"/>
                  </a:moveTo>
                  <a:lnTo>
                    <a:pt x="187719" y="8425"/>
                  </a:lnTo>
                  <a:cubicBezTo>
                    <a:pt x="210119" y="28162"/>
                    <a:pt x="231511" y="48991"/>
                    <a:pt x="252464" y="69663"/>
                  </a:cubicBezTo>
                  <a:cubicBezTo>
                    <a:pt x="350243" y="166136"/>
                    <a:pt x="531682" y="354980"/>
                    <a:pt x="524854" y="542981"/>
                  </a:cubicBezTo>
                  <a:lnTo>
                    <a:pt x="523901" y="547998"/>
                  </a:lnTo>
                  <a:lnTo>
                    <a:pt x="307365" y="470320"/>
                  </a:lnTo>
                  <a:cubicBezTo>
                    <a:pt x="92382" y="380472"/>
                    <a:pt x="-43407" y="275101"/>
                    <a:pt x="12668" y="142836"/>
                  </a:cubicBezTo>
                  <a:cubicBezTo>
                    <a:pt x="31360" y="98748"/>
                    <a:pt x="71987" y="59076"/>
                    <a:pt x="129637" y="23769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61334" y="3761327"/>
              <a:ext cx="373099" cy="470899"/>
            </a:xfrm>
            <a:custGeom>
              <a:avLst/>
              <a:gdLst>
                <a:gd name="connsiteX0" fmla="*/ 229470 w 373099"/>
                <a:gd name="connsiteY0" fmla="*/ 420 h 470899"/>
                <a:gd name="connsiteX1" fmla="*/ 306059 w 373099"/>
                <a:gd name="connsiteY1" fmla="*/ 2360 h 470899"/>
                <a:gd name="connsiteX2" fmla="*/ 373099 w 373099"/>
                <a:gd name="connsiteY2" fmla="*/ 15557 h 470899"/>
                <a:gd name="connsiteX3" fmla="*/ 323482 w 373099"/>
                <a:gd name="connsiteY3" fmla="*/ 135939 h 470899"/>
                <a:gd name="connsiteX4" fmla="*/ 54934 w 373099"/>
                <a:gd name="connsiteY4" fmla="*/ 450337 h 470899"/>
                <a:gd name="connsiteX5" fmla="*/ 0 w 373099"/>
                <a:gd name="connsiteY5" fmla="*/ 470899 h 470899"/>
                <a:gd name="connsiteX6" fmla="*/ 2851 w 373099"/>
                <a:gd name="connsiteY6" fmla="*/ 422277 h 470899"/>
                <a:gd name="connsiteX7" fmla="*/ 175177 w 373099"/>
                <a:gd name="connsiteY7" fmla="*/ 24473 h 470899"/>
                <a:gd name="connsiteX8" fmla="*/ 195390 w 373099"/>
                <a:gd name="connsiteY8" fmla="*/ 4015 h 4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99" h="470899">
                  <a:moveTo>
                    <a:pt x="229470" y="420"/>
                  </a:moveTo>
                  <a:cubicBezTo>
                    <a:pt x="254902" y="-538"/>
                    <a:pt x="280472" y="159"/>
                    <a:pt x="306059" y="2360"/>
                  </a:cubicBezTo>
                  <a:lnTo>
                    <a:pt x="373099" y="15557"/>
                  </a:lnTo>
                  <a:lnTo>
                    <a:pt x="323482" y="135939"/>
                  </a:lnTo>
                  <a:cubicBezTo>
                    <a:pt x="256986" y="277117"/>
                    <a:pt x="172983" y="392360"/>
                    <a:pt x="54934" y="450337"/>
                  </a:cubicBezTo>
                  <a:lnTo>
                    <a:pt x="0" y="470899"/>
                  </a:lnTo>
                  <a:lnTo>
                    <a:pt x="2851" y="422277"/>
                  </a:lnTo>
                  <a:cubicBezTo>
                    <a:pt x="23535" y="273580"/>
                    <a:pt x="78256" y="136441"/>
                    <a:pt x="175177" y="24473"/>
                  </a:cubicBezTo>
                  <a:lnTo>
                    <a:pt x="195390" y="4015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858" y="4075057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58" y="4075057"/>
                <a:ext cx="177080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555774" y="3464986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4" y="3464986"/>
                <a:ext cx="1770806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503412" y="3770207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2" y="3770207"/>
                <a:ext cx="1770806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440871" y="3502118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71" y="3502118"/>
                <a:ext cx="1770806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Freeform 105"/>
          <p:cNvSpPr/>
          <p:nvPr/>
        </p:nvSpPr>
        <p:spPr>
          <a:xfrm>
            <a:off x="7092324" y="4956540"/>
            <a:ext cx="1214486" cy="557797"/>
          </a:xfrm>
          <a:custGeom>
            <a:avLst/>
            <a:gdLst>
              <a:gd name="connsiteX0" fmla="*/ 0 w 508000"/>
              <a:gd name="connsiteY0" fmla="*/ 844550 h 844550"/>
              <a:gd name="connsiteX1" fmla="*/ 508000 w 508000"/>
              <a:gd name="connsiteY1" fmla="*/ 0 h 844550"/>
              <a:gd name="connsiteX0" fmla="*/ 38100 w 38100"/>
              <a:gd name="connsiteY0" fmla="*/ 857250 h 857250"/>
              <a:gd name="connsiteX1" fmla="*/ 0 w 38100"/>
              <a:gd name="connsiteY1" fmla="*/ 0 h 857250"/>
              <a:gd name="connsiteX0" fmla="*/ 351526 w 351526"/>
              <a:gd name="connsiteY0" fmla="*/ 857250 h 857250"/>
              <a:gd name="connsiteX1" fmla="*/ 313426 w 351526"/>
              <a:gd name="connsiteY1" fmla="*/ 0 h 857250"/>
              <a:gd name="connsiteX0" fmla="*/ 249718 w 738762"/>
              <a:gd name="connsiteY0" fmla="*/ 882650 h 882650"/>
              <a:gd name="connsiteX1" fmla="*/ 738668 w 738762"/>
              <a:gd name="connsiteY1" fmla="*/ 0 h 882650"/>
              <a:gd name="connsiteX0" fmla="*/ 316525 w 805475"/>
              <a:gd name="connsiteY0" fmla="*/ 882650 h 882650"/>
              <a:gd name="connsiteX1" fmla="*/ 805475 w 805475"/>
              <a:gd name="connsiteY1" fmla="*/ 0 h 882650"/>
              <a:gd name="connsiteX0" fmla="*/ 293398 w 782348"/>
              <a:gd name="connsiteY0" fmla="*/ 882650 h 882650"/>
              <a:gd name="connsiteX1" fmla="*/ 782348 w 782348"/>
              <a:gd name="connsiteY1" fmla="*/ 0 h 882650"/>
              <a:gd name="connsiteX0" fmla="*/ 264742 w 753692"/>
              <a:gd name="connsiteY0" fmla="*/ 882650 h 882650"/>
              <a:gd name="connsiteX1" fmla="*/ 753692 w 753692"/>
              <a:gd name="connsiteY1" fmla="*/ 0 h 882650"/>
              <a:gd name="connsiteX0" fmla="*/ 282325 w 771275"/>
              <a:gd name="connsiteY0" fmla="*/ 882650 h 882650"/>
              <a:gd name="connsiteX1" fmla="*/ 771275 w 771275"/>
              <a:gd name="connsiteY1" fmla="*/ 0 h 882650"/>
              <a:gd name="connsiteX0" fmla="*/ 292496 w 724296"/>
              <a:gd name="connsiteY0" fmla="*/ 914400 h 914400"/>
              <a:gd name="connsiteX1" fmla="*/ 724296 w 724296"/>
              <a:gd name="connsiteY1" fmla="*/ 0 h 914400"/>
              <a:gd name="connsiteX0" fmla="*/ 1160450 w 1160450"/>
              <a:gd name="connsiteY0" fmla="*/ 623887 h 623887"/>
              <a:gd name="connsiteX1" fmla="*/ 49200 w 1160450"/>
              <a:gd name="connsiteY1" fmla="*/ 0 h 623887"/>
              <a:gd name="connsiteX0" fmla="*/ 1136134 w 1136156"/>
              <a:gd name="connsiteY0" fmla="*/ 623887 h 623887"/>
              <a:gd name="connsiteX1" fmla="*/ 24884 w 1136156"/>
              <a:gd name="connsiteY1" fmla="*/ 0 h 623887"/>
              <a:gd name="connsiteX0" fmla="*/ 847009 w 847037"/>
              <a:gd name="connsiteY0" fmla="*/ 671512 h 671512"/>
              <a:gd name="connsiteX1" fmla="*/ 31034 w 847037"/>
              <a:gd name="connsiteY1" fmla="*/ 0 h 671512"/>
              <a:gd name="connsiteX0" fmla="*/ 815975 w 816044"/>
              <a:gd name="connsiteY0" fmla="*/ 671512 h 671512"/>
              <a:gd name="connsiteX1" fmla="*/ 0 w 816044"/>
              <a:gd name="connsiteY1" fmla="*/ 0 h 671512"/>
              <a:gd name="connsiteX0" fmla="*/ 749510 w 749591"/>
              <a:gd name="connsiteY0" fmla="*/ 461962 h 461962"/>
              <a:gd name="connsiteX1" fmla="*/ 0 w 749591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925030 w 925030"/>
              <a:gd name="connsiteY0" fmla="*/ 470839 h 470839"/>
              <a:gd name="connsiteX1" fmla="*/ 0 w 925030"/>
              <a:gd name="connsiteY1" fmla="*/ 0 h 470839"/>
              <a:gd name="connsiteX0" fmla="*/ 925030 w 925030"/>
              <a:gd name="connsiteY0" fmla="*/ 524105 h 524105"/>
              <a:gd name="connsiteX1" fmla="*/ 0 w 925030"/>
              <a:gd name="connsiteY1" fmla="*/ 0 h 524105"/>
              <a:gd name="connsiteX0" fmla="*/ 958263 w 958263"/>
              <a:gd name="connsiteY0" fmla="*/ 82174 h 240855"/>
              <a:gd name="connsiteX1" fmla="*/ 0 w 958263"/>
              <a:gd name="connsiteY1" fmla="*/ 217675 h 240855"/>
              <a:gd name="connsiteX0" fmla="*/ 958263 w 958263"/>
              <a:gd name="connsiteY0" fmla="*/ 0 h 264651"/>
              <a:gd name="connsiteX1" fmla="*/ 0 w 958263"/>
              <a:gd name="connsiteY1" fmla="*/ 135501 h 264651"/>
              <a:gd name="connsiteX0" fmla="*/ 1431828 w 1431828"/>
              <a:gd name="connsiteY0" fmla="*/ 0 h 519706"/>
              <a:gd name="connsiteX1" fmla="*/ 0 w 1431828"/>
              <a:gd name="connsiteY1" fmla="*/ 478401 h 519706"/>
              <a:gd name="connsiteX0" fmla="*/ 1431828 w 1431828"/>
              <a:gd name="connsiteY0" fmla="*/ 0 h 516078"/>
              <a:gd name="connsiteX1" fmla="*/ 0 w 1431828"/>
              <a:gd name="connsiteY1" fmla="*/ 478401 h 516078"/>
              <a:gd name="connsiteX0" fmla="*/ 1431828 w 1431828"/>
              <a:gd name="connsiteY0" fmla="*/ 0 h 514282"/>
              <a:gd name="connsiteX1" fmla="*/ 0 w 1431828"/>
              <a:gd name="connsiteY1" fmla="*/ 478401 h 514282"/>
              <a:gd name="connsiteX0" fmla="*/ 1412442 w 1412442"/>
              <a:gd name="connsiteY0" fmla="*/ 0 h 557797"/>
              <a:gd name="connsiteX1" fmla="*/ 0 w 1412442"/>
              <a:gd name="connsiteY1" fmla="*/ 526026 h 5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442" h="557797">
                <a:moveTo>
                  <a:pt x="1412442" y="0"/>
                </a:moveTo>
                <a:cubicBezTo>
                  <a:pt x="1367097" y="383381"/>
                  <a:pt x="1148154" y="653026"/>
                  <a:pt x="0" y="526026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77200" y="522299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rPr>
              <a:t>sum</a:t>
            </a:r>
            <a:endParaRPr lang="en-US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46890" y="25628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2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7877" y="36235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1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61309" y="25000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3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03741" y="46434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4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60798" y="53034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5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9818" y="20700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6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60669" y="4003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>
                    <a:lumMod val="75000"/>
                    <a:alpha val="85000"/>
                  </a:srgbClr>
                </a:solidFill>
              </a:rPr>
              <a:t>7</a:t>
            </a:r>
            <a:endParaRPr lang="en-US" sz="2800" dirty="0">
              <a:solidFill>
                <a:srgbClr val="8064A2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56" grpId="0" animBg="1"/>
      <p:bldP spid="58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100" grpId="0"/>
      <p:bldP spid="101" grpId="0"/>
      <p:bldP spid="102" grpId="0" animBg="1"/>
      <p:bldP spid="102" grpId="1" animBg="1"/>
      <p:bldP spid="5" grpId="0"/>
      <p:bldP spid="5" grpId="1"/>
      <p:bldP spid="103" grpId="0"/>
      <p:bldP spid="103" grpId="1"/>
      <p:bldP spid="104" grpId="0"/>
      <p:bldP spid="104" grpId="1"/>
      <p:bldP spid="105" grpId="0"/>
      <p:bldP spid="105" grpId="1"/>
      <p:bldP spid="106" grpId="0" animBg="1"/>
      <p:bldP spid="107" grpId="0"/>
      <p:bldP spid="109" grpId="0"/>
      <p:bldP spid="110" grpId="0"/>
      <p:bldP spid="112" grpId="0"/>
      <p:bldP spid="113" grpId="0"/>
      <p:bldP spid="114" grpId="0"/>
      <p:bldP spid="115" grpId="0"/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04800" y="1295400"/>
            <a:ext cx="5971521" cy="5638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04800" y="457200"/>
                <a:ext cx="85344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b="1" dirty="0" smtClean="0">
                    <a:solidFill>
                      <a:srgbClr val="4F81BD"/>
                    </a:solidFill>
                  </a:rPr>
                  <a:t>Proposition: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a collection of sets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, each with Euler characteristic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,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and counting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the number of sets is given by: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8534400" cy="2590800"/>
              </a:xfrm>
              <a:prstGeom prst="rect">
                <a:avLst/>
              </a:prstGeom>
              <a:blipFill rotWithShape="0">
                <a:blip r:embed="rId2"/>
                <a:stretch>
                  <a:fillRect l="-1429" t="-2118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2758504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Proof</a:t>
            </a:r>
            <a:r>
              <a:rPr lang="en-US" sz="2800" dirty="0" smtClean="0">
                <a:solidFill>
                  <a:srgbClr val="8064A2"/>
                </a:solidFill>
              </a:rPr>
              <a:t>:</a:t>
            </a:r>
            <a:endParaRPr lang="en-US" sz="2800" dirty="0">
              <a:solidFill>
                <a:srgbClr val="8064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3281724"/>
                <a:ext cx="405777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81724"/>
                <a:ext cx="4057777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3281724"/>
                <a:ext cx="261584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81724"/>
                <a:ext cx="2615844" cy="1137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3281724"/>
                <a:ext cx="201978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81724"/>
                <a:ext cx="2019784" cy="1137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553934" y="5832825"/>
            <a:ext cx="2286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1753" y="4497065"/>
                <a:ext cx="182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#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53" y="4497065"/>
                <a:ext cx="182594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33400" y="5482217"/>
            <a:ext cx="186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Therefore,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69202" y="5249922"/>
                <a:ext cx="3203249" cy="9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=#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2" y="5249922"/>
                <a:ext cx="3203249" cy="9984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  <p:bldP spid="9" grpId="0"/>
      <p:bldP spid="10" grpId="0"/>
      <p:bldP spid="4" grpId="0" animBg="1"/>
      <p:bldP spid="19" grpId="0"/>
      <p:bldP spid="2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0" y="2057400"/>
                <a:ext cx="3130223" cy="211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Therefore: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=#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57400"/>
                <a:ext cx="3130223" cy="2115066"/>
              </a:xfrm>
              <a:prstGeom prst="rect">
                <a:avLst/>
              </a:prstGeom>
              <a:blipFill rotWithShape="0">
                <a:blip r:embed="rId2"/>
                <a:stretch>
                  <a:fillRect t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1429" y="1749249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82058" y="1899692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09845" y="1685925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1429" y="2948106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97870" y="3680516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463636" y="1893782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27871" y="2461782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589002"/>
                <a:ext cx="86975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000" dirty="0" smtClean="0">
                    <a:solidFill>
                      <a:prstClr val="black"/>
                    </a:solidFill>
                  </a:rPr>
                  <a:t>These sets each have Euler characteristic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:</a:t>
                </a:r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589002"/>
                <a:ext cx="8697504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1682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846890" y="2562880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90" y="2562880"/>
                <a:ext cx="65851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7877" y="3623577"/>
                <a:ext cx="650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77" y="3623577"/>
                <a:ext cx="6502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61309" y="2500077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09" y="2500077"/>
                <a:ext cx="65851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3741" y="4643413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41" y="4643413"/>
                <a:ext cx="65851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60798" y="5303406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98" y="5303406"/>
                <a:ext cx="6585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19818" y="2070067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18" y="2070067"/>
                <a:ext cx="65851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60669" y="4003072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white">
                                  <a:alpha val="8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white">
                      <a:alpha val="8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669" y="4003072"/>
                <a:ext cx="658514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57260" y="4556784"/>
            <a:ext cx="3845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smtClean="0">
                <a:solidFill>
                  <a:srgbClr val="4F81BD"/>
                </a:solidFill>
              </a:rPr>
              <a:t>Application:</a:t>
            </a:r>
            <a:r>
              <a:rPr lang="en-US" sz="2800" dirty="0" smtClean="0">
                <a:solidFill>
                  <a:prstClr val="black"/>
                </a:solidFill>
              </a:rPr>
              <a:t> Euler integration is useful for enumeration problems (Baryshnikov and Ghrist).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90800" y="1905000"/>
            <a:ext cx="3871732" cy="3198387"/>
            <a:chOff x="2209799" y="3276600"/>
            <a:chExt cx="1752600" cy="1447800"/>
          </a:xfrm>
        </p:grpSpPr>
        <p:sp>
          <p:nvSpPr>
            <p:cNvPr id="4" name="Isosceles Triangle 3"/>
            <p:cNvSpPr/>
            <p:nvPr/>
          </p:nvSpPr>
          <p:spPr>
            <a:xfrm>
              <a:off x="2209800" y="3276600"/>
              <a:ext cx="1524000" cy="14478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71800" y="3276600"/>
              <a:ext cx="990599" cy="1447800"/>
            </a:xfrm>
            <a:custGeom>
              <a:avLst/>
              <a:gdLst>
                <a:gd name="connsiteX0" fmla="*/ 0 w 1183907"/>
                <a:gd name="connsiteY0" fmla="*/ 0 h 1280160"/>
                <a:gd name="connsiteX1" fmla="*/ 914400 w 1183907"/>
                <a:gd name="connsiteY1" fmla="*/ 1280160 h 1280160"/>
                <a:gd name="connsiteX2" fmla="*/ 1183907 w 1183907"/>
                <a:gd name="connsiteY2" fmla="*/ 308008 h 1280160"/>
                <a:gd name="connsiteX3" fmla="*/ 0 w 1183907"/>
                <a:gd name="connsiteY3" fmla="*/ 0 h 1280160"/>
                <a:gd name="connsiteX0" fmla="*/ 0 w 1183906"/>
                <a:gd name="connsiteY0" fmla="*/ 0 h 1280160"/>
                <a:gd name="connsiteX1" fmla="*/ 914400 w 1183906"/>
                <a:gd name="connsiteY1" fmla="*/ 1280160 h 1280160"/>
                <a:gd name="connsiteX2" fmla="*/ 1183906 w 1183906"/>
                <a:gd name="connsiteY2" fmla="*/ 808522 h 1280160"/>
                <a:gd name="connsiteX3" fmla="*/ 0 w 1183906"/>
                <a:gd name="connsiteY3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906" h="1280160">
                  <a:moveTo>
                    <a:pt x="0" y="0"/>
                  </a:moveTo>
                  <a:lnTo>
                    <a:pt x="914400" y="1280160"/>
                  </a:lnTo>
                  <a:lnTo>
                    <a:pt x="1183906" y="808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4" idx="2"/>
              <a:endCxn id="15" idx="2"/>
            </p:cNvCxnSpPr>
            <p:nvPr/>
          </p:nvCxnSpPr>
          <p:spPr>
            <a:xfrm rot="5400000" flipH="1" flipV="1">
              <a:off x="2819399" y="3581400"/>
              <a:ext cx="533400" cy="1752599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034461" y="5257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400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For a </a:t>
            </a:r>
            <a:r>
              <a:rPr lang="en-US" sz="4000" dirty="0" smtClean="0"/>
              <a:t>polyhedron,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80798" y="888831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8419" y="52578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–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4359439" y="52578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+ </a:t>
            </a:r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217233" y="52578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=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572" y="5867400"/>
            <a:ext cx="99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vertices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6147" y="5867400"/>
            <a:ext cx="79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edges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867400"/>
            <a:ext cx="719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faces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028" y="1088886"/>
            <a:ext cx="248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(# </a:t>
            </a:r>
            <a:r>
              <a:rPr lang="en-US" sz="4000" dirty="0" smtClean="0"/>
              <a:t>vertices)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64580" y="1087926"/>
            <a:ext cx="245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– </a:t>
            </a:r>
            <a:r>
              <a:rPr lang="en-US" sz="4000" dirty="0"/>
              <a:t>(# </a:t>
            </a:r>
            <a:r>
              <a:rPr lang="en-US" sz="4000" dirty="0" smtClean="0"/>
              <a:t>edges)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326857" y="1089961"/>
            <a:ext cx="2300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+ </a:t>
            </a:r>
            <a:r>
              <a:rPr lang="en-US" sz="4000" dirty="0"/>
              <a:t>(# faces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545265" y="108662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2" name="Oval 21"/>
          <p:cNvSpPr/>
          <p:nvPr/>
        </p:nvSpPr>
        <p:spPr>
          <a:xfrm>
            <a:off x="2524071" y="502718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81326" y="5030757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86332" y="385086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07039" y="183974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7" grpId="0"/>
      <p:bldP spid="8" grpId="0"/>
      <p:bldP spid="9" grpId="0"/>
      <p:bldP spid="10" grpId="0"/>
      <p:bldP spid="11" grpId="0"/>
      <p:bldP spid="30" grpId="0"/>
      <p:bldP spid="31" grpId="0"/>
      <p:bldP spid="2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96" y="304800"/>
            <a:ext cx="8697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Can we count by sensors?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key"/>
          <p:cNvGrpSpPr/>
          <p:nvPr/>
        </p:nvGrpSpPr>
        <p:grpSpPr>
          <a:xfrm>
            <a:off x="5590521" y="5213849"/>
            <a:ext cx="3020079" cy="1363304"/>
            <a:chOff x="5590521" y="5213849"/>
            <a:chExt cx="3020079" cy="1363304"/>
          </a:xfrm>
        </p:grpSpPr>
        <p:sp>
          <p:nvSpPr>
            <p:cNvPr id="2" name="Rounded Rectangle 1"/>
            <p:cNvSpPr/>
            <p:nvPr/>
          </p:nvSpPr>
          <p:spPr>
            <a:xfrm>
              <a:off x="5590521" y="5213849"/>
              <a:ext cx="3020079" cy="1363304"/>
            </a:xfrm>
            <a:prstGeom prst="roundRect">
              <a:avLst>
                <a:gd name="adj" fmla="val 845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lowchart: Connector 312"/>
            <p:cNvSpPr/>
            <p:nvPr/>
          </p:nvSpPr>
          <p:spPr>
            <a:xfrm>
              <a:off x="5899785" y="5408927"/>
              <a:ext cx="182880" cy="182880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4" name="Flowchart: Connector 313"/>
            <p:cNvSpPr/>
            <p:nvPr/>
          </p:nvSpPr>
          <p:spPr>
            <a:xfrm>
              <a:off x="5898833" y="5802125"/>
              <a:ext cx="182880" cy="18288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5" name="Flowchart: Connector 314"/>
            <p:cNvSpPr/>
            <p:nvPr/>
          </p:nvSpPr>
          <p:spPr>
            <a:xfrm>
              <a:off x="5898833" y="6198370"/>
              <a:ext cx="182880" cy="182880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/>
                <p:cNvSpPr txBox="1"/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6" name="TextBox 3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/>
                <p:cNvSpPr txBox="1"/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7" name="TextBox 3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TextBox 317"/>
                <p:cNvSpPr txBox="1"/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8" name="TextBox 3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9" name="Flowchart: Connector 318"/>
            <p:cNvSpPr/>
            <p:nvPr/>
          </p:nvSpPr>
          <p:spPr>
            <a:xfrm>
              <a:off x="7250659" y="5408927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20" name="Flowchart: Connector 319"/>
            <p:cNvSpPr/>
            <p:nvPr/>
          </p:nvSpPr>
          <p:spPr>
            <a:xfrm>
              <a:off x="7249707" y="5802125"/>
              <a:ext cx="182880" cy="18288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320"/>
                <p:cNvSpPr txBox="1"/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TextBox 3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321"/>
                <p:cNvSpPr txBox="1"/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2" name="TextBox 3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76161" y="3394232"/>
            <a:ext cx="1847699" cy="554398"/>
            <a:chOff x="6176161" y="3394232"/>
            <a:chExt cx="1847699" cy="554398"/>
          </a:xfrm>
        </p:grpSpPr>
        <p:sp>
          <p:nvSpPr>
            <p:cNvPr id="324" name="Rounded Rectangular Callout 323"/>
            <p:cNvSpPr/>
            <p:nvPr/>
          </p:nvSpPr>
          <p:spPr>
            <a:xfrm>
              <a:off x="6176161" y="3394232"/>
              <a:ext cx="1847699" cy="554398"/>
            </a:xfrm>
            <a:prstGeom prst="wedgeRoundRectCallout">
              <a:avLst>
                <a:gd name="adj1" fmla="val -120371"/>
                <a:gd name="adj2" fmla="val 802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232289" y="3421214"/>
              <a:ext cx="1737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 count one.</a:t>
              </a:r>
              <a:endParaRPr lang="en-US" sz="2400" dirty="0"/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5559901" y="1882599"/>
            <a:ext cx="1437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sensors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 flipV="1">
            <a:off x="5403321" y="2353555"/>
            <a:ext cx="224208" cy="2088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4735751" y="2290350"/>
            <a:ext cx="833661" cy="3459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5237021" y="2150730"/>
            <a:ext cx="332391" cy="92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5766888" y="2616658"/>
            <a:ext cx="157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network</a:t>
            </a:r>
            <a:endParaRPr lang="en-US" sz="3200" dirty="0"/>
          </a:p>
        </p:txBody>
      </p:sp>
      <p:cxnSp>
        <p:nvCxnSpPr>
          <p:cNvPr id="347" name="Straight Connector 346"/>
          <p:cNvCxnSpPr/>
          <p:nvPr/>
        </p:nvCxnSpPr>
        <p:spPr>
          <a:xfrm flipH="1">
            <a:off x="5362308" y="3048000"/>
            <a:ext cx="464982" cy="22485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0" name="Group 349"/>
          <p:cNvGrpSpPr/>
          <p:nvPr/>
        </p:nvGrpSpPr>
        <p:grpSpPr>
          <a:xfrm>
            <a:off x="6325857" y="4162208"/>
            <a:ext cx="1847699" cy="554398"/>
            <a:chOff x="6176161" y="3394232"/>
            <a:chExt cx="1847699" cy="554398"/>
          </a:xfrm>
        </p:grpSpPr>
        <p:sp>
          <p:nvSpPr>
            <p:cNvPr id="351" name="Rounded Rectangular Callout 350"/>
            <p:cNvSpPr/>
            <p:nvPr/>
          </p:nvSpPr>
          <p:spPr>
            <a:xfrm>
              <a:off x="6176161" y="3394232"/>
              <a:ext cx="1847699" cy="554398"/>
            </a:xfrm>
            <a:prstGeom prst="wedgeRoundRectCallout">
              <a:avLst>
                <a:gd name="adj1" fmla="val -120371"/>
                <a:gd name="adj2" fmla="val 80225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6176161" y="3421214"/>
              <a:ext cx="1847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 count none.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7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56" grpId="0" animBg="1"/>
      <p:bldP spid="58" grpId="0" animBg="1"/>
      <p:bldP spid="327" grpId="0"/>
      <p:bldP spid="3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77704" y="1434829"/>
                <a:ext cx="3665362" cy="1308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04" y="1434829"/>
                <a:ext cx="3665362" cy="13083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7896" y="304800"/>
            <a:ext cx="8697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Can we count by sensors?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/>
              <p:cNvSpPr txBox="1"/>
              <p:nvPr/>
            </p:nvSpPr>
            <p:spPr>
              <a:xfrm>
                <a:off x="5469229" y="2807037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5" name="TextBox 2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29" y="2807037"/>
                <a:ext cx="25762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529778" y="2807037"/>
                <a:ext cx="9316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78" y="2807037"/>
                <a:ext cx="93166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key"/>
          <p:cNvGrpSpPr/>
          <p:nvPr/>
        </p:nvGrpSpPr>
        <p:grpSpPr>
          <a:xfrm>
            <a:off x="5590521" y="5213849"/>
            <a:ext cx="3020079" cy="1363304"/>
            <a:chOff x="5590521" y="5213849"/>
            <a:chExt cx="3020079" cy="1363304"/>
          </a:xfrm>
        </p:grpSpPr>
        <p:sp>
          <p:nvSpPr>
            <p:cNvPr id="2" name="Rounded Rectangle 1"/>
            <p:cNvSpPr/>
            <p:nvPr/>
          </p:nvSpPr>
          <p:spPr>
            <a:xfrm>
              <a:off x="5590521" y="5213849"/>
              <a:ext cx="3020079" cy="1363304"/>
            </a:xfrm>
            <a:prstGeom prst="roundRect">
              <a:avLst>
                <a:gd name="adj" fmla="val 845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lowchart: Connector 312"/>
            <p:cNvSpPr/>
            <p:nvPr/>
          </p:nvSpPr>
          <p:spPr>
            <a:xfrm>
              <a:off x="5899785" y="5408927"/>
              <a:ext cx="182880" cy="182880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4" name="Flowchart: Connector 313"/>
            <p:cNvSpPr/>
            <p:nvPr/>
          </p:nvSpPr>
          <p:spPr>
            <a:xfrm>
              <a:off x="5898833" y="5802125"/>
              <a:ext cx="182880" cy="18288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5" name="Flowchart: Connector 314"/>
            <p:cNvSpPr/>
            <p:nvPr/>
          </p:nvSpPr>
          <p:spPr>
            <a:xfrm>
              <a:off x="5898833" y="6198370"/>
              <a:ext cx="182880" cy="182880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/>
                <p:cNvSpPr txBox="1"/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6" name="TextBox 3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/>
                <p:cNvSpPr txBox="1"/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7" name="TextBox 3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TextBox 317"/>
                <p:cNvSpPr txBox="1"/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8" name="TextBox 3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9" name="Flowchart: Connector 318"/>
            <p:cNvSpPr/>
            <p:nvPr/>
          </p:nvSpPr>
          <p:spPr>
            <a:xfrm>
              <a:off x="7250659" y="5408927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20" name="Flowchart: Connector 319"/>
            <p:cNvSpPr/>
            <p:nvPr/>
          </p:nvSpPr>
          <p:spPr>
            <a:xfrm>
              <a:off x="7249707" y="5802125"/>
              <a:ext cx="182880" cy="18288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320"/>
                <p:cNvSpPr txBox="1"/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TextBox 3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321"/>
                <p:cNvSpPr txBox="1"/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2" name="TextBox 3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/>
              <p:cNvSpPr txBox="1"/>
              <p:nvPr/>
            </p:nvSpPr>
            <p:spPr>
              <a:xfrm>
                <a:off x="5469229" y="3416637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3" name="TextBox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29" y="3416637"/>
                <a:ext cx="257629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7529778" y="3416637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78" y="3416637"/>
                <a:ext cx="7328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/>
              <p:cNvSpPr txBox="1"/>
              <p:nvPr/>
            </p:nvSpPr>
            <p:spPr>
              <a:xfrm>
                <a:off x="5453793" y="4026237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5" name="TextBox 3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793" y="4026237"/>
                <a:ext cx="257629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/>
              <p:cNvSpPr txBox="1"/>
              <p:nvPr/>
            </p:nvSpPr>
            <p:spPr>
              <a:xfrm>
                <a:off x="7529778" y="402623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6" name="TextBox 3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78" y="4026237"/>
                <a:ext cx="465191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TextBox 326"/>
          <p:cNvSpPr txBox="1"/>
          <p:nvPr/>
        </p:nvSpPr>
        <p:spPr>
          <a:xfrm>
            <a:off x="1007823" y="2396774"/>
            <a:ext cx="3748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accent2">
                    <a:lumMod val="75000"/>
                    <a:alpha val="60000"/>
                  </a:schemeClr>
                </a:solidFill>
              </a:rPr>
              <a:t>???</a:t>
            </a:r>
            <a:endParaRPr lang="en-US" sz="20000" dirty="0">
              <a:solidFill>
                <a:schemeClr val="accent2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8262671" y="259322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8063298" y="320073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7757404" y="3812564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95" grpId="0"/>
      <p:bldP spid="84" grpId="0"/>
      <p:bldP spid="323" grpId="0"/>
      <p:bldP spid="324" grpId="0"/>
      <p:bldP spid="325" grpId="0"/>
      <p:bldP spid="326" grpId="0"/>
      <p:bldP spid="327" grpId="0"/>
      <p:bldP spid="328" grpId="0"/>
      <p:bldP spid="343" grpId="0"/>
      <p:bldP spid="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"/>
          <p:cNvGrpSpPr/>
          <p:nvPr/>
        </p:nvGrpSpPr>
        <p:grpSpPr>
          <a:xfrm>
            <a:off x="-304800" y="1295400"/>
            <a:ext cx="5971521" cy="5638800"/>
            <a:chOff x="-304800" y="1295400"/>
            <a:chExt cx="5971521" cy="5638800"/>
          </a:xfrm>
        </p:grpSpPr>
        <p:grpSp>
          <p:nvGrpSpPr>
            <p:cNvPr id="19" name="edges 3-4"/>
            <p:cNvGrpSpPr/>
            <p:nvPr/>
          </p:nvGrpSpPr>
          <p:grpSpPr>
            <a:xfrm>
              <a:off x="2569050" y="2227593"/>
              <a:ext cx="1127742" cy="2007803"/>
              <a:chOff x="2392683" y="2309098"/>
              <a:chExt cx="1127742" cy="200780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2392683" y="2309098"/>
                <a:ext cx="80271" cy="3564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997520" y="3912246"/>
                <a:ext cx="88275" cy="4046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472955" y="2312603"/>
                <a:ext cx="574702" cy="314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080118" y="3902140"/>
                <a:ext cx="440307" cy="991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98611" y="3917554"/>
                <a:ext cx="222806" cy="3551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edge 2-4"/>
            <p:cNvCxnSpPr/>
            <p:nvPr/>
          </p:nvCxnSpPr>
          <p:spPr>
            <a:xfrm flipH="1" flipV="1">
              <a:off x="3075194" y="3336081"/>
              <a:ext cx="186968" cy="48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edges 2-3"/>
            <p:cNvGrpSpPr/>
            <p:nvPr/>
          </p:nvGrpSpPr>
          <p:grpSpPr>
            <a:xfrm>
              <a:off x="1461696" y="2267276"/>
              <a:ext cx="2551250" cy="2589489"/>
              <a:chOff x="1285329" y="2348781"/>
              <a:chExt cx="2551250" cy="258948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2213898" y="4423616"/>
                <a:ext cx="490549" cy="657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701357" y="4311082"/>
                <a:ext cx="305611" cy="1125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525274" y="3990399"/>
                <a:ext cx="156389" cy="4825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06909" y="4474708"/>
                <a:ext cx="342645" cy="2893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1680027" y="2583031"/>
                <a:ext cx="721728" cy="774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092152" y="2660488"/>
                <a:ext cx="300531" cy="3936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3040104" y="2348781"/>
                <a:ext cx="529897" cy="1789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520276" y="3636821"/>
                <a:ext cx="316303" cy="3627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993404" y="4317820"/>
                <a:ext cx="265637" cy="36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312726" y="4262034"/>
                <a:ext cx="352354" cy="198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978309" y="4762845"/>
                <a:ext cx="563373" cy="1754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1285329" y="4840377"/>
                <a:ext cx="703373" cy="959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edges 1-3"/>
            <p:cNvGrpSpPr/>
            <p:nvPr/>
          </p:nvGrpSpPr>
          <p:grpSpPr>
            <a:xfrm>
              <a:off x="1645548" y="1824711"/>
              <a:ext cx="1820686" cy="2585476"/>
              <a:chOff x="1469181" y="1906216"/>
              <a:chExt cx="1820686" cy="258547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2387112" y="2652951"/>
                <a:ext cx="203155" cy="4635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1469181" y="4360460"/>
                <a:ext cx="761072" cy="1312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3037719" y="1906216"/>
                <a:ext cx="252148" cy="4360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031308" y="2342245"/>
                <a:ext cx="6410" cy="4971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edges 1-2"/>
            <p:cNvGrpSpPr/>
            <p:nvPr/>
          </p:nvGrpSpPr>
          <p:grpSpPr>
            <a:xfrm>
              <a:off x="808345" y="1757260"/>
              <a:ext cx="4153869" cy="4529118"/>
              <a:chOff x="631978" y="1838765"/>
              <a:chExt cx="4153869" cy="452911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98551" y="3109150"/>
                <a:ext cx="307266" cy="3182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92154" y="5821061"/>
                <a:ext cx="212590" cy="5468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667772" y="4393306"/>
                <a:ext cx="205535" cy="5605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057567" y="2576752"/>
                <a:ext cx="624879" cy="1064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053156" y="2683643"/>
                <a:ext cx="581631" cy="3076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292466" y="4348830"/>
                <a:ext cx="181980" cy="4894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868116" y="4384430"/>
                <a:ext cx="424350" cy="4546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895747" y="2843683"/>
                <a:ext cx="138487" cy="5947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2085353" y="3063641"/>
                <a:ext cx="523999" cy="48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84823" y="5826602"/>
                <a:ext cx="633864" cy="1559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065339" y="3401906"/>
                <a:ext cx="274661" cy="6306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49554" y="4756853"/>
                <a:ext cx="392505" cy="3854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024930" y="5152896"/>
                <a:ext cx="914253" cy="203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33496" y="5323561"/>
                <a:ext cx="523073" cy="2395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631978" y="4953835"/>
                <a:ext cx="43231" cy="609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715306" y="3396800"/>
                <a:ext cx="635448" cy="4864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350928" y="2524554"/>
                <a:ext cx="218479" cy="4999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913415" y="3028561"/>
                <a:ext cx="456541" cy="3937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36063" y="2244636"/>
                <a:ext cx="403336" cy="127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348610" y="2180808"/>
                <a:ext cx="331417" cy="3959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3734670" y="1838765"/>
                <a:ext cx="303478" cy="4059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3879216" y="2748044"/>
                <a:ext cx="579080" cy="416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3573615" y="2525402"/>
                <a:ext cx="320403" cy="226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4418801" y="2361604"/>
                <a:ext cx="27332" cy="4361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4570036" y="3191696"/>
                <a:ext cx="215811" cy="3942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3825821" y="3635559"/>
                <a:ext cx="450453" cy="931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952416" y="4680829"/>
                <a:ext cx="305948" cy="4596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3681663" y="4355734"/>
                <a:ext cx="457944" cy="1049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539879" y="5389427"/>
                <a:ext cx="296652" cy="985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743370" y="4724380"/>
                <a:ext cx="389899" cy="2422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054185" y="5394535"/>
                <a:ext cx="486435" cy="1097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3678225" y="4464693"/>
                <a:ext cx="455044" cy="2667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097222" y="3191085"/>
                <a:ext cx="484951" cy="3103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3836840" y="3494223"/>
                <a:ext cx="275269" cy="1473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3736891" y="4968019"/>
                <a:ext cx="93137" cy="512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edge 0-4"/>
            <p:cNvCxnSpPr/>
            <p:nvPr/>
          </p:nvCxnSpPr>
          <p:spPr>
            <a:xfrm flipH="1" flipV="1">
              <a:off x="2323043" y="1650488"/>
              <a:ext cx="330813" cy="5772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dge 0-3"/>
            <p:cNvCxnSpPr/>
            <p:nvPr/>
          </p:nvCxnSpPr>
          <p:spPr>
            <a:xfrm>
              <a:off x="2323276" y="4017328"/>
              <a:ext cx="73344" cy="3972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edges 0-2"/>
            <p:cNvGrpSpPr/>
            <p:nvPr/>
          </p:nvGrpSpPr>
          <p:grpSpPr>
            <a:xfrm>
              <a:off x="465100" y="1930749"/>
              <a:ext cx="4840543" cy="4090841"/>
              <a:chOff x="288733" y="2012254"/>
              <a:chExt cx="4840543" cy="409084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1496181" y="5471929"/>
                <a:ext cx="172946" cy="631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1663532" y="5821539"/>
                <a:ext cx="431268" cy="2815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2213898" y="3421929"/>
                <a:ext cx="699517" cy="1911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1338694" y="3407708"/>
                <a:ext cx="875204" cy="201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288733" y="4950201"/>
                <a:ext cx="390342" cy="329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097856" y="5325403"/>
                <a:ext cx="58714" cy="6538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2089127" y="3063067"/>
                <a:ext cx="115868" cy="5229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4044378" y="2012254"/>
                <a:ext cx="367292" cy="2346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431551" y="2745507"/>
                <a:ext cx="697725" cy="413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4565722" y="3069675"/>
                <a:ext cx="510789" cy="1182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3724710" y="3211097"/>
                <a:ext cx="111821" cy="4330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edges 0-1"/>
            <p:cNvGrpSpPr/>
            <p:nvPr/>
          </p:nvGrpSpPr>
          <p:grpSpPr>
            <a:xfrm>
              <a:off x="340935" y="1519141"/>
              <a:ext cx="5013136" cy="5141673"/>
              <a:chOff x="164568" y="1600646"/>
              <a:chExt cx="5013136" cy="5141673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355834" y="4384430"/>
                <a:ext cx="520288" cy="163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672658" y="6101403"/>
                <a:ext cx="632088" cy="266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304746" y="6365166"/>
                <a:ext cx="285519" cy="3771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459778" y="2681617"/>
                <a:ext cx="593378" cy="1277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164568" y="3878269"/>
                <a:ext cx="570426" cy="70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2206909" y="3106885"/>
                <a:ext cx="391528" cy="4997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1469182" y="4078382"/>
                <a:ext cx="684113" cy="286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3052964" y="5504448"/>
                <a:ext cx="473806" cy="4278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737432" y="2334793"/>
                <a:ext cx="327146" cy="353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220745" y="5363561"/>
                <a:ext cx="411233" cy="2028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415907" y="5571784"/>
                <a:ext cx="215707" cy="3569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33111" y="5563115"/>
                <a:ext cx="464744" cy="3990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2038992" y="6367431"/>
                <a:ext cx="263121" cy="3128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2715985" y="5934136"/>
                <a:ext cx="804440" cy="422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3352800" y="3016841"/>
                <a:ext cx="375640" cy="2089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234943" y="1600646"/>
                <a:ext cx="46843" cy="3066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341442" y="1731993"/>
                <a:ext cx="159291" cy="4579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770540" y="2191476"/>
                <a:ext cx="574491" cy="1433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966350" y="1876490"/>
                <a:ext cx="384404" cy="3101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4423715" y="2263133"/>
                <a:ext cx="491557" cy="1029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4406052" y="2018987"/>
                <a:ext cx="25499" cy="3470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3728440" y="1659272"/>
                <a:ext cx="83106" cy="1838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3730312" y="2739897"/>
                <a:ext cx="156097" cy="4835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4774368" y="3589484"/>
                <a:ext cx="403336" cy="127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3825821" y="5448066"/>
                <a:ext cx="794648" cy="326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4431666" y="4714057"/>
                <a:ext cx="445269" cy="269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524726" y="5486666"/>
                <a:ext cx="301095" cy="4344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4698195" y="4000048"/>
                <a:ext cx="348701" cy="1936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4692012" y="4196039"/>
                <a:ext cx="384946" cy="3300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3731580" y="3231613"/>
                <a:ext cx="377541" cy="2793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nodes 0"/>
            <p:cNvGrpSpPr/>
            <p:nvPr/>
          </p:nvGrpSpPr>
          <p:grpSpPr>
            <a:xfrm>
              <a:off x="245034" y="1447800"/>
              <a:ext cx="5165166" cy="5276070"/>
              <a:chOff x="68667" y="1529305"/>
              <a:chExt cx="5165166" cy="527607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H="1">
                <a:off x="2146676" y="3609380"/>
                <a:ext cx="60233" cy="4705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203243" y="2453015"/>
                <a:ext cx="266718" cy="3645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289520" y="4547549"/>
                <a:ext cx="50839" cy="4412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68018" y="3951193"/>
                <a:ext cx="181310" cy="6036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44261" y="3202643"/>
                <a:ext cx="22132" cy="7485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148401" y="2805351"/>
                <a:ext cx="314844" cy="405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135890" y="2453017"/>
                <a:ext cx="67353" cy="7580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206519" y="2334791"/>
                <a:ext cx="547474" cy="1212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1086774" y="5959492"/>
                <a:ext cx="575402" cy="1436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 flipV="1">
                <a:off x="423872" y="5918553"/>
                <a:ext cx="425672" cy="3953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55841" y="6318626"/>
                <a:ext cx="687269" cy="240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1540798" y="6097251"/>
                <a:ext cx="122734" cy="466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226836" y="4978293"/>
                <a:ext cx="56303" cy="3887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226837" y="5363562"/>
                <a:ext cx="197034" cy="565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314938" y="6313885"/>
                <a:ext cx="532294" cy="12584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314938" y="5923963"/>
                <a:ext cx="108933" cy="5157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842350" y="5962179"/>
                <a:ext cx="255505" cy="3564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1536536" y="6559226"/>
                <a:ext cx="521642" cy="1141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2042610" y="6671374"/>
                <a:ext cx="542268" cy="732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3355084" y="6637389"/>
                <a:ext cx="807517" cy="28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3352800" y="5936906"/>
                <a:ext cx="167625" cy="7033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2584879" y="6640208"/>
                <a:ext cx="767921" cy="937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2153296" y="1600646"/>
                <a:ext cx="1081647" cy="1357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473541" y="1876490"/>
                <a:ext cx="510296" cy="594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17896" y="1922426"/>
                <a:ext cx="269379" cy="5284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966350" y="1716037"/>
                <a:ext cx="534383" cy="1604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489884" y="1709325"/>
                <a:ext cx="663412" cy="253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753994" y="1878026"/>
                <a:ext cx="219723" cy="4567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4411670" y="1726786"/>
                <a:ext cx="12046" cy="2913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909802" y="2264384"/>
                <a:ext cx="219590" cy="4811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3812025" y="1654401"/>
                <a:ext cx="611690" cy="749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4423716" y="1727036"/>
                <a:ext cx="491556" cy="5362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3234943" y="1602031"/>
                <a:ext cx="588388" cy="534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5069159" y="2753646"/>
                <a:ext cx="55284" cy="3160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5065095" y="3069302"/>
                <a:ext cx="102663" cy="6409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4045022" y="6027210"/>
                <a:ext cx="434929" cy="1253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3537508" y="5932727"/>
                <a:ext cx="506870" cy="2314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4162601" y="6017680"/>
                <a:ext cx="330262" cy="6225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4485497" y="5455847"/>
                <a:ext cx="134973" cy="5654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4613828" y="4978293"/>
                <a:ext cx="253663" cy="4711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4044378" y="6158460"/>
                <a:ext cx="124378" cy="4817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034895" y="3992476"/>
                <a:ext cx="41616" cy="5273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5038431" y="3716461"/>
                <a:ext cx="131991" cy="2814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4860734" y="4518065"/>
                <a:ext cx="216648" cy="4602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4867375" y="4966657"/>
                <a:ext cx="116" cy="5446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620412" y="5461659"/>
                <a:ext cx="246905" cy="463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4499504" y="5503218"/>
                <a:ext cx="361795" cy="5144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lowchart: Connector 172"/>
              <p:cNvSpPr/>
              <p:nvPr/>
            </p:nvSpPr>
            <p:spPr>
              <a:xfrm>
                <a:off x="396711" y="274639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Flowchart: Connector 173"/>
              <p:cNvSpPr/>
              <p:nvPr/>
            </p:nvSpPr>
            <p:spPr>
              <a:xfrm>
                <a:off x="672363" y="2271631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Flowchart: Connector 174"/>
              <p:cNvSpPr/>
              <p:nvPr/>
            </p:nvSpPr>
            <p:spPr>
              <a:xfrm>
                <a:off x="363202" y="585386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Flowchart: Connector 175"/>
              <p:cNvSpPr/>
              <p:nvPr/>
            </p:nvSpPr>
            <p:spPr>
              <a:xfrm>
                <a:off x="1028680" y="589276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>
              <a:xfrm>
                <a:off x="101749" y="388801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Flowchart: Connector 177"/>
              <p:cNvSpPr/>
              <p:nvPr/>
            </p:nvSpPr>
            <p:spPr>
              <a:xfrm>
                <a:off x="913920" y="180784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176268" y="529487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Flowchart: Connector 179"/>
              <p:cNvSpPr/>
              <p:nvPr/>
            </p:nvSpPr>
            <p:spPr>
              <a:xfrm>
                <a:off x="255346" y="637623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Flowchart: Connector 180"/>
              <p:cNvSpPr/>
              <p:nvPr/>
            </p:nvSpPr>
            <p:spPr>
              <a:xfrm>
                <a:off x="148693" y="239663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68667" y="316391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Flowchart: Connector 182"/>
              <p:cNvSpPr/>
              <p:nvPr/>
            </p:nvSpPr>
            <p:spPr>
              <a:xfrm>
                <a:off x="223877" y="491873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Flowchart: Connector 183"/>
              <p:cNvSpPr/>
              <p:nvPr/>
            </p:nvSpPr>
            <p:spPr>
              <a:xfrm>
                <a:off x="1608234" y="60324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1434324" y="165796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Flowchart: Connector 185"/>
              <p:cNvSpPr/>
              <p:nvPr/>
            </p:nvSpPr>
            <p:spPr>
              <a:xfrm>
                <a:off x="424689" y="186859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Flowchart: Connector 186"/>
              <p:cNvSpPr/>
              <p:nvPr/>
            </p:nvSpPr>
            <p:spPr>
              <a:xfrm>
                <a:off x="283661" y="449470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Flowchart: Connector 187"/>
              <p:cNvSpPr/>
              <p:nvPr/>
            </p:nvSpPr>
            <p:spPr>
              <a:xfrm>
                <a:off x="783637" y="624398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Flowchart: Connector 188"/>
              <p:cNvSpPr/>
              <p:nvPr/>
            </p:nvSpPr>
            <p:spPr>
              <a:xfrm>
                <a:off x="4969058" y="394557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Flowchart: Connector 189"/>
              <p:cNvSpPr/>
              <p:nvPr/>
            </p:nvSpPr>
            <p:spPr>
              <a:xfrm>
                <a:off x="2085807" y="166912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Flowchart: Connector 190"/>
              <p:cNvSpPr/>
              <p:nvPr/>
            </p:nvSpPr>
            <p:spPr>
              <a:xfrm>
                <a:off x="3167721" y="152930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Flowchart: Connector 191"/>
              <p:cNvSpPr/>
              <p:nvPr/>
            </p:nvSpPr>
            <p:spPr>
              <a:xfrm>
                <a:off x="5006492" y="445410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Flowchart: Connector 192"/>
              <p:cNvSpPr/>
              <p:nvPr/>
            </p:nvSpPr>
            <p:spPr>
              <a:xfrm>
                <a:off x="4795195" y="490404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lowchart: Connector 193"/>
              <p:cNvSpPr/>
              <p:nvPr/>
            </p:nvSpPr>
            <p:spPr>
              <a:xfrm>
                <a:off x="4365683" y="167522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Flowchart: Connector 194"/>
              <p:cNvSpPr/>
              <p:nvPr/>
            </p:nvSpPr>
            <p:spPr>
              <a:xfrm>
                <a:off x="3737907" y="158064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Flowchart: Connector 195"/>
              <p:cNvSpPr/>
              <p:nvPr/>
            </p:nvSpPr>
            <p:spPr>
              <a:xfrm>
                <a:off x="5099387" y="365001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Flowchart: Connector 196"/>
              <p:cNvSpPr/>
              <p:nvPr/>
            </p:nvSpPr>
            <p:spPr>
              <a:xfrm>
                <a:off x="4553213" y="53849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Flowchart: Connector 197"/>
              <p:cNvSpPr/>
              <p:nvPr/>
            </p:nvSpPr>
            <p:spPr>
              <a:xfrm>
                <a:off x="4845075" y="220189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Flowchart: Connector 198"/>
              <p:cNvSpPr/>
              <p:nvPr/>
            </p:nvSpPr>
            <p:spPr>
              <a:xfrm>
                <a:off x="4346112" y="195520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Flowchart: Connector 199"/>
              <p:cNvSpPr/>
              <p:nvPr/>
            </p:nvSpPr>
            <p:spPr>
              <a:xfrm>
                <a:off x="5060654" y="268145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Flowchart: Connector 200"/>
              <p:cNvSpPr/>
              <p:nvPr/>
            </p:nvSpPr>
            <p:spPr>
              <a:xfrm>
                <a:off x="4995089" y="302065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Flowchart: Connector 201"/>
              <p:cNvSpPr/>
              <p:nvPr/>
            </p:nvSpPr>
            <p:spPr>
              <a:xfrm>
                <a:off x="1986875" y="660593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Flowchart: Connector 202"/>
              <p:cNvSpPr/>
              <p:nvPr/>
            </p:nvSpPr>
            <p:spPr>
              <a:xfrm>
                <a:off x="3288655" y="657715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Flowchart: Connector 203"/>
              <p:cNvSpPr/>
              <p:nvPr/>
            </p:nvSpPr>
            <p:spPr>
              <a:xfrm>
                <a:off x="1475887" y="648773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Flowchart: Connector 204"/>
              <p:cNvSpPr/>
              <p:nvPr/>
            </p:nvSpPr>
            <p:spPr>
              <a:xfrm>
                <a:off x="3461744" y="587142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Flowchart: Connector 205"/>
              <p:cNvSpPr/>
              <p:nvPr/>
            </p:nvSpPr>
            <p:spPr>
              <a:xfrm>
                <a:off x="2512084" y="667092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Connector 206"/>
              <p:cNvSpPr/>
              <p:nvPr/>
            </p:nvSpPr>
            <p:spPr>
              <a:xfrm>
                <a:off x="4791430" y="54384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Flowchart: Connector 207"/>
              <p:cNvSpPr/>
              <p:nvPr/>
            </p:nvSpPr>
            <p:spPr>
              <a:xfrm>
                <a:off x="4429322" y="594844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Flowchart: Connector 208"/>
              <p:cNvSpPr/>
              <p:nvPr/>
            </p:nvSpPr>
            <p:spPr>
              <a:xfrm>
                <a:off x="3974474" y="609366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Flowchart: Connector 209"/>
              <p:cNvSpPr/>
              <p:nvPr/>
            </p:nvSpPr>
            <p:spPr>
              <a:xfrm>
                <a:off x="4099094" y="656556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Flowchart: Connector 210"/>
              <p:cNvSpPr/>
              <p:nvPr/>
            </p:nvSpPr>
            <p:spPr>
              <a:xfrm>
                <a:off x="2077187" y="402102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Flowchart: Connector 211"/>
              <p:cNvSpPr/>
              <p:nvPr/>
            </p:nvSpPr>
            <p:spPr>
              <a:xfrm>
                <a:off x="2144357" y="353200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Flowchart: Connector 212"/>
              <p:cNvSpPr/>
              <p:nvPr/>
            </p:nvSpPr>
            <p:spPr>
              <a:xfrm>
                <a:off x="3663135" y="3147791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4" name="nodes 1"/>
            <p:cNvGrpSpPr/>
            <p:nvPr/>
          </p:nvGrpSpPr>
          <p:grpSpPr>
            <a:xfrm>
              <a:off x="739845" y="1698660"/>
              <a:ext cx="4283554" cy="4649959"/>
              <a:chOff x="563478" y="1780165"/>
              <a:chExt cx="4283554" cy="4649959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 flipH="1">
                <a:off x="868116" y="4025220"/>
                <a:ext cx="196468" cy="3737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064578" y="4028479"/>
                <a:ext cx="409870" cy="3409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15306" y="3876659"/>
                <a:ext cx="355804" cy="1544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811915" y="5270261"/>
                <a:ext cx="375492" cy="1066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302113" y="5987624"/>
                <a:ext cx="408511" cy="3792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2709601" y="5511307"/>
                <a:ext cx="344583" cy="480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2592121" y="2839386"/>
                <a:ext cx="450428" cy="2663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023868" y="2853633"/>
                <a:ext cx="339443" cy="1740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3281786" y="1841883"/>
                <a:ext cx="464207" cy="73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4262487" y="3587109"/>
                <a:ext cx="517926" cy="1409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4366549" y="3997882"/>
                <a:ext cx="331646" cy="2046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4121270" y="3998402"/>
                <a:ext cx="243083" cy="3590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 flipV="1">
                <a:off x="4132344" y="4348830"/>
                <a:ext cx="302134" cy="368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4115924" y="4712845"/>
                <a:ext cx="323475" cy="115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18281" y="4344680"/>
                <a:ext cx="9842" cy="3681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 flipV="1">
                <a:off x="4262318" y="3716460"/>
                <a:ext cx="105165" cy="2771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431551" y="4204845"/>
                <a:ext cx="266644" cy="4983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 flipV="1">
                <a:off x="4102906" y="3503761"/>
                <a:ext cx="180505" cy="2210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Flowchart: Connector 232"/>
              <p:cNvSpPr/>
              <p:nvPr/>
            </p:nvSpPr>
            <p:spPr>
              <a:xfrm>
                <a:off x="3216482" y="184462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Flowchart: Connector 233"/>
              <p:cNvSpPr/>
              <p:nvPr/>
            </p:nvSpPr>
            <p:spPr>
              <a:xfrm>
                <a:off x="4362821" y="230061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Flowchart: Connector 234"/>
              <p:cNvSpPr/>
              <p:nvPr/>
            </p:nvSpPr>
            <p:spPr>
              <a:xfrm>
                <a:off x="3670529" y="178016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Flowchart: Connector 235"/>
              <p:cNvSpPr/>
              <p:nvPr/>
            </p:nvSpPr>
            <p:spPr>
              <a:xfrm>
                <a:off x="3822731" y="268231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Flowchart: Connector 236"/>
              <p:cNvSpPr/>
              <p:nvPr/>
            </p:nvSpPr>
            <p:spPr>
              <a:xfrm>
                <a:off x="4203795" y="3653358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4712586" y="3519492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Flowchart: Connector 238"/>
              <p:cNvSpPr/>
              <p:nvPr/>
            </p:nvSpPr>
            <p:spPr>
              <a:xfrm>
                <a:off x="4298460" y="394159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4639922" y="413600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Flowchart: Connector 240"/>
              <p:cNvSpPr/>
              <p:nvPr/>
            </p:nvSpPr>
            <p:spPr>
              <a:xfrm>
                <a:off x="4357713" y="463763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4065584" y="429019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Flowchart: Connector 242"/>
              <p:cNvSpPr/>
              <p:nvPr/>
            </p:nvSpPr>
            <p:spPr>
              <a:xfrm>
                <a:off x="4046786" y="4652559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243"/>
              <p:cNvSpPr/>
              <p:nvPr/>
            </p:nvSpPr>
            <p:spPr>
              <a:xfrm>
                <a:off x="3750741" y="541061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Flowchart: Connector 244"/>
              <p:cNvSpPr/>
              <p:nvPr/>
            </p:nvSpPr>
            <p:spPr>
              <a:xfrm>
                <a:off x="2881366" y="508945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Flowchart: Connector 245"/>
              <p:cNvSpPr/>
              <p:nvPr/>
            </p:nvSpPr>
            <p:spPr>
              <a:xfrm>
                <a:off x="2986654" y="5438473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Flowchart: Connector 246"/>
              <p:cNvSpPr/>
              <p:nvPr/>
            </p:nvSpPr>
            <p:spPr>
              <a:xfrm>
                <a:off x="2647223" y="591117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Flowchart: Connector 247"/>
              <p:cNvSpPr/>
              <p:nvPr/>
            </p:nvSpPr>
            <p:spPr>
              <a:xfrm>
                <a:off x="2234663" y="6295678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Flowchart: Connector 248"/>
              <p:cNvSpPr/>
              <p:nvPr/>
            </p:nvSpPr>
            <p:spPr>
              <a:xfrm>
                <a:off x="1401242" y="4298297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0" name="Flowchart: Connector 249"/>
              <p:cNvSpPr/>
              <p:nvPr/>
            </p:nvSpPr>
            <p:spPr>
              <a:xfrm>
                <a:off x="806059" y="4326082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Flowchart: Connector 250"/>
              <p:cNvSpPr/>
              <p:nvPr/>
            </p:nvSpPr>
            <p:spPr>
              <a:xfrm>
                <a:off x="994937" y="396438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Flowchart: Connector 251"/>
              <p:cNvSpPr/>
              <p:nvPr/>
            </p:nvSpPr>
            <p:spPr>
              <a:xfrm>
                <a:off x="664977" y="381330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Flowchart: Connector 252"/>
              <p:cNvSpPr/>
              <p:nvPr/>
            </p:nvSpPr>
            <p:spPr>
              <a:xfrm>
                <a:off x="994859" y="260976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Flowchart: Connector 253"/>
              <p:cNvSpPr/>
              <p:nvPr/>
            </p:nvSpPr>
            <p:spPr>
              <a:xfrm>
                <a:off x="1273237" y="211442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Flowchart: Connector 254"/>
              <p:cNvSpPr/>
              <p:nvPr/>
            </p:nvSpPr>
            <p:spPr>
              <a:xfrm>
                <a:off x="2517757" y="304425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Flowchart: Connector 255"/>
              <p:cNvSpPr/>
              <p:nvPr/>
            </p:nvSpPr>
            <p:spPr>
              <a:xfrm>
                <a:off x="2965603" y="279100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7" name="Flowchart: Connector 256"/>
              <p:cNvSpPr/>
              <p:nvPr/>
            </p:nvSpPr>
            <p:spPr>
              <a:xfrm>
                <a:off x="3299138" y="296067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Flowchart: Connector 257"/>
              <p:cNvSpPr/>
              <p:nvPr/>
            </p:nvSpPr>
            <p:spPr>
              <a:xfrm>
                <a:off x="563478" y="549681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Flowchart: Connector 258"/>
              <p:cNvSpPr/>
              <p:nvPr/>
            </p:nvSpPr>
            <p:spPr>
              <a:xfrm>
                <a:off x="4035982" y="3435727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0" name="nodes 2"/>
            <p:cNvGrpSpPr/>
            <p:nvPr/>
          </p:nvGrpSpPr>
          <p:grpSpPr>
            <a:xfrm>
              <a:off x="784929" y="2095944"/>
              <a:ext cx="4025668" cy="3716532"/>
              <a:chOff x="608562" y="2177449"/>
              <a:chExt cx="4025668" cy="371653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1823260" y="5558841"/>
                <a:ext cx="470561" cy="672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1489884" y="5363561"/>
                <a:ext cx="535045" cy="1171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1158452" y="4842640"/>
                <a:ext cx="135532" cy="480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675209" y="4840615"/>
                <a:ext cx="617257" cy="1173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 flipV="1">
                <a:off x="675209" y="4962713"/>
                <a:ext cx="475824" cy="3608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613972" y="2988828"/>
                <a:ext cx="475154" cy="76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1631685" y="2583031"/>
                <a:ext cx="53862" cy="4076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1331245" y="2984683"/>
                <a:ext cx="297336" cy="4214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442190" y="4516888"/>
                <a:ext cx="355803" cy="1541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2024929" y="4765185"/>
                <a:ext cx="518074" cy="5962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 flipV="1">
                <a:off x="1151033" y="5330488"/>
                <a:ext cx="342230" cy="1505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557351" y="2245353"/>
                <a:ext cx="481249" cy="2794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 flipV="1">
                <a:off x="4439399" y="2791932"/>
                <a:ext cx="140200" cy="4107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3539878" y="4971263"/>
                <a:ext cx="197099" cy="4219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3281786" y="4464805"/>
                <a:ext cx="399878" cy="2146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 flipV="1">
                <a:off x="3258364" y="4682236"/>
                <a:ext cx="478613" cy="2816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Flowchart: Connector 276"/>
              <p:cNvSpPr/>
              <p:nvPr/>
            </p:nvSpPr>
            <p:spPr>
              <a:xfrm>
                <a:off x="608562" y="489196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Flowchart: Connector 277"/>
              <p:cNvSpPr/>
              <p:nvPr/>
            </p:nvSpPr>
            <p:spPr>
              <a:xfrm>
                <a:off x="1084303" y="526901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Flowchart: Connector 278"/>
              <p:cNvSpPr/>
              <p:nvPr/>
            </p:nvSpPr>
            <p:spPr>
              <a:xfrm>
                <a:off x="1437472" y="541668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Flowchart: Connector 279"/>
              <p:cNvSpPr/>
              <p:nvPr/>
            </p:nvSpPr>
            <p:spPr>
              <a:xfrm>
                <a:off x="2024535" y="5759535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Flowchart: Connector 280"/>
              <p:cNvSpPr/>
              <p:nvPr/>
            </p:nvSpPr>
            <p:spPr>
              <a:xfrm>
                <a:off x="1962663" y="529515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Flowchart: Connector 281"/>
              <p:cNvSpPr/>
              <p:nvPr/>
            </p:nvSpPr>
            <p:spPr>
              <a:xfrm>
                <a:off x="2615797" y="4367300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Flowchart: Connector 282"/>
              <p:cNvSpPr/>
              <p:nvPr/>
            </p:nvSpPr>
            <p:spPr>
              <a:xfrm>
                <a:off x="3195272" y="4620181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Flowchart: Connector 283"/>
              <p:cNvSpPr/>
              <p:nvPr/>
            </p:nvSpPr>
            <p:spPr>
              <a:xfrm>
                <a:off x="3609293" y="4394316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Flowchart: Connector 284"/>
              <p:cNvSpPr/>
              <p:nvPr/>
            </p:nvSpPr>
            <p:spPr>
              <a:xfrm>
                <a:off x="3671009" y="4902542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Flowchart: Connector 285"/>
              <p:cNvSpPr/>
              <p:nvPr/>
            </p:nvSpPr>
            <p:spPr>
              <a:xfrm>
                <a:off x="2837297" y="335120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7" name="Flowchart: Connector 286"/>
              <p:cNvSpPr/>
              <p:nvPr/>
            </p:nvSpPr>
            <p:spPr>
              <a:xfrm>
                <a:off x="3775714" y="3568449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8" name="Flowchart: Connector 287"/>
              <p:cNvSpPr/>
              <p:nvPr/>
            </p:nvSpPr>
            <p:spPr>
              <a:xfrm>
                <a:off x="1267617" y="333645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Flowchart: Connector 288"/>
              <p:cNvSpPr/>
              <p:nvPr/>
            </p:nvSpPr>
            <p:spPr>
              <a:xfrm>
                <a:off x="1560993" y="291697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Flowchart: Connector 289"/>
              <p:cNvSpPr/>
              <p:nvPr/>
            </p:nvSpPr>
            <p:spPr>
              <a:xfrm>
                <a:off x="1615190" y="251225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Flowchart: Connector 290"/>
              <p:cNvSpPr/>
              <p:nvPr/>
            </p:nvSpPr>
            <p:spPr>
              <a:xfrm>
                <a:off x="2033560" y="2998856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Flowchart: Connector 291"/>
              <p:cNvSpPr/>
              <p:nvPr/>
            </p:nvSpPr>
            <p:spPr>
              <a:xfrm>
                <a:off x="3504601" y="2462230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Flowchart: Connector 292"/>
              <p:cNvSpPr/>
              <p:nvPr/>
            </p:nvSpPr>
            <p:spPr>
              <a:xfrm>
                <a:off x="3971427" y="2177449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Flowchart: Connector 293"/>
              <p:cNvSpPr/>
              <p:nvPr/>
            </p:nvSpPr>
            <p:spPr>
              <a:xfrm>
                <a:off x="4378910" y="2718265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Flowchart: Connector 294"/>
              <p:cNvSpPr/>
              <p:nvPr/>
            </p:nvSpPr>
            <p:spPr>
              <a:xfrm>
                <a:off x="4499784" y="3129547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Flowchart: Connector 295"/>
              <p:cNvSpPr/>
              <p:nvPr/>
            </p:nvSpPr>
            <p:spPr>
              <a:xfrm>
                <a:off x="3478058" y="5325477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Flowchart: Connector 296"/>
              <p:cNvSpPr/>
              <p:nvPr/>
            </p:nvSpPr>
            <p:spPr>
              <a:xfrm>
                <a:off x="1226824" y="477071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Flowchart: Connector 297"/>
              <p:cNvSpPr/>
              <p:nvPr/>
            </p:nvSpPr>
            <p:spPr>
              <a:xfrm>
                <a:off x="2478903" y="4695051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nodes 3"/>
            <p:cNvGrpSpPr/>
            <p:nvPr/>
          </p:nvGrpSpPr>
          <p:grpSpPr>
            <a:xfrm>
              <a:off x="2093416" y="2198271"/>
              <a:ext cx="1669567" cy="2719212"/>
              <a:chOff x="1917049" y="2279776"/>
              <a:chExt cx="1669567" cy="2719212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 flipV="1">
                <a:off x="3000819" y="4271247"/>
                <a:ext cx="321014" cy="450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H="1">
                <a:off x="3320824" y="3995067"/>
                <a:ext cx="205784" cy="2820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Flowchart: Connector 301"/>
              <p:cNvSpPr/>
              <p:nvPr/>
            </p:nvSpPr>
            <p:spPr>
              <a:xfrm>
                <a:off x="2931247" y="4252753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Flowchart: Connector 302"/>
              <p:cNvSpPr/>
              <p:nvPr/>
            </p:nvSpPr>
            <p:spPr>
              <a:xfrm>
                <a:off x="3257532" y="4202833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Flowchart: Connector 303"/>
              <p:cNvSpPr/>
              <p:nvPr/>
            </p:nvSpPr>
            <p:spPr>
              <a:xfrm>
                <a:off x="3452170" y="3938164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Flowchart: Connector 304"/>
              <p:cNvSpPr/>
              <p:nvPr/>
            </p:nvSpPr>
            <p:spPr>
              <a:xfrm>
                <a:off x="2316763" y="2597417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Flowchart: Connector 305"/>
              <p:cNvSpPr/>
              <p:nvPr/>
            </p:nvSpPr>
            <p:spPr>
              <a:xfrm>
                <a:off x="2971688" y="2279776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7" name="Straight Connector 306"/>
              <p:cNvCxnSpPr/>
              <p:nvPr/>
            </p:nvCxnSpPr>
            <p:spPr>
              <a:xfrm flipH="1">
                <a:off x="1981298" y="4496215"/>
                <a:ext cx="255145" cy="4423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Flowchart: Connector 307"/>
              <p:cNvSpPr/>
              <p:nvPr/>
            </p:nvSpPr>
            <p:spPr>
              <a:xfrm>
                <a:off x="1917049" y="4864542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Flowchart: Connector 308"/>
              <p:cNvSpPr/>
              <p:nvPr/>
            </p:nvSpPr>
            <p:spPr>
              <a:xfrm>
                <a:off x="2164962" y="4416881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0" name="nodes 4"/>
            <p:cNvGrpSpPr/>
            <p:nvPr/>
          </p:nvGrpSpPr>
          <p:grpSpPr>
            <a:xfrm>
              <a:off x="2582099" y="2159960"/>
              <a:ext cx="758095" cy="1743136"/>
              <a:chOff x="2405732" y="2241465"/>
              <a:chExt cx="758095" cy="1743136"/>
            </a:xfrm>
          </p:grpSpPr>
          <p:sp>
            <p:nvSpPr>
              <p:cNvPr id="311" name="Flowchart: Connector 310"/>
              <p:cNvSpPr/>
              <p:nvPr/>
            </p:nvSpPr>
            <p:spPr>
              <a:xfrm>
                <a:off x="3029381" y="3850155"/>
                <a:ext cx="134446" cy="134446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Flowchart: Connector 311"/>
              <p:cNvSpPr/>
              <p:nvPr/>
            </p:nvSpPr>
            <p:spPr>
              <a:xfrm>
                <a:off x="2405732" y="2241465"/>
                <a:ext cx="134446" cy="134446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-304800" y="1295400"/>
              <a:ext cx="5971521" cy="563880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159678"/>
                <a:ext cx="8565085" cy="386012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sz="3400" b="1" dirty="0" smtClean="0">
                    <a:solidFill>
                      <a:schemeClr val="accent1"/>
                    </a:solidFill>
                  </a:rPr>
                  <a:t>Theorem: </a:t>
                </a:r>
                <a:r>
                  <a:rPr lang="en-US" sz="3400" dirty="0" smtClean="0"/>
                  <a:t>For a function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𝑓</m:t>
                    </m:r>
                    <m:r>
                      <a:rPr lang="en-US" sz="3400" b="0" i="1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3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3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4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3400" dirty="0" smtClean="0">
                    <a:cs typeface="Times New Roman"/>
                  </a:rPr>
                  <a:t>,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4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340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34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 </m:t>
                          </m:r>
                        </m:sup>
                        <m:e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𝑓</m:t>
                          </m:r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𝑑</m:t>
                          </m:r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𝜒</m:t>
                          </m:r>
                        </m:e>
                      </m:nary>
                      <m:r>
                        <a:rPr lang="en-US" sz="3400" b="0" i="1" smtClean="0"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𝑠</m:t>
                          </m:r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=0</m:t>
                          </m:r>
                        </m:sub>
                        <m:sup>
                          <m:r>
                            <a:rPr lang="en-US" sz="3400" b="0" i="1" smtClean="0">
                              <a:latin typeface="Cambria Math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≥</m:t>
                                  </m:r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3400" b="0" i="1" smtClean="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3400" b="0" i="1" smtClean="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3400" b="0" i="1" smtClean="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400" dirty="0" smtClean="0">
                  <a:cs typeface="Times New Roman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sz="3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dirty="0" smtClean="0"/>
                  <a:t> denotes the </a:t>
                </a:r>
                <a:r>
                  <a:rPr lang="en-US" sz="3400" dirty="0" err="1" smtClean="0"/>
                  <a:t>zeroth</a:t>
                </a:r>
                <a:r>
                  <a:rPr lang="en-US" sz="3400" dirty="0" smtClean="0"/>
                  <a:t> </a:t>
                </a:r>
                <a:r>
                  <a:rPr lang="en-US" sz="3400" i="1" dirty="0" err="1" smtClean="0">
                    <a:solidFill>
                      <a:schemeClr val="accent4"/>
                    </a:solidFill>
                  </a:rPr>
                  <a:t>Betti</a:t>
                </a:r>
                <a:r>
                  <a:rPr lang="en-US" sz="3400" i="1" dirty="0" smtClean="0">
                    <a:solidFill>
                      <a:schemeClr val="accent4"/>
                    </a:solidFill>
                  </a:rPr>
                  <a:t> number</a:t>
                </a:r>
                <a:r>
                  <a:rPr lang="en-US" sz="3400" dirty="0" smtClean="0"/>
                  <a:t>, the number of connected components of the set.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159678"/>
                <a:ext cx="8565085" cy="3860122"/>
              </a:xfrm>
              <a:blipFill rotWithShape="0">
                <a:blip r:embed="rId2"/>
                <a:stretch>
                  <a:fillRect l="-1993" t="-2050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228600"/>
            <a:ext cx="883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How can we compute Euler integrals over networks?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8205943" y="2745386"/>
            <a:ext cx="397874" cy="524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86450" y="3730725"/>
            <a:ext cx="2590417" cy="729803"/>
          </a:xfrm>
          <a:prstGeom prst="roundRect">
            <a:avLst>
              <a:gd name="adj" fmla="val 205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77080" y="177651"/>
                <a:ext cx="6738320" cy="126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𝜒</m:t>
                          </m:r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=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80" y="177651"/>
                <a:ext cx="6738320" cy="12671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5709273" y="1233823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273" y="1233823"/>
                <a:ext cx="83266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6376158" y="1233823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58" y="1233823"/>
                <a:ext cx="81144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5894159" y="1739500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1739500"/>
                <a:ext cx="81144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6525451" y="173592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51" y="1735922"/>
                <a:ext cx="81144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5894159" y="2245177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2245177"/>
                <a:ext cx="81144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6521797" y="2245664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97" y="2245664"/>
                <a:ext cx="81144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5894159" y="2750853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2750853"/>
                <a:ext cx="811441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/>
              <p:cNvSpPr txBox="1"/>
              <p:nvPr/>
            </p:nvSpPr>
            <p:spPr>
              <a:xfrm>
                <a:off x="6521796" y="2753061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9" name="TextBox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96" y="2753061"/>
                <a:ext cx="81144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7813603" y="275338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603" y="2753380"/>
                <a:ext cx="83266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Rounded Rectangle 321"/>
          <p:cNvSpPr/>
          <p:nvPr/>
        </p:nvSpPr>
        <p:spPr>
          <a:xfrm>
            <a:off x="5666721" y="5213849"/>
            <a:ext cx="3020079" cy="1363304"/>
          </a:xfrm>
          <a:prstGeom prst="roundRect">
            <a:avLst>
              <a:gd name="adj" fmla="val 84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Flowchart: Connector 322"/>
          <p:cNvSpPr/>
          <p:nvPr/>
        </p:nvSpPr>
        <p:spPr>
          <a:xfrm>
            <a:off x="5975985" y="5408927"/>
            <a:ext cx="182880" cy="18288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4" name="Flowchart: Connector 323"/>
          <p:cNvSpPr/>
          <p:nvPr/>
        </p:nvSpPr>
        <p:spPr>
          <a:xfrm>
            <a:off x="5975033" y="5802125"/>
            <a:ext cx="182880" cy="182880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5" name="Flowchart: Connector 324"/>
          <p:cNvSpPr/>
          <p:nvPr/>
        </p:nvSpPr>
        <p:spPr>
          <a:xfrm>
            <a:off x="5975033" y="6198370"/>
            <a:ext cx="182880" cy="182880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/>
              <p:cNvSpPr txBox="1"/>
              <p:nvPr/>
            </p:nvSpPr>
            <p:spPr>
              <a:xfrm>
                <a:off x="6172200" y="6073986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6" name="TextBox 3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073986"/>
                <a:ext cx="934743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/>
              <p:cNvSpPr txBox="1"/>
              <p:nvPr/>
            </p:nvSpPr>
            <p:spPr>
              <a:xfrm>
                <a:off x="6172200" y="5677623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7" name="TextBox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677623"/>
                <a:ext cx="934743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/>
              <p:cNvSpPr txBox="1"/>
              <p:nvPr/>
            </p:nvSpPr>
            <p:spPr>
              <a:xfrm>
                <a:off x="6172200" y="5281260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8" name="TextBox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81260"/>
                <a:ext cx="934743" cy="430887"/>
              </a:xfrm>
              <a:prstGeom prst="rect">
                <a:avLst/>
              </a:prstGeom>
              <a:blipFill rotWithShape="0">
                <a:blip r:embed="rId14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Flowchart: Connector 342"/>
          <p:cNvSpPr/>
          <p:nvPr/>
        </p:nvSpPr>
        <p:spPr>
          <a:xfrm>
            <a:off x="7326859" y="5408927"/>
            <a:ext cx="182880" cy="18288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4" name="Flowchart: Connector 343"/>
          <p:cNvSpPr/>
          <p:nvPr/>
        </p:nvSpPr>
        <p:spPr>
          <a:xfrm>
            <a:off x="7325907" y="5802125"/>
            <a:ext cx="182880" cy="18288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/>
              <p:cNvSpPr txBox="1"/>
              <p:nvPr/>
            </p:nvSpPr>
            <p:spPr>
              <a:xfrm>
                <a:off x="7523074" y="5677623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5" name="TextBox 3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74" y="5677623"/>
                <a:ext cx="934743" cy="430887"/>
              </a:xfrm>
              <a:prstGeom prst="rect">
                <a:avLst/>
              </a:prstGeom>
              <a:blipFill rotWithShape="0">
                <a:blip r:embed="rId1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7523074" y="5281260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74" y="5281260"/>
                <a:ext cx="934743" cy="430887"/>
              </a:xfrm>
              <a:prstGeom prst="rect">
                <a:avLst/>
              </a:prstGeom>
              <a:blipFill rotWithShape="0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5944051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51" y="3806690"/>
                <a:ext cx="2448171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5940929" y="3810048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9" y="3810048"/>
                <a:ext cx="2448171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9399" y="3807101"/>
                <a:ext cx="244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9" y="3807101"/>
                <a:ext cx="2448170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5939398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8" y="3806690"/>
                <a:ext cx="2448171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5938263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63" y="3806690"/>
                <a:ext cx="2448171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5945581" y="3799767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&lt;3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581" y="3799767"/>
                <a:ext cx="2448171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5937660" y="3806690"/>
                <a:ext cx="244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60" y="3806690"/>
                <a:ext cx="2448170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5937659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59" y="3806690"/>
                <a:ext cx="2448171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7015133" y="1235087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33" y="1235087"/>
                <a:ext cx="811440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7149433" y="173592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1735922"/>
                <a:ext cx="811440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7149433" y="224787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2247872"/>
                <a:ext cx="811440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/>
              <p:cNvSpPr txBox="1"/>
              <p:nvPr/>
            </p:nvSpPr>
            <p:spPr>
              <a:xfrm>
                <a:off x="7149433" y="2750853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7" name="TextBox 3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2750853"/>
                <a:ext cx="811440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8645" y="511545"/>
            <a:ext cx="2237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F81BD"/>
                </a:solidFill>
              </a:rPr>
              <a:t>Computation: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1" grpId="0" animBg="1"/>
      <p:bldP spid="81" grpId="1" animBg="1"/>
      <p:bldP spid="307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1" grpId="1"/>
      <p:bldP spid="347" grpId="0"/>
      <p:bldP spid="347" grpId="1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5" grpId="0"/>
      <p:bldP spid="356" grpId="0"/>
      <p:bldP spid="3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ounded Rectangle 316"/>
          <p:cNvSpPr/>
          <p:nvPr/>
        </p:nvSpPr>
        <p:spPr>
          <a:xfrm>
            <a:off x="5334000" y="3972952"/>
            <a:ext cx="3276600" cy="177649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Group 317"/>
          <p:cNvGrpSpPr/>
          <p:nvPr/>
        </p:nvGrpSpPr>
        <p:grpSpPr>
          <a:xfrm>
            <a:off x="228601" y="1752601"/>
            <a:ext cx="3997744" cy="5175220"/>
            <a:chOff x="228601" y="1752601"/>
            <a:chExt cx="3997744" cy="5175220"/>
          </a:xfrm>
        </p:grpSpPr>
        <p:cxnSp>
          <p:nvCxnSpPr>
            <p:cNvPr id="320" name="Straight Connector 319"/>
            <p:cNvCxnSpPr/>
            <p:nvPr/>
          </p:nvCxnSpPr>
          <p:spPr>
            <a:xfrm rot="5400000" flipH="1">
              <a:off x="462469" y="4483449"/>
              <a:ext cx="46755" cy="514492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V="1">
              <a:off x="3425332" y="3524378"/>
              <a:ext cx="214580" cy="884714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 flipH="1" flipV="1">
              <a:off x="2633817" y="6380119"/>
              <a:ext cx="765864" cy="329540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3000">
                    <a:schemeClr val="tx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 flipV="1">
              <a:off x="3294314" y="6052744"/>
              <a:ext cx="393580" cy="617595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108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V="1">
              <a:off x="2776742" y="3523433"/>
              <a:ext cx="118750" cy="527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646235" y="4248305"/>
              <a:ext cx="850192" cy="465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378299" y="4760004"/>
              <a:ext cx="380112" cy="349475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dge 2-4"/>
            <p:cNvCxnSpPr/>
            <p:nvPr/>
          </p:nvCxnSpPr>
          <p:spPr>
            <a:xfrm rot="5400000" flipH="1" flipV="1">
              <a:off x="960811" y="4253970"/>
              <a:ext cx="276593" cy="7216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103391" y="3149999"/>
              <a:ext cx="1067696" cy="114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>
              <a:off x="2066473" y="3214248"/>
              <a:ext cx="444594" cy="5823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516789" y="4945115"/>
              <a:ext cx="783909" cy="264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854973" y="5583142"/>
              <a:ext cx="46755" cy="514492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097962" y="3526885"/>
              <a:ext cx="300540" cy="685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>
              <a:off x="3186755" y="4545948"/>
              <a:ext cx="373018" cy="6450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>
              <a:off x="2678275" y="4309493"/>
              <a:ext cx="9483" cy="735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453531" y="4024149"/>
              <a:ext cx="454557" cy="4708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>
              <a:off x="2162906" y="2136107"/>
              <a:ext cx="924422" cy="157410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1787551" y="2092557"/>
              <a:ext cx="817019" cy="210907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V="1">
              <a:off x="1766596" y="4134467"/>
              <a:ext cx="204872" cy="8798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559759" y="3624474"/>
              <a:ext cx="775184" cy="72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>
              <a:off x="2249638" y="4937117"/>
              <a:ext cx="323209" cy="7395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>
              <a:off x="1406462" y="4544489"/>
              <a:ext cx="675389" cy="5825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2751551" y="2135429"/>
              <a:ext cx="490285" cy="585744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135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70827" y="5637214"/>
              <a:ext cx="448954" cy="6005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991309" y="6324398"/>
              <a:ext cx="856669" cy="61550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3000">
                    <a:schemeClr val="tx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375534" y="5544484"/>
              <a:ext cx="473992" cy="3345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735385" y="6112153"/>
              <a:ext cx="666383" cy="137774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3000">
                    <a:schemeClr val="tx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>
              <a:off x="978274" y="6014497"/>
              <a:ext cx="601201" cy="300510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3000">
                    <a:schemeClr val="tx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dge 0-4"/>
            <p:cNvCxnSpPr/>
            <p:nvPr/>
          </p:nvCxnSpPr>
          <p:spPr>
            <a:xfrm rot="5400000" flipH="1" flipV="1">
              <a:off x="3281869" y="3181523"/>
              <a:ext cx="489392" cy="853920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135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V="1">
              <a:off x="794703" y="3839274"/>
              <a:ext cx="1034838" cy="2827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>
              <a:off x="533087" y="2820124"/>
              <a:ext cx="1213711" cy="72505"/>
            </a:xfrm>
            <a:prstGeom prst="line">
              <a:avLst/>
            </a:prstGeom>
            <a:noFill/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511874" y="2977550"/>
              <a:ext cx="171411" cy="77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1362356" y="5460653"/>
              <a:ext cx="165424" cy="6406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>
              <a:off x="1260310" y="3372851"/>
              <a:ext cx="579211" cy="7392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1620361" y="5271377"/>
              <a:ext cx="555707" cy="3091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3886352" y="4781541"/>
              <a:ext cx="69298" cy="453668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V="1">
              <a:off x="3937974" y="5576044"/>
              <a:ext cx="139490" cy="437253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84000">
                    <a:schemeClr val="tx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>
              <a:off x="1989322" y="5464332"/>
              <a:ext cx="230924" cy="7153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1311833" y="6021001"/>
              <a:ext cx="735778" cy="152925"/>
            </a:xfrm>
            <a:prstGeom prst="line">
              <a:avLst/>
            </a:prstGeom>
            <a:ln w="25400">
              <a:gradFill flip="none" rotWithShape="1"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83000">
                    <a:schemeClr val="tx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>
              <a:off x="783576" y="3060278"/>
              <a:ext cx="89106" cy="696124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 flipH="1">
              <a:off x="1785116" y="4158932"/>
              <a:ext cx="666346" cy="3940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1914422" y="4783837"/>
              <a:ext cx="502159" cy="257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 flipH="1">
              <a:off x="3393399" y="5332195"/>
              <a:ext cx="686730" cy="108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1686386" y="2870824"/>
              <a:ext cx="702924" cy="112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>
              <a:off x="2353155" y="2340233"/>
              <a:ext cx="79681" cy="603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 flipV="1">
              <a:off x="1568675" y="2065668"/>
              <a:ext cx="439867" cy="623471"/>
            </a:xfrm>
            <a:prstGeom prst="line">
              <a:avLst/>
            </a:prstGeom>
            <a:ln w="25400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94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 flipH="1">
              <a:off x="2631442" y="5599988"/>
              <a:ext cx="711941" cy="4133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621104" y="2497350"/>
            <a:ext cx="3261157" cy="3764797"/>
            <a:chOff x="621104" y="2497350"/>
            <a:chExt cx="3261157" cy="3764797"/>
          </a:xfrm>
        </p:grpSpPr>
        <p:sp>
          <p:nvSpPr>
            <p:cNvPr id="207" name="Flowchart: Connector 206"/>
            <p:cNvSpPr/>
            <p:nvPr/>
          </p:nvSpPr>
          <p:spPr>
            <a:xfrm rot="5400000">
              <a:off x="1091767" y="3360356"/>
              <a:ext cx="198894" cy="198894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8" name="Flowchart: Connector 207"/>
            <p:cNvSpPr/>
            <p:nvPr/>
          </p:nvSpPr>
          <p:spPr>
            <a:xfrm rot="5400000">
              <a:off x="1660154" y="5607177"/>
              <a:ext cx="198894" cy="198894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 rot="5400000">
              <a:off x="3588015" y="4946416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 rot="5400000">
              <a:off x="3683367" y="5618116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 rot="5400000">
              <a:off x="2348761" y="5843278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Flowchart: Connector 249"/>
            <p:cNvSpPr/>
            <p:nvPr/>
          </p:nvSpPr>
          <p:spPr>
            <a:xfrm rot="5400000">
              <a:off x="1813320" y="3912750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Flowchart: Connector 250"/>
            <p:cNvSpPr/>
            <p:nvPr/>
          </p:nvSpPr>
          <p:spPr>
            <a:xfrm rot="5400000">
              <a:off x="2187977" y="4575276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2" name="Flowchart: Connector 251"/>
            <p:cNvSpPr/>
            <p:nvPr/>
          </p:nvSpPr>
          <p:spPr>
            <a:xfrm rot="5400000">
              <a:off x="1936965" y="5068694"/>
              <a:ext cx="198894" cy="198894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1" name="Flowchart: Connector 280"/>
            <p:cNvSpPr/>
            <p:nvPr/>
          </p:nvSpPr>
          <p:spPr>
            <a:xfrm rot="5400000">
              <a:off x="1359234" y="4385465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Flowchart: Connector 281"/>
            <p:cNvSpPr/>
            <p:nvPr/>
          </p:nvSpPr>
          <p:spPr>
            <a:xfrm rot="5400000">
              <a:off x="1037849" y="5773722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4" name="Flowchart: Connector 283"/>
            <p:cNvSpPr/>
            <p:nvPr/>
          </p:nvSpPr>
          <p:spPr>
            <a:xfrm rot="5400000">
              <a:off x="2001617" y="2497350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5" name="Flowchart: Connector 284"/>
            <p:cNvSpPr/>
            <p:nvPr/>
          </p:nvSpPr>
          <p:spPr>
            <a:xfrm rot="5400000">
              <a:off x="2600343" y="2577527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6" name="Flowchart: Connector 285"/>
            <p:cNvSpPr/>
            <p:nvPr/>
          </p:nvSpPr>
          <p:spPr>
            <a:xfrm rot="5400000">
              <a:off x="1880483" y="3196447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7" name="Flowchart: Connector 286"/>
            <p:cNvSpPr/>
            <p:nvPr/>
          </p:nvSpPr>
          <p:spPr>
            <a:xfrm rot="5400000">
              <a:off x="2674347" y="5372648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8" name="Flowchart: Connector 287"/>
            <p:cNvSpPr/>
            <p:nvPr/>
          </p:nvSpPr>
          <p:spPr>
            <a:xfrm rot="5400000">
              <a:off x="3095641" y="6063253"/>
              <a:ext cx="198894" cy="198894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0" name="Flowchart: Connector 299"/>
            <p:cNvSpPr/>
            <p:nvPr/>
          </p:nvSpPr>
          <p:spPr>
            <a:xfrm rot="5400000">
              <a:off x="2474356" y="3615407"/>
              <a:ext cx="198894" cy="198894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1" name="Flowchart: Connector 300"/>
            <p:cNvSpPr/>
            <p:nvPr/>
          </p:nvSpPr>
          <p:spPr>
            <a:xfrm rot="5400000">
              <a:off x="2944262" y="4584278"/>
              <a:ext cx="198894" cy="198894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6" name="Flowchart: Connector 305"/>
            <p:cNvSpPr/>
            <p:nvPr/>
          </p:nvSpPr>
          <p:spPr>
            <a:xfrm rot="5400000">
              <a:off x="621104" y="4669626"/>
              <a:ext cx="198894" cy="198894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7" name="Flowchart: Connector 306"/>
            <p:cNvSpPr/>
            <p:nvPr/>
          </p:nvSpPr>
          <p:spPr>
            <a:xfrm rot="5400000">
              <a:off x="3000938" y="3747024"/>
              <a:ext cx="198894" cy="198894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457200" y="990600"/>
            <a:ext cx="3200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rPr>
              <a:t>Local</a:t>
            </a:r>
          </a:p>
          <a:p>
            <a:pPr algn="ctr"/>
            <a:r>
              <a:rPr lang="en-US" sz="8000" b="1" dirty="0" smtClean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rPr>
              <a:t>Data</a:t>
            </a:r>
            <a:endParaRPr lang="en-US" sz="8000" b="1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524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486400" y="1034696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rPr>
              <a:t>Global</a:t>
            </a:r>
          </a:p>
          <a:p>
            <a:pPr algn="ctr"/>
            <a:r>
              <a:rPr lang="en-US" sz="8000" b="1" dirty="0" smtClean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rPr>
              <a:t>Data</a:t>
            </a:r>
            <a:endParaRPr lang="en-US" sz="8000" b="1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524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29" name="Right Arrow 328"/>
          <p:cNvSpPr/>
          <p:nvPr/>
        </p:nvSpPr>
        <p:spPr>
          <a:xfrm>
            <a:off x="3511816" y="1540754"/>
            <a:ext cx="2203184" cy="1743687"/>
          </a:xfrm>
          <a:prstGeom prst="rightArrow">
            <a:avLst>
              <a:gd name="adj1" fmla="val 40769"/>
              <a:gd name="adj2" fmla="val 65384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5592211" y="4084322"/>
                <a:ext cx="276017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4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11" y="4084322"/>
                <a:ext cx="2760179" cy="17068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2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27" grpId="0"/>
      <p:bldP spid="328" grpId="0"/>
      <p:bldP spid="329" grpId="0" animBg="1"/>
      <p:bldP spid="3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304800"/>
            <a:ext cx="5410200" cy="6775445"/>
            <a:chOff x="6248400" y="2402989"/>
            <a:chExt cx="3346289" cy="419071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394289" y="2402989"/>
              <a:ext cx="0" cy="4190713"/>
            </a:xfrm>
            <a:prstGeom prst="line">
              <a:avLst/>
            </a:prstGeom>
            <a:ln w="508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248400" y="5526902"/>
              <a:ext cx="3346289" cy="0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90612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72324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81468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7752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76896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8604089" y="55269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-graph2"/>
            <p:cNvSpPr/>
            <p:nvPr/>
          </p:nvSpPr>
          <p:spPr>
            <a:xfrm>
              <a:off x="6775289" y="476490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f-graph2"/>
            <p:cNvSpPr/>
            <p:nvPr/>
          </p:nvSpPr>
          <p:spPr>
            <a:xfrm>
              <a:off x="7232489" y="545070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f-graph2"/>
            <p:cNvSpPr/>
            <p:nvPr/>
          </p:nvSpPr>
          <p:spPr>
            <a:xfrm>
              <a:off x="7689689" y="613141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f-graph2"/>
            <p:cNvSpPr/>
            <p:nvPr/>
          </p:nvSpPr>
          <p:spPr>
            <a:xfrm>
              <a:off x="9059320" y="270750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853238" y="4843483"/>
              <a:ext cx="454818" cy="683419"/>
            </a:xfrm>
            <a:prstGeom prst="line">
              <a:avLst/>
            </a:prstGeom>
            <a:ln w="952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312819" y="5526902"/>
              <a:ext cx="452437" cy="683419"/>
            </a:xfrm>
            <a:prstGeom prst="line">
              <a:avLst/>
            </a:prstGeom>
            <a:ln w="952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-graph2"/>
            <p:cNvSpPr/>
            <p:nvPr/>
          </p:nvSpPr>
          <p:spPr>
            <a:xfrm>
              <a:off x="8146890" y="476490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f-graph2"/>
            <p:cNvSpPr/>
            <p:nvPr/>
          </p:nvSpPr>
          <p:spPr>
            <a:xfrm>
              <a:off x="8604089" y="3393302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>
              <a:off x="7767638" y="4845865"/>
              <a:ext cx="460236" cy="1362075"/>
            </a:xfrm>
            <a:prstGeom prst="line">
              <a:avLst/>
            </a:prstGeom>
            <a:ln w="952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227219" y="3474265"/>
              <a:ext cx="452437" cy="1369218"/>
            </a:xfrm>
            <a:prstGeom prst="line">
              <a:avLst/>
            </a:prstGeom>
            <a:ln w="952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8680311" y="2783702"/>
              <a:ext cx="458927" cy="690563"/>
            </a:xfrm>
            <a:prstGeom prst="line">
              <a:avLst/>
            </a:prstGeom>
            <a:ln w="952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6308542" y="6203176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6311106" y="4843483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6308542" y="4146243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6311739" y="3474265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6308542" y="2783702"/>
              <a:ext cx="152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 txBox="1">
            <a:spLocks/>
          </p:cNvSpPr>
          <p:nvPr/>
        </p:nvSpPr>
        <p:spPr>
          <a:xfrm>
            <a:off x="2505828" y="304800"/>
            <a:ext cx="6790572" cy="381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8800" b="1" dirty="0" smtClean="0">
                <a:ln w="31750">
                  <a:solidFill>
                    <a:prstClr val="black"/>
                  </a:solidFill>
                </a:ln>
                <a:solidFill>
                  <a:srgbClr val="4F81BD"/>
                </a:solidFill>
                <a:effectLst>
                  <a:glow rad="88900">
                    <a:prstClr val="white">
                      <a:alpha val="50000"/>
                    </a:prstClr>
                  </a:glow>
                  <a:outerShdw blurRad="127000" algn="ctr" rotWithShape="0">
                    <a:prstClr val="black"/>
                  </a:outerShdw>
                </a:effectLst>
              </a:rPr>
              <a:t>Euler </a:t>
            </a:r>
            <a:r>
              <a:rPr lang="en-US" sz="8800" b="1" dirty="0" smtClean="0">
                <a:ln w="31750">
                  <a:solidFill>
                    <a:prstClr val="black"/>
                  </a:solidFill>
                </a:ln>
                <a:solidFill>
                  <a:srgbClr val="4F81BD"/>
                </a:solidFill>
                <a:effectLst>
                  <a:glow rad="88900">
                    <a:prstClr val="white">
                      <a:alpha val="50000"/>
                    </a:prstClr>
                  </a:glow>
                  <a:outerShdw blurRad="127000" algn="ctr" rotWithShape="0">
                    <a:prstClr val="black"/>
                  </a:outerShdw>
                </a:effectLst>
              </a:rPr>
              <a:t>Characteristic Graph</a:t>
            </a:r>
            <a:endParaRPr lang="en-US" sz="8800" b="1" dirty="0">
              <a:ln w="31750">
                <a:solidFill>
                  <a:prstClr val="black"/>
                </a:solidFill>
              </a:ln>
              <a:solidFill>
                <a:srgbClr val="4F81BD"/>
              </a:solidFill>
              <a:effectLst>
                <a:glow rad="88900">
                  <a:prstClr val="white">
                    <a:alpha val="50000"/>
                  </a:prstClr>
                </a:glow>
                <a:outerShdw blurRad="127000" algn="ctr" rotWithShape="0">
                  <a:prstClr val="black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07" y="-737890"/>
            <a:ext cx="242085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smtClean="0">
                <a:ln w="412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50000"/>
                    </a:prstClr>
                  </a:glow>
                  <a:outerShdw blurRad="101600" algn="ctr" rotWithShape="0">
                    <a:prstClr val="black">
                      <a:alpha val="60000"/>
                    </a:prstClr>
                  </a:outerShdw>
                </a:effectLst>
              </a:rPr>
              <a:t>2</a:t>
            </a:r>
            <a:endParaRPr lang="en-US" sz="34400" b="1" dirty="0">
              <a:ln w="412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white">
                    <a:alpha val="50000"/>
                  </a:prstClr>
                </a:glow>
                <a:outerShdw blurRad="101600" algn="ctr" rotWithShape="0">
                  <a:prstClr val="black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71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US" sz="3600" dirty="0" smtClean="0"/>
              <a:t> Start with a grayscale digital image.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342900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91000" y="1518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4953000" y="1518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2667000" y="2280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3429000" y="2280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9100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2667000" y="1518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571500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3000" y="2280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1500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342900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91000" y="3042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4953000" y="3042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2667000" y="3804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29000" y="3804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9100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2667000" y="3042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00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3804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571500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3429000" y="4566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4191000" y="4566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53000" y="4566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6700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4" name="Rectangle 73"/>
          <p:cNvSpPr/>
          <p:nvPr/>
        </p:nvSpPr>
        <p:spPr>
          <a:xfrm>
            <a:off x="571500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8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2900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1518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953000" y="1518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2667000" y="2280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3429000" y="2280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100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2667000" y="1518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71500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53000" y="2280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342900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3042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4953000" y="3042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2667000" y="3804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29000" y="3804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00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667000" y="3042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00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53000" y="3804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71500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3429000" y="4566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191000" y="4566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0" y="4566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6700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1500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US" sz="3600" dirty="0" smtClean="0"/>
              <a:t> Start with a grayscale digital image.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5259" y="2146518"/>
                <a:ext cx="23255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Such an image can be viewed as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9" y="2146518"/>
                <a:ext cx="2325541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4199" t="-3020" r="-7612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53200" y="2057400"/>
                <a:ext cx="232554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Consider the Euler characteristic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for some threshold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057400"/>
                <a:ext cx="2325541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525" t="-2278" r="-4724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5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1518910"/>
            <a:ext cx="3810000" cy="3810000"/>
            <a:chOff x="2667000" y="1518910"/>
            <a:chExt cx="3810000" cy="3810000"/>
          </a:xfrm>
        </p:grpSpPr>
        <p:sp>
          <p:nvSpPr>
            <p:cNvPr id="24" name="Rectangle 23"/>
            <p:cNvSpPr/>
            <p:nvPr/>
          </p:nvSpPr>
          <p:spPr>
            <a:xfrm>
              <a:off x="3429000" y="1518910"/>
              <a:ext cx="7620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1518910"/>
              <a:ext cx="7620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53000" y="1518910"/>
              <a:ext cx="762000" cy="762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67000" y="2280910"/>
              <a:ext cx="762000" cy="762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2280910"/>
              <a:ext cx="7620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91000" y="2280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518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15000" y="1518910"/>
              <a:ext cx="7620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53000" y="2280910"/>
              <a:ext cx="7620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15000" y="2280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29000" y="304291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91000" y="3042910"/>
              <a:ext cx="762000" cy="762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53000" y="3042910"/>
              <a:ext cx="7620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67000" y="3804910"/>
              <a:ext cx="7620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29000" y="3804910"/>
              <a:ext cx="7620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1000" y="3804910"/>
              <a:ext cx="762000" cy="762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67000" y="3042910"/>
              <a:ext cx="7620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15000" y="304291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53000" y="3804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15000" y="3804910"/>
              <a:ext cx="762000" cy="762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29000" y="4566910"/>
              <a:ext cx="7620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91000" y="4566910"/>
              <a:ext cx="7620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53000" y="456691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67000" y="4566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15000" y="4566910"/>
              <a:ext cx="7620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6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416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2117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3170" y="1518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745170" y="1518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59170" y="2280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1221170" y="2280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317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59170" y="1518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350717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5170" y="2280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717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22117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3170" y="3042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2745170" y="3042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459170" y="3804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1170" y="3804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317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459170" y="3042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717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5170" y="3804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350717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221170" y="4566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1983170" y="4566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45170" y="4566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917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350717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239000" y="4500890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threshold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Graph the values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54764" y="1295687"/>
            <a:ext cx="3346289" cy="4190713"/>
            <a:chOff x="5254764" y="1295687"/>
            <a:chExt cx="3346289" cy="419071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400653" y="1295687"/>
              <a:ext cx="0" cy="4190713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254764" y="4419600"/>
              <a:ext cx="334628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80676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2388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1532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7816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6960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610453" y="4419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 rot="16200000">
            <a:off x="3581292" y="2591195"/>
            <a:ext cx="296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Euler characteristic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314906" y="1676400"/>
            <a:ext cx="155597" cy="3419474"/>
            <a:chOff x="5314906" y="1676400"/>
            <a:chExt cx="155597" cy="3419474"/>
          </a:xfrm>
        </p:grpSpPr>
        <p:cxnSp>
          <p:nvCxnSpPr>
            <p:cNvPr id="54" name="Straight Connector 53"/>
            <p:cNvCxnSpPr/>
            <p:nvPr/>
          </p:nvCxnSpPr>
          <p:spPr>
            <a:xfrm rot="10800000">
              <a:off x="5314906" y="509587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317470" y="373618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314906" y="303894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318103" y="2366963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5314906" y="16764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61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81000"/>
            <a:ext cx="400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For a </a:t>
            </a:r>
            <a:r>
              <a:rPr lang="en-US" sz="4000" dirty="0" smtClean="0"/>
              <a:t>polyhedron,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80798" y="888831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028" y="1088886"/>
            <a:ext cx="248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(# </a:t>
            </a:r>
            <a:r>
              <a:rPr lang="en-US" sz="4000" dirty="0" smtClean="0"/>
              <a:t>vertices)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64580" y="1087926"/>
            <a:ext cx="245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– </a:t>
            </a:r>
            <a:r>
              <a:rPr lang="en-US" sz="4000" dirty="0"/>
              <a:t>(# </a:t>
            </a:r>
            <a:r>
              <a:rPr lang="en-US" sz="4000" dirty="0" smtClean="0"/>
              <a:t>edges)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326857" y="1089961"/>
            <a:ext cx="2300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+ </a:t>
            </a:r>
            <a:r>
              <a:rPr lang="en-US" sz="4000" dirty="0"/>
              <a:t>(# faces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545265" y="108662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=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22" y="1898650"/>
            <a:ext cx="3901778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6424 -0.147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21170" y="1518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3170" y="1518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5170" y="1518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170" y="2280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1170" y="2280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3170" y="2280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9170" y="1518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7170" y="1518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5170" y="2280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7170" y="2280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21170" y="3042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3170" y="3042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5170" y="3042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170" y="3804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1170" y="3804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3170" y="3804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9170" y="3042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7170" y="3042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5170" y="3804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07170" y="3804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21170" y="4566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3170" y="4566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45170" y="4566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9170" y="4566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7170" y="4566910"/>
            <a:ext cx="762000" cy="7620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00653" y="1295687"/>
            <a:ext cx="0" cy="4190713"/>
          </a:xfrm>
          <a:prstGeom prst="line">
            <a:avLst/>
          </a:prstGeom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4764" y="4419600"/>
            <a:ext cx="3346289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0676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39000" y="4500890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threshold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2388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1532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7816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66960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6104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oint 1"/>
          <p:cNvSpPr/>
          <p:nvPr/>
        </p:nvSpPr>
        <p:spPr>
          <a:xfrm>
            <a:off x="5781653" y="36576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point 2"/>
          <p:cNvSpPr/>
          <p:nvPr/>
        </p:nvSpPr>
        <p:spPr>
          <a:xfrm>
            <a:off x="6238853" y="43434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point 3"/>
          <p:cNvSpPr/>
          <p:nvPr/>
        </p:nvSpPr>
        <p:spPr>
          <a:xfrm>
            <a:off x="6696053" y="502411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point 4"/>
          <p:cNvSpPr/>
          <p:nvPr/>
        </p:nvSpPr>
        <p:spPr>
          <a:xfrm>
            <a:off x="7153254" y="36576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point 5"/>
          <p:cNvSpPr/>
          <p:nvPr/>
        </p:nvSpPr>
        <p:spPr>
          <a:xfrm>
            <a:off x="7610453" y="22860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point 6"/>
          <p:cNvSpPr/>
          <p:nvPr/>
        </p:nvSpPr>
        <p:spPr>
          <a:xfrm>
            <a:off x="8065684" y="16002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59602" y="3736181"/>
            <a:ext cx="454818" cy="6834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19183" y="4419600"/>
            <a:ext cx="452437" cy="6834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774002" y="3738563"/>
            <a:ext cx="460236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233583" y="2366963"/>
            <a:ext cx="452437" cy="13692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686675" y="1676400"/>
            <a:ext cx="458927" cy="6905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3581292" y="2591195"/>
            <a:ext cx="296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Euler characteristic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Graph the values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67961" y="2938942"/>
                <a:ext cx="2298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61" y="2938942"/>
                <a:ext cx="229857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41256" y="4963180"/>
                <a:ext cx="2298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56" y="4963180"/>
                <a:ext cx="22985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22331" y="5339417"/>
                <a:ext cx="25662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≥3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31" y="5339417"/>
                <a:ext cx="256627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87011" y="2915633"/>
                <a:ext cx="2298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≥4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11" y="2915633"/>
                <a:ext cx="229857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28229" y="1624996"/>
                <a:ext cx="2298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≥5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29" y="1624996"/>
                <a:ext cx="229857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80725" y="1131585"/>
                <a:ext cx="2298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≥6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25" y="1131585"/>
                <a:ext cx="229857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5314906" y="1676400"/>
            <a:ext cx="155597" cy="3419474"/>
            <a:chOff x="5314906" y="1676400"/>
            <a:chExt cx="155597" cy="3419474"/>
          </a:xfrm>
        </p:grpSpPr>
        <p:cxnSp>
          <p:nvCxnSpPr>
            <p:cNvPr id="76" name="Straight Connector 75"/>
            <p:cNvCxnSpPr/>
            <p:nvPr/>
          </p:nvCxnSpPr>
          <p:spPr>
            <a:xfrm rot="10800000">
              <a:off x="5314906" y="509587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5317470" y="373618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5314906" y="303894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318103" y="2366963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5314906" y="16764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9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4" grpId="0"/>
      <p:bldP spid="4" grpId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75" grpId="0"/>
      <p:bldP spid="7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2117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3170" y="1518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745170" y="1518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59170" y="2280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1221170" y="2280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317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59170" y="1518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3507170" y="1518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5170" y="2280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7170" y="2280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22117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3170" y="3042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2745170" y="3042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459170" y="3804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1170" y="3804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317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459170" y="3042910"/>
            <a:ext cx="762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7170" y="3042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5170" y="3804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3507170" y="3804910"/>
            <a:ext cx="762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221170" y="4566910"/>
            <a:ext cx="762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1983170" y="4566910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45170" y="4566910"/>
            <a:ext cx="762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917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3507170" y="4566910"/>
            <a:ext cx="7620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400653" y="1295687"/>
            <a:ext cx="0" cy="4190713"/>
          </a:xfrm>
          <a:prstGeom prst="line">
            <a:avLst/>
          </a:prstGeom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4764" y="4419600"/>
            <a:ext cx="3346289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0676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39000" y="4500890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threshold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2388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1532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7816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66960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610453" y="4419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-graph2"/>
          <p:cNvSpPr/>
          <p:nvPr/>
        </p:nvSpPr>
        <p:spPr>
          <a:xfrm>
            <a:off x="5781653" y="36576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f-graph2"/>
          <p:cNvSpPr/>
          <p:nvPr/>
        </p:nvSpPr>
        <p:spPr>
          <a:xfrm>
            <a:off x="6238853" y="43434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-graph2"/>
          <p:cNvSpPr/>
          <p:nvPr/>
        </p:nvSpPr>
        <p:spPr>
          <a:xfrm>
            <a:off x="6696053" y="502411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f-graph2"/>
          <p:cNvSpPr/>
          <p:nvPr/>
        </p:nvSpPr>
        <p:spPr>
          <a:xfrm>
            <a:off x="8065684" y="16002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59602" y="3736181"/>
            <a:ext cx="454818" cy="6834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19183" y="4419600"/>
            <a:ext cx="452437" cy="6834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3581292" y="2591195"/>
            <a:ext cx="296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Euler characteristic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5" name="f-graph2"/>
          <p:cNvSpPr/>
          <p:nvPr/>
        </p:nvSpPr>
        <p:spPr>
          <a:xfrm>
            <a:off x="7153254" y="36576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f-graph2"/>
          <p:cNvSpPr/>
          <p:nvPr/>
        </p:nvSpPr>
        <p:spPr>
          <a:xfrm>
            <a:off x="7610453" y="22860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6774002" y="3738563"/>
            <a:ext cx="460236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233583" y="2366963"/>
            <a:ext cx="452437" cy="13692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7686675" y="1676400"/>
            <a:ext cx="458927" cy="6905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Graph the values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454"/>
                <a:ext cx="9144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328538" y="5687081"/>
            <a:ext cx="461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Euler characteristic graph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35321" y="5095874"/>
            <a:ext cx="551469" cy="928465"/>
          </a:xfrm>
          <a:custGeom>
            <a:avLst/>
            <a:gdLst>
              <a:gd name="connsiteX0" fmla="*/ 0 w 522515"/>
              <a:gd name="connsiteY0" fmla="*/ 696686 h 696686"/>
              <a:gd name="connsiteX1" fmla="*/ 522515 w 522515"/>
              <a:gd name="connsiteY1" fmla="*/ 0 h 696686"/>
              <a:gd name="connsiteX0" fmla="*/ 0 w 973365"/>
              <a:gd name="connsiteY0" fmla="*/ 639536 h 639536"/>
              <a:gd name="connsiteX1" fmla="*/ 973365 w 973365"/>
              <a:gd name="connsiteY1" fmla="*/ 0 h 639536"/>
              <a:gd name="connsiteX0" fmla="*/ 0 w 312965"/>
              <a:gd name="connsiteY0" fmla="*/ 928461 h 928461"/>
              <a:gd name="connsiteX1" fmla="*/ 312965 w 312965"/>
              <a:gd name="connsiteY1" fmla="*/ 0 h 928461"/>
              <a:gd name="connsiteX0" fmla="*/ 0 w 430671"/>
              <a:gd name="connsiteY0" fmla="*/ 928461 h 928461"/>
              <a:gd name="connsiteX1" fmla="*/ 312965 w 430671"/>
              <a:gd name="connsiteY1" fmla="*/ 0 h 928461"/>
              <a:gd name="connsiteX0" fmla="*/ 0 w 551469"/>
              <a:gd name="connsiteY0" fmla="*/ 928461 h 928465"/>
              <a:gd name="connsiteX1" fmla="*/ 312965 w 551469"/>
              <a:gd name="connsiteY1" fmla="*/ 0 h 92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469" h="928465">
                <a:moveTo>
                  <a:pt x="0" y="928461"/>
                </a:moveTo>
                <a:cubicBezTo>
                  <a:pt x="669472" y="930124"/>
                  <a:pt x="672193" y="439662"/>
                  <a:pt x="312965" y="0"/>
                </a:cubicBezTo>
              </a:path>
            </a:pathLst>
          </a:custGeom>
          <a:noFill/>
          <a:ln w="38100" cap="rnd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14906" y="1676400"/>
            <a:ext cx="155597" cy="3419474"/>
            <a:chOff x="5314906" y="1676400"/>
            <a:chExt cx="155597" cy="3419474"/>
          </a:xfrm>
        </p:grpSpPr>
        <p:cxnSp>
          <p:nvCxnSpPr>
            <p:cNvPr id="56" name="Straight Connector 55"/>
            <p:cNvCxnSpPr/>
            <p:nvPr/>
          </p:nvCxnSpPr>
          <p:spPr>
            <a:xfrm rot="10800000">
              <a:off x="5314906" y="509587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317470" y="373618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314906" y="3038941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5318103" y="2366963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5314906" y="16764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7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722"/>
          <a:stretch/>
        </p:blipFill>
        <p:spPr>
          <a:xfrm>
            <a:off x="2843212" y="3840584"/>
            <a:ext cx="3457575" cy="2752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6761"/>
          <a:stretch/>
        </p:blipFill>
        <p:spPr>
          <a:xfrm>
            <a:off x="457200" y="1422611"/>
            <a:ext cx="3352800" cy="275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Richardson and </a:t>
            </a:r>
            <a:r>
              <a:rPr lang="en-US" sz="3200" dirty="0" err="1" smtClean="0"/>
              <a:t>Werman</a:t>
            </a:r>
            <a:r>
              <a:rPr lang="en-US" sz="3200" dirty="0" smtClean="0"/>
              <a:t> used the Euler characteristic graph to classify 3D objects.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138" r="33379"/>
          <a:stretch/>
        </p:blipFill>
        <p:spPr>
          <a:xfrm>
            <a:off x="5533570" y="1422612"/>
            <a:ext cx="3276600" cy="2752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5755" y="4038600"/>
            <a:ext cx="87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 cat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68301" y="4038600"/>
            <a:ext cx="220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curvature function on the cat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1106" y="5213317"/>
            <a:ext cx="2625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curvature above threshold 0.05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8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66" y="1458219"/>
            <a:ext cx="7254506" cy="509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Richardson and </a:t>
            </a:r>
            <a:r>
              <a:rPr lang="en-US" sz="3200" dirty="0" err="1" smtClean="0"/>
              <a:t>Werman</a:t>
            </a:r>
            <a:r>
              <a:rPr lang="en-US" sz="3200" dirty="0" smtClean="0"/>
              <a:t> used the Euler characteristic graph to classify 3D objects.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76" y="4495800"/>
            <a:ext cx="2023596" cy="1330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8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2" y="1580496"/>
            <a:ext cx="5715000" cy="3746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Richardson and </a:t>
            </a:r>
            <a:r>
              <a:rPr lang="en-US" sz="3200" dirty="0" err="1" smtClean="0"/>
              <a:t>Werman</a:t>
            </a:r>
            <a:r>
              <a:rPr lang="en-US" sz="3200" dirty="0" smtClean="0"/>
              <a:t> used the Euler characteristic graph to classify 3D objects.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99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Euler characteristic curve helps distinguish between similar artifacts from two sites.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8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81000" y="2057400"/>
            <a:ext cx="11490728" cy="9085313"/>
            <a:chOff x="1475106" y="1005628"/>
            <a:chExt cx="6244430" cy="4937250"/>
          </a:xfrm>
        </p:grpSpPr>
        <p:sp>
          <p:nvSpPr>
            <p:cNvPr id="75" name="Oval 74"/>
            <p:cNvSpPr/>
            <p:nvPr/>
          </p:nvSpPr>
          <p:spPr>
            <a:xfrm>
              <a:off x="6130648" y="168250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014619" y="24228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389603" y="153292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342326" y="116537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66932" y="130253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422303" y="10056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422096" y="447983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838267" y="37721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462183" y="239729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706880" y="250992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273746" y="405848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475106" y="182487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084093" y="42623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984202" y="323611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071947" y="125984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769757" y="1701221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387122" y="3161466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256496" y="321104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153279" y="4063390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iangles 7.89"/>
            <p:cNvSpPr/>
            <p:nvPr/>
          </p:nvSpPr>
          <p:spPr>
            <a:xfrm>
              <a:off x="6095624" y="1912111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iangle 7.5"/>
            <p:cNvSpPr/>
            <p:nvPr/>
          </p:nvSpPr>
          <p:spPr>
            <a:xfrm>
              <a:off x="2814459" y="1725517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iangles 7.3"/>
            <p:cNvSpPr/>
            <p:nvPr/>
          </p:nvSpPr>
          <p:spPr>
            <a:xfrm>
              <a:off x="2210909" y="2440709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iangles 7.2"/>
            <p:cNvSpPr/>
            <p:nvPr/>
          </p:nvSpPr>
          <p:spPr>
            <a:xfrm>
              <a:off x="6015335" y="391686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iangles 7.1"/>
            <p:cNvSpPr/>
            <p:nvPr/>
          </p:nvSpPr>
          <p:spPr>
            <a:xfrm>
              <a:off x="2208468" y="1997143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iangles 7.1"/>
            <p:cNvSpPr/>
            <p:nvPr/>
          </p:nvSpPr>
          <p:spPr>
            <a:xfrm>
              <a:off x="2210560" y="1998462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iangle 7.0"/>
            <p:cNvSpPr/>
            <p:nvPr/>
          </p:nvSpPr>
          <p:spPr>
            <a:xfrm>
              <a:off x="2437510" y="3233879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iangles 6.6"/>
            <p:cNvSpPr/>
            <p:nvPr/>
          </p:nvSpPr>
          <p:spPr>
            <a:xfrm>
              <a:off x="2203389" y="1996147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iangles 6.6"/>
            <p:cNvSpPr/>
            <p:nvPr/>
          </p:nvSpPr>
          <p:spPr>
            <a:xfrm>
              <a:off x="6012633" y="3926921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iangle 6.3"/>
            <p:cNvSpPr/>
            <p:nvPr/>
          </p:nvSpPr>
          <p:spPr>
            <a:xfrm>
              <a:off x="2199364" y="2550501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iangle 5.92"/>
            <p:cNvSpPr/>
            <p:nvPr/>
          </p:nvSpPr>
          <p:spPr>
            <a:xfrm>
              <a:off x="6141570" y="2290203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iangle 5.3"/>
            <p:cNvSpPr/>
            <p:nvPr/>
          </p:nvSpPr>
          <p:spPr>
            <a:xfrm>
              <a:off x="2435892" y="3131741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iangle 5.3"/>
            <p:cNvSpPr/>
            <p:nvPr/>
          </p:nvSpPr>
          <p:spPr>
            <a:xfrm>
              <a:off x="6137889" y="3176670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iangle 5.29"/>
            <p:cNvSpPr/>
            <p:nvPr/>
          </p:nvSpPr>
          <p:spPr>
            <a:xfrm>
              <a:off x="6085743" y="1910272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iangle 4.72"/>
            <p:cNvSpPr/>
            <p:nvPr/>
          </p:nvSpPr>
          <p:spPr>
            <a:xfrm>
              <a:off x="5304124" y="1913634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line 7.89"/>
            <p:cNvCxnSpPr/>
            <p:nvPr/>
          </p:nvCxnSpPr>
          <p:spPr>
            <a:xfrm flipH="1" flipV="1">
              <a:off x="6086475" y="1909158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line 7.5"/>
            <p:cNvCxnSpPr/>
            <p:nvPr/>
          </p:nvCxnSpPr>
          <p:spPr>
            <a:xfrm flipH="1">
              <a:off x="2800949" y="1731993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line 7.5"/>
            <p:cNvCxnSpPr/>
            <p:nvPr/>
          </p:nvCxnSpPr>
          <p:spPr>
            <a:xfrm>
              <a:off x="3814763" y="5019071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line 7.4"/>
            <p:cNvCxnSpPr/>
            <p:nvPr/>
          </p:nvCxnSpPr>
          <p:spPr>
            <a:xfrm>
              <a:off x="2569369" y="4504721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line 7.3"/>
            <p:cNvCxnSpPr/>
            <p:nvPr/>
          </p:nvCxnSpPr>
          <p:spPr>
            <a:xfrm flipH="1">
              <a:off x="2440448" y="2437152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line 7.2"/>
            <p:cNvCxnSpPr/>
            <p:nvPr/>
          </p:nvCxnSpPr>
          <p:spPr>
            <a:xfrm flipV="1">
              <a:off x="6010010" y="3972781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line 7.1"/>
            <p:cNvCxnSpPr/>
            <p:nvPr/>
          </p:nvCxnSpPr>
          <p:spPr>
            <a:xfrm flipH="1">
              <a:off x="2438412" y="1985358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line 7.1"/>
            <p:cNvCxnSpPr/>
            <p:nvPr/>
          </p:nvCxnSpPr>
          <p:spPr>
            <a:xfrm flipH="1">
              <a:off x="2201787" y="2437152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line 7.0"/>
            <p:cNvCxnSpPr/>
            <p:nvPr/>
          </p:nvCxnSpPr>
          <p:spPr>
            <a:xfrm>
              <a:off x="2432050" y="3233133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line 6.6"/>
            <p:cNvCxnSpPr/>
            <p:nvPr/>
          </p:nvCxnSpPr>
          <p:spPr>
            <a:xfrm>
              <a:off x="6123429" y="3920392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line 6.6"/>
            <p:cNvCxnSpPr/>
            <p:nvPr/>
          </p:nvCxnSpPr>
          <p:spPr>
            <a:xfrm>
              <a:off x="2797969" y="1985358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line 6.5"/>
            <p:cNvCxnSpPr/>
            <p:nvPr/>
          </p:nvCxnSpPr>
          <p:spPr>
            <a:xfrm>
              <a:off x="4159056" y="1734684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line 6.3"/>
            <p:cNvCxnSpPr/>
            <p:nvPr/>
          </p:nvCxnSpPr>
          <p:spPr>
            <a:xfrm flipH="1" flipV="1">
              <a:off x="2201787" y="2555956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line 5.92"/>
            <p:cNvCxnSpPr/>
            <p:nvPr/>
          </p:nvCxnSpPr>
          <p:spPr>
            <a:xfrm flipH="1" flipV="1">
              <a:off x="6138863" y="2289175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line 5.3"/>
            <p:cNvCxnSpPr/>
            <p:nvPr/>
          </p:nvCxnSpPr>
          <p:spPr>
            <a:xfrm flipH="1">
              <a:off x="6129338" y="3175000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line 5.3"/>
            <p:cNvCxnSpPr/>
            <p:nvPr/>
          </p:nvCxnSpPr>
          <p:spPr>
            <a:xfrm flipV="1">
              <a:off x="2707424" y="3130550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line 5.29"/>
            <p:cNvCxnSpPr/>
            <p:nvPr/>
          </p:nvCxnSpPr>
          <p:spPr>
            <a:xfrm flipH="1" flipV="1">
              <a:off x="6081713" y="1908175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line 5.2"/>
            <p:cNvCxnSpPr/>
            <p:nvPr/>
          </p:nvCxnSpPr>
          <p:spPr>
            <a:xfrm flipH="1">
              <a:off x="3505200" y="1733325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line 5.2"/>
            <p:cNvCxnSpPr/>
            <p:nvPr/>
          </p:nvCxnSpPr>
          <p:spPr>
            <a:xfrm flipV="1">
              <a:off x="5169694" y="481330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ne 5.0"/>
            <p:cNvCxnSpPr/>
            <p:nvPr/>
          </p:nvCxnSpPr>
          <p:spPr>
            <a:xfrm flipH="1">
              <a:off x="6013847" y="3917950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line 4.8"/>
            <p:cNvCxnSpPr/>
            <p:nvPr/>
          </p:nvCxnSpPr>
          <p:spPr>
            <a:xfrm flipH="1">
              <a:off x="6896101" y="3965575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line 4.8"/>
            <p:cNvCxnSpPr/>
            <p:nvPr/>
          </p:nvCxnSpPr>
          <p:spPr>
            <a:xfrm>
              <a:off x="6017419" y="4818063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line 4.8"/>
            <p:cNvCxnSpPr/>
            <p:nvPr/>
          </p:nvCxnSpPr>
          <p:spPr>
            <a:xfrm>
              <a:off x="6124575" y="3925094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line 4.72"/>
            <p:cNvCxnSpPr/>
            <p:nvPr/>
          </p:nvCxnSpPr>
          <p:spPr>
            <a:xfrm flipH="1" flipV="1">
              <a:off x="5300663" y="2055813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line 4.6"/>
            <p:cNvCxnSpPr/>
            <p:nvPr/>
          </p:nvCxnSpPr>
          <p:spPr>
            <a:xfrm>
              <a:off x="6757988" y="3175000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line 4.6"/>
            <p:cNvCxnSpPr/>
            <p:nvPr/>
          </p:nvCxnSpPr>
          <p:spPr>
            <a:xfrm>
              <a:off x="2803525" y="1984375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line 4.5"/>
            <p:cNvCxnSpPr/>
            <p:nvPr/>
          </p:nvCxnSpPr>
          <p:spPr>
            <a:xfrm flipH="1">
              <a:off x="2203450" y="1987550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line 4.32"/>
            <p:cNvCxnSpPr/>
            <p:nvPr/>
          </p:nvCxnSpPr>
          <p:spPr>
            <a:xfrm flipH="1">
              <a:off x="5310188" y="1917700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ne 4.3"/>
            <p:cNvCxnSpPr/>
            <p:nvPr/>
          </p:nvCxnSpPr>
          <p:spPr>
            <a:xfrm flipV="1">
              <a:off x="2427799" y="3127375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line 4.3"/>
            <p:cNvCxnSpPr/>
            <p:nvPr/>
          </p:nvCxnSpPr>
          <p:spPr>
            <a:xfrm>
              <a:off x="2432050" y="3238500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line 4.2"/>
            <p:cNvCxnSpPr/>
            <p:nvPr/>
          </p:nvCxnSpPr>
          <p:spPr>
            <a:xfrm flipV="1">
              <a:off x="3195916" y="2422525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ne 4.17"/>
            <p:cNvCxnSpPr/>
            <p:nvPr/>
          </p:nvCxnSpPr>
          <p:spPr>
            <a:xfrm flipH="1" flipV="1">
              <a:off x="6129338" y="2289175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line 4.1"/>
            <p:cNvCxnSpPr/>
            <p:nvPr/>
          </p:nvCxnSpPr>
          <p:spPr>
            <a:xfrm>
              <a:off x="2203450" y="2546350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line 4.1"/>
            <p:cNvCxnSpPr/>
            <p:nvPr/>
          </p:nvCxnSpPr>
          <p:spPr>
            <a:xfrm flipH="1">
              <a:off x="6761144" y="243443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line 3.1"/>
            <p:cNvCxnSpPr/>
            <p:nvPr/>
          </p:nvCxnSpPr>
          <p:spPr>
            <a:xfrm flipH="1">
              <a:off x="2569369" y="396795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line 2.07"/>
            <p:cNvCxnSpPr/>
            <p:nvPr/>
          </p:nvCxnSpPr>
          <p:spPr>
            <a:xfrm flipH="1" flipV="1">
              <a:off x="6086475" y="1912938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2505828" y="381000"/>
            <a:ext cx="6790572" cy="381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400" b="1" dirty="0" smtClean="0">
                <a:ln w="31750">
                  <a:solidFill>
                    <a:prstClr val="black"/>
                  </a:solidFill>
                </a:ln>
                <a:solidFill>
                  <a:srgbClr val="4F81BD"/>
                </a:solidFill>
                <a:effectLst>
                  <a:glow rad="88900">
                    <a:prstClr val="white">
                      <a:alpha val="50000"/>
                    </a:prstClr>
                  </a:glow>
                  <a:outerShdw blurRad="127000" algn="ctr" rotWithShape="0">
                    <a:prstClr val="black"/>
                  </a:outerShdw>
                </a:effectLst>
              </a:rPr>
              <a:t>Persistent Homology</a:t>
            </a:r>
            <a:endParaRPr lang="en-US" sz="11400" b="1" dirty="0">
              <a:ln w="31750">
                <a:solidFill>
                  <a:prstClr val="black"/>
                </a:solidFill>
              </a:ln>
              <a:solidFill>
                <a:srgbClr val="4F81BD"/>
              </a:solidFill>
              <a:effectLst>
                <a:glow rad="88900">
                  <a:prstClr val="white">
                    <a:alpha val="50000"/>
                  </a:prstClr>
                </a:glow>
                <a:outerShdw blurRad="127000" algn="ctr" rotWithShape="0">
                  <a:prstClr val="black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07" y="-737890"/>
            <a:ext cx="242085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smtClean="0">
                <a:ln w="412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50000"/>
                    </a:prstClr>
                  </a:glow>
                  <a:outerShdw blurRad="101600" algn="ctr" rotWithShape="0">
                    <a:prstClr val="black">
                      <a:alpha val="60000"/>
                    </a:prstClr>
                  </a:outerShdw>
                </a:effectLst>
              </a:rPr>
              <a:t>3</a:t>
            </a:r>
            <a:endParaRPr lang="en-US" sz="34400" b="1" dirty="0">
              <a:ln w="412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white">
                    <a:alpha val="50000"/>
                  </a:prstClr>
                </a:glow>
                <a:outerShdw blurRad="101600" algn="ctr" rotWithShape="0">
                  <a:prstClr val="black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0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02598" y="5751593"/>
            <a:ext cx="5731801" cy="8977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799" y="228600"/>
            <a:ext cx="847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Euler characteristic is a simple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topological invariant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1422752"/>
            <a:ext cx="873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Homology</a:t>
            </a:r>
            <a:r>
              <a:rPr lang="en-US" sz="3600" dirty="0" smtClean="0"/>
              <a:t> is a much more sophisticated topological invariant.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01290" y="2385264"/>
                <a:ext cx="4310219" cy="835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90" y="2385264"/>
                <a:ext cx="4310219" cy="8354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2709805"/>
            <a:ext cx="259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Betti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numbers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200" y="3376992"/>
                <a:ext cx="503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 smtClean="0"/>
                  <a:t>number of components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76992"/>
                <a:ext cx="503702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19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4044179"/>
                <a:ext cx="3840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 smtClean="0"/>
                  <a:t>number of holes</a:t>
                </a:r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44179"/>
                <a:ext cx="3840475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302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4711365"/>
                <a:ext cx="3828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 smtClean="0"/>
                  <a:t>number of voids</a:t>
                </a:r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1365"/>
                <a:ext cx="382854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28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97000" y="5230318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5230318"/>
                <a:ext cx="40588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827999" y="5815675"/>
                <a:ext cx="56105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99" y="5815675"/>
                <a:ext cx="56105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4799" y="5815675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Connection: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70399" y="2229021"/>
            <a:ext cx="4572000" cy="1147971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100" y="381000"/>
            <a:ext cx="822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F81BD">
                    <a:lumMod val="75000"/>
                  </a:srgbClr>
                </a:solidFill>
              </a:rPr>
              <a:t>Persistent Homology</a:t>
            </a:r>
            <a:endParaRPr lang="en-US" sz="5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520238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79646">
                    <a:lumMod val="75000"/>
                  </a:srgbClr>
                </a:solidFill>
              </a:rPr>
              <a:t>e.g. components, holes, </a:t>
            </a:r>
          </a:p>
          <a:p>
            <a:pPr algn="ctr"/>
            <a:r>
              <a:rPr lang="en-US" sz="3200" dirty="0" smtClean="0">
                <a:solidFill>
                  <a:srgbClr val="F79646">
                    <a:lumMod val="75000"/>
                  </a:srgbClr>
                </a:solidFill>
              </a:rPr>
              <a:t>graph </a:t>
            </a:r>
            <a:r>
              <a:rPr lang="en-US" sz="3200" dirty="0">
                <a:solidFill>
                  <a:srgbClr val="F79646">
                    <a:lumMod val="75000"/>
                  </a:srgbClr>
                </a:solidFill>
              </a:rPr>
              <a:t>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46482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e.g. set of discrete points, with a metric</a:t>
            </a:r>
            <a:endParaRPr lang="en-US" sz="3200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813342"/>
            <a:ext cx="80767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Persistent homology is an algebraic method for discerning topological features of data.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187700"/>
            <a:ext cx="4648200" cy="68455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19400" y="3872250"/>
            <a:ext cx="76200" cy="6479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76061" y="3187700"/>
            <a:ext cx="1066800" cy="684550"/>
          </a:xfrm>
          <a:prstGeom prst="roundRec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86600" y="3872250"/>
            <a:ext cx="22861" cy="647988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26855" y="1771178"/>
            <a:ext cx="4800600" cy="3429000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  <a:alpha val="30000"/>
              </a:schemeClr>
            </a:solidFill>
          </a:ln>
          <a:effectLst>
            <a:glow rad="635000">
              <a:schemeClr val="tx1">
                <a:lumMod val="50000"/>
                <a:lumOff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415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</a:rPr>
              <a:t>Example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en-US" sz="3200" dirty="0" smtClean="0">
                <a:solidFill>
                  <a:prstClr val="black"/>
                </a:solidFill>
              </a:rPr>
              <a:t>What topological features does the following data exhibit?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574876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</a:rPr>
              <a:t>Problem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en-US" sz="3200" dirty="0" smtClean="0">
                <a:solidFill>
                  <a:prstClr val="black"/>
                </a:solidFill>
              </a:rPr>
              <a:t>Discrete points have trivial topology.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73899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8064A2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99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81000" y="354157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</a:rPr>
              <a:t>Idea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en-US" sz="3200" dirty="0" smtClean="0">
                <a:solidFill>
                  <a:prstClr val="black"/>
                </a:solidFill>
              </a:rPr>
              <a:t>Connect nearby points.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</a:rPr>
                  <a:t>1. Choose a distance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i="1" dirty="0" smtClean="0">
                    <a:solidFill>
                      <a:prstClr val="black"/>
                    </a:solidFill>
                  </a:rPr>
                  <a:t>.</a:t>
                </a:r>
                <a:endParaRPr lang="en-US" sz="22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4484" t="-3846" r="-8969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1000" y="55521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</a:rPr>
              <a:t>Problem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</a:rPr>
              <a:t>: </a:t>
            </a:r>
            <a:r>
              <a:rPr lang="en-US" sz="3200" dirty="0" smtClean="0">
                <a:solidFill>
                  <a:prstClr val="black"/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</a:rPr>
              <a:t>A graph captures connectivity, but ignores higher-order features, such as holes.</a:t>
            </a:r>
            <a:endParaRPr lang="en-US" sz="3200" dirty="0">
              <a:solidFill>
                <a:prstClr val="black"/>
              </a:solidFill>
              <a:effectLst>
                <a:glow rad="127000">
                  <a:prstClr val="white">
                    <a:alpha val="60000"/>
                  </a:prst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</a:rPr>
                  <a:t>.</a:t>
                </a:r>
                <a:endParaRPr lang="en-US" sz="2200" i="1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blipFill rotWithShape="0">
                <a:blip r:embed="rId4"/>
                <a:stretch>
                  <a:fillRect l="-6780" t="-4778" r="-10169" b="-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/>
      <p:bldP spid="47" grpId="0"/>
      <p:bldP spid="4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7296"/>
            <a:ext cx="1948025" cy="2203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1000"/>
            <a:ext cx="400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For a </a:t>
            </a:r>
            <a:r>
              <a:rPr lang="en-US" sz="4000" dirty="0" smtClean="0"/>
              <a:t>polyhedron,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80798" y="888831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028" y="1088886"/>
            <a:ext cx="248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(# </a:t>
            </a:r>
            <a:r>
              <a:rPr lang="en-US" sz="4000" dirty="0" smtClean="0"/>
              <a:t>vertices)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64580" y="1087926"/>
            <a:ext cx="245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– </a:t>
            </a:r>
            <a:r>
              <a:rPr lang="en-US" sz="4000" dirty="0"/>
              <a:t>(# </a:t>
            </a:r>
            <a:r>
              <a:rPr lang="en-US" sz="4000" dirty="0" smtClean="0"/>
              <a:t>edges)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326857" y="1089961"/>
            <a:ext cx="2300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+ </a:t>
            </a:r>
            <a:r>
              <a:rPr lang="en-US" sz="4000" dirty="0"/>
              <a:t>(# faces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545265" y="108662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=</a:t>
            </a:r>
            <a:endParaRPr lang="en-US" sz="4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657600" y="2286000"/>
            <a:ext cx="4335024" cy="2840188"/>
            <a:chOff x="5410200" y="3200400"/>
            <a:chExt cx="2209800" cy="1447800"/>
          </a:xfrm>
        </p:grpSpPr>
        <p:sp>
          <p:nvSpPr>
            <p:cNvPr id="28" name="Cube 27"/>
            <p:cNvSpPr/>
            <p:nvPr/>
          </p:nvSpPr>
          <p:spPr>
            <a:xfrm>
              <a:off x="5410200" y="3200400"/>
              <a:ext cx="2209800" cy="1447800"/>
            </a:xfrm>
            <a:prstGeom prst="cube">
              <a:avLst>
                <a:gd name="adj" fmla="val 2631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257800" y="3733800"/>
              <a:ext cx="106680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410200" y="4267200"/>
              <a:ext cx="381000" cy="38100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5791200" y="4267200"/>
              <a:ext cx="182880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253661" y="5257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07619" y="5257800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– </a:t>
            </a:r>
            <a:r>
              <a:rPr lang="en-US" sz="4400" dirty="0" smtClean="0"/>
              <a:t>12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5807239" y="52578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+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6665033" y="52578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=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81402" y="5867400"/>
            <a:ext cx="99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vertices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1554" y="5867400"/>
            <a:ext cx="79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edges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5867400"/>
            <a:ext cx="719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faces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1399" y="504998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504998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399" y="2965371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62800" y="2965371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36437" y="220979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17838" y="220979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336437" y="430256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17838" y="4302569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triangles 7.89"/>
          <p:cNvSpPr/>
          <p:nvPr/>
        </p:nvSpPr>
        <p:spPr>
          <a:xfrm>
            <a:off x="6095624" y="1912111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triangle 7.5"/>
          <p:cNvSpPr/>
          <p:nvPr/>
        </p:nvSpPr>
        <p:spPr>
          <a:xfrm>
            <a:off x="2814459" y="1725517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riangles 7.3"/>
          <p:cNvSpPr/>
          <p:nvPr/>
        </p:nvSpPr>
        <p:spPr>
          <a:xfrm>
            <a:off x="2210909" y="2440709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riangles 7.2"/>
          <p:cNvSpPr/>
          <p:nvPr/>
        </p:nvSpPr>
        <p:spPr>
          <a:xfrm>
            <a:off x="6015335" y="391686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triangles 7.1"/>
          <p:cNvSpPr/>
          <p:nvPr/>
        </p:nvSpPr>
        <p:spPr>
          <a:xfrm>
            <a:off x="2208468" y="1997143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riangles 7.1"/>
          <p:cNvSpPr/>
          <p:nvPr/>
        </p:nvSpPr>
        <p:spPr>
          <a:xfrm>
            <a:off x="2210560" y="1998462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triangle 7.0"/>
          <p:cNvSpPr/>
          <p:nvPr/>
        </p:nvSpPr>
        <p:spPr>
          <a:xfrm>
            <a:off x="2437510" y="3233879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triangles 6.6"/>
          <p:cNvSpPr/>
          <p:nvPr/>
        </p:nvSpPr>
        <p:spPr>
          <a:xfrm>
            <a:off x="2203389" y="199614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triangles 6.6"/>
          <p:cNvSpPr/>
          <p:nvPr/>
        </p:nvSpPr>
        <p:spPr>
          <a:xfrm>
            <a:off x="6012633" y="3926921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riangle 6.3"/>
          <p:cNvSpPr/>
          <p:nvPr/>
        </p:nvSpPr>
        <p:spPr>
          <a:xfrm>
            <a:off x="2199364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riangle 5.92"/>
          <p:cNvSpPr/>
          <p:nvPr/>
        </p:nvSpPr>
        <p:spPr>
          <a:xfrm>
            <a:off x="6141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riangle 5.3"/>
          <p:cNvSpPr/>
          <p:nvPr/>
        </p:nvSpPr>
        <p:spPr>
          <a:xfrm>
            <a:off x="2435892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riangle 5.3"/>
          <p:cNvSpPr/>
          <p:nvPr/>
        </p:nvSpPr>
        <p:spPr>
          <a:xfrm>
            <a:off x="6137889" y="3176670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riangle 5.29"/>
          <p:cNvSpPr/>
          <p:nvPr/>
        </p:nvSpPr>
        <p:spPr>
          <a:xfrm>
            <a:off x="6085743" y="1910272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riangle 4.72"/>
          <p:cNvSpPr/>
          <p:nvPr/>
        </p:nvSpPr>
        <p:spPr>
          <a:xfrm>
            <a:off x="5304124" y="1913634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68400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8064A2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81000" y="35415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</a:rPr>
              <a:t>Idea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en-US" sz="3200" dirty="0" smtClean="0">
                <a:solidFill>
                  <a:prstClr val="black"/>
                </a:solidFill>
              </a:rPr>
              <a:t>Connect nearby points, build a simplicial complex.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</a:rPr>
                  <a:t>1. Choose a distance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i="1" dirty="0" smtClean="0">
                    <a:solidFill>
                      <a:prstClr val="black"/>
                    </a:solidFill>
                  </a:rPr>
                  <a:t>.</a:t>
                </a:r>
                <a:endParaRPr lang="en-US" sz="22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4484" t="-3846" r="-8969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4F81BD">
                        <a:lumMod val="75000"/>
                      </a:srgbClr>
                    </a:solidFill>
                  </a:rPr>
                  <a:t>Problem</a:t>
                </a:r>
                <a:r>
                  <a:rPr lang="en-US" sz="3200" dirty="0" smtClean="0">
                    <a:solidFill>
                      <a:srgbClr val="4F81BD">
                        <a:lumMod val="75000"/>
                      </a:srgbClr>
                    </a:solidFill>
                  </a:rPr>
                  <a:t>: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How do we choose distance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?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</a:rPr>
                  <a:t>.</a:t>
                </a:r>
                <a:endParaRPr lang="en-US" sz="2200" i="1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blipFill rotWithShape="0">
                <a:blip r:embed="rId5"/>
                <a:stretch>
                  <a:fillRect l="-6780" t="-4778" r="-10169" b="-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7424593" y="2651775"/>
            <a:ext cx="1719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3</a:t>
            </a:r>
            <a:r>
              <a:rPr lang="en-US" sz="2200" dirty="0" smtClean="0">
                <a:solidFill>
                  <a:prstClr val="black"/>
                </a:solidFill>
              </a:rPr>
              <a:t>. Fill in complete </a:t>
            </a:r>
            <a:r>
              <a:rPr lang="en-US" sz="2200" dirty="0" err="1" smtClean="0">
                <a:solidFill>
                  <a:prstClr val="black"/>
                </a:solidFill>
              </a:rPr>
              <a:t>simplices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i="1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05854" y="5526290"/>
            <a:ext cx="365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80000"/>
                    </a:prstClr>
                  </a:glow>
                </a:effectLst>
              </a:rPr>
              <a:t>4. Homology detects the hole.</a:t>
            </a:r>
            <a:endParaRPr lang="en-US" sz="2200" i="1" dirty="0">
              <a:solidFill>
                <a:prstClr val="black"/>
              </a:solidFill>
              <a:effectLst>
                <a:glow rad="101600">
                  <a:prstClr val="white">
                    <a:alpha val="8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50" grpId="0"/>
      <p:bldP spid="47" grpId="0"/>
      <p:bldP spid="4" grpId="0"/>
      <p:bldP spid="48" grpId="0"/>
      <p:bldP spid="49" grpId="0"/>
      <p:bldP spid="51" grpId="0"/>
      <p:bldP spid="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726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14619" y="24275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89603" y="15376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2326" y="117013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66932" y="130729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22096" y="448460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73746" y="406324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84093" y="4267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87122" y="31662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56496" y="32158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53279" y="406815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314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98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73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26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50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06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05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1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47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86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57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54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67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61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53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47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70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40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37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69369" y="397430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69694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59"/>
          <p:cNvSpPr/>
          <p:nvPr/>
        </p:nvSpPr>
        <p:spPr>
          <a:xfrm>
            <a:off x="2438066" y="3125766"/>
            <a:ext cx="763501" cy="8477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284249 w 763501"/>
              <a:gd name="connsiteY0" fmla="*/ 847725 h 847725"/>
              <a:gd name="connsiteX1" fmla="*/ 0 w 763501"/>
              <a:gd name="connsiteY1" fmla="*/ 128589 h 847725"/>
              <a:gd name="connsiteX2" fmla="*/ 763501 w 763501"/>
              <a:gd name="connsiteY2" fmla="*/ 0 h 847725"/>
              <a:gd name="connsiteX3" fmla="*/ 284249 w 763501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501" h="847725">
                <a:moveTo>
                  <a:pt x="284249" y="847725"/>
                </a:moveTo>
                <a:lnTo>
                  <a:pt x="0" y="128589"/>
                </a:lnTo>
                <a:lnTo>
                  <a:pt x="763501" y="0"/>
                </a:lnTo>
                <a:lnTo>
                  <a:pt x="284249" y="8477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Isosceles Triangle 59"/>
          <p:cNvSpPr/>
          <p:nvPr/>
        </p:nvSpPr>
        <p:spPr>
          <a:xfrm>
            <a:off x="6119086" y="3178050"/>
            <a:ext cx="88194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943" h="797719">
                <a:moveTo>
                  <a:pt x="881943" y="797719"/>
                </a:moveTo>
                <a:lnTo>
                  <a:pt x="0" y="747713"/>
                </a:lnTo>
                <a:lnTo>
                  <a:pt x="642058" y="0"/>
                </a:lnTo>
                <a:lnTo>
                  <a:pt x="88194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Isosceles Triangle 59"/>
          <p:cNvSpPr/>
          <p:nvPr/>
        </p:nvSpPr>
        <p:spPr>
          <a:xfrm>
            <a:off x="5298396" y="1918792"/>
            <a:ext cx="1581036" cy="52198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36" h="521989">
                <a:moveTo>
                  <a:pt x="785191" y="0"/>
                </a:moveTo>
                <a:lnTo>
                  <a:pt x="1581036" y="521989"/>
                </a:lnTo>
                <a:lnTo>
                  <a:pt x="834317" y="385763"/>
                </a:lnTo>
                <a:lnTo>
                  <a:pt x="0" y="140493"/>
                </a:lnTo>
                <a:lnTo>
                  <a:pt x="78519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Isosceles Triangle 59"/>
          <p:cNvSpPr/>
          <p:nvPr/>
        </p:nvSpPr>
        <p:spPr>
          <a:xfrm>
            <a:off x="2805004" y="1740051"/>
            <a:ext cx="1354052" cy="70246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93825 w 1354052"/>
              <a:gd name="connsiteY0" fmla="*/ 702468 h 702468"/>
              <a:gd name="connsiteX1" fmla="*/ 0 w 1354052"/>
              <a:gd name="connsiteY1" fmla="*/ 252413 h 702468"/>
              <a:gd name="connsiteX2" fmla="*/ 1354052 w 1354052"/>
              <a:gd name="connsiteY2" fmla="*/ 0 h 702468"/>
              <a:gd name="connsiteX3" fmla="*/ 693825 w 1354052"/>
              <a:gd name="connsiteY3" fmla="*/ 702468 h 70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052" h="702468">
                <a:moveTo>
                  <a:pt x="693825" y="702468"/>
                </a:moveTo>
                <a:lnTo>
                  <a:pt x="0" y="252413"/>
                </a:lnTo>
                <a:lnTo>
                  <a:pt x="1354052" y="0"/>
                </a:lnTo>
                <a:lnTo>
                  <a:pt x="693825" y="70246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Isosceles Triangle 59"/>
          <p:cNvSpPr/>
          <p:nvPr/>
        </p:nvSpPr>
        <p:spPr>
          <a:xfrm>
            <a:off x="6010010" y="3925759"/>
            <a:ext cx="986718" cy="91489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  <a:gd name="connsiteX0" fmla="*/ 1294779 w 1581036"/>
              <a:gd name="connsiteY0" fmla="*/ 0 h 893464"/>
              <a:gd name="connsiteX1" fmla="*/ 1581036 w 1581036"/>
              <a:gd name="connsiteY1" fmla="*/ 893464 h 893464"/>
              <a:gd name="connsiteX2" fmla="*/ 834317 w 1581036"/>
              <a:gd name="connsiteY2" fmla="*/ 757238 h 893464"/>
              <a:gd name="connsiteX3" fmla="*/ 0 w 1581036"/>
              <a:gd name="connsiteY3" fmla="*/ 511968 h 893464"/>
              <a:gd name="connsiteX4" fmla="*/ 1294779 w 1581036"/>
              <a:gd name="connsiteY4" fmla="*/ 0 h 893464"/>
              <a:gd name="connsiteX0" fmla="*/ 878061 w 1164318"/>
              <a:gd name="connsiteY0" fmla="*/ 50007 h 943471"/>
              <a:gd name="connsiteX1" fmla="*/ 1164318 w 1164318"/>
              <a:gd name="connsiteY1" fmla="*/ 943471 h 943471"/>
              <a:gd name="connsiteX2" fmla="*/ 417599 w 1164318"/>
              <a:gd name="connsiteY2" fmla="*/ 807245 h 943471"/>
              <a:gd name="connsiteX3" fmla="*/ 0 w 1164318"/>
              <a:gd name="connsiteY3" fmla="*/ 0 h 943471"/>
              <a:gd name="connsiteX4" fmla="*/ 878061 w 1164318"/>
              <a:gd name="connsiteY4" fmla="*/ 50007 h 943471"/>
              <a:gd name="connsiteX0" fmla="*/ 991480 w 1277737"/>
              <a:gd name="connsiteY0" fmla="*/ 50007 h 943471"/>
              <a:gd name="connsiteX1" fmla="*/ 1277737 w 1277737"/>
              <a:gd name="connsiteY1" fmla="*/ 943471 h 943471"/>
              <a:gd name="connsiteX2" fmla="*/ 0 w 1277737"/>
              <a:gd name="connsiteY2" fmla="*/ 907257 h 943471"/>
              <a:gd name="connsiteX3" fmla="*/ 113419 w 1277737"/>
              <a:gd name="connsiteY3" fmla="*/ 0 h 943471"/>
              <a:gd name="connsiteX4" fmla="*/ 991480 w 1277737"/>
              <a:gd name="connsiteY4" fmla="*/ 50007 h 943471"/>
              <a:gd name="connsiteX0" fmla="*/ 991480 w 991480"/>
              <a:gd name="connsiteY0" fmla="*/ 50007 h 914896"/>
              <a:gd name="connsiteX1" fmla="*/ 891975 w 991480"/>
              <a:gd name="connsiteY1" fmla="*/ 914896 h 914896"/>
              <a:gd name="connsiteX2" fmla="*/ 0 w 991480"/>
              <a:gd name="connsiteY2" fmla="*/ 907257 h 914896"/>
              <a:gd name="connsiteX3" fmla="*/ 113419 w 991480"/>
              <a:gd name="connsiteY3" fmla="*/ 0 h 914896"/>
              <a:gd name="connsiteX4" fmla="*/ 991480 w 991480"/>
              <a:gd name="connsiteY4" fmla="*/ 50007 h 914896"/>
              <a:gd name="connsiteX0" fmla="*/ 979574 w 979574"/>
              <a:gd name="connsiteY0" fmla="*/ 100014 h 914896"/>
              <a:gd name="connsiteX1" fmla="*/ 891975 w 979574"/>
              <a:gd name="connsiteY1" fmla="*/ 914896 h 914896"/>
              <a:gd name="connsiteX2" fmla="*/ 0 w 979574"/>
              <a:gd name="connsiteY2" fmla="*/ 907257 h 914896"/>
              <a:gd name="connsiteX3" fmla="*/ 113419 w 979574"/>
              <a:gd name="connsiteY3" fmla="*/ 0 h 914896"/>
              <a:gd name="connsiteX4" fmla="*/ 979574 w 979574"/>
              <a:gd name="connsiteY4" fmla="*/ 100014 h 914896"/>
              <a:gd name="connsiteX0" fmla="*/ 986718 w 986718"/>
              <a:gd name="connsiteY0" fmla="*/ 52389 h 914896"/>
              <a:gd name="connsiteX1" fmla="*/ 891975 w 986718"/>
              <a:gd name="connsiteY1" fmla="*/ 914896 h 914896"/>
              <a:gd name="connsiteX2" fmla="*/ 0 w 986718"/>
              <a:gd name="connsiteY2" fmla="*/ 907257 h 914896"/>
              <a:gd name="connsiteX3" fmla="*/ 113419 w 986718"/>
              <a:gd name="connsiteY3" fmla="*/ 0 h 914896"/>
              <a:gd name="connsiteX4" fmla="*/ 986718 w 986718"/>
              <a:gd name="connsiteY4" fmla="*/ 52389 h 9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18" h="914896">
                <a:moveTo>
                  <a:pt x="986718" y="52389"/>
                </a:moveTo>
                <a:lnTo>
                  <a:pt x="891975" y="914896"/>
                </a:lnTo>
                <a:lnTo>
                  <a:pt x="0" y="907257"/>
                </a:lnTo>
                <a:lnTo>
                  <a:pt x="113419" y="0"/>
                </a:lnTo>
                <a:lnTo>
                  <a:pt x="986718" y="52389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>
            <a:stCxn id="49" idx="1"/>
            <a:endCxn id="48" idx="2"/>
          </p:cNvCxnSpPr>
          <p:nvPr/>
        </p:nvCxnSpPr>
        <p:spPr>
          <a:xfrm flipH="1">
            <a:off x="6761144" y="244078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2"/>
            <a:endCxn id="49" idx="0"/>
          </p:cNvCxnSpPr>
          <p:nvPr/>
        </p:nvCxnSpPr>
        <p:spPr>
          <a:xfrm flipH="1" flipV="1">
            <a:off x="6083587" y="1918792"/>
            <a:ext cx="491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9"/>
          <p:cNvSpPr/>
          <p:nvPr/>
        </p:nvSpPr>
        <p:spPr>
          <a:xfrm>
            <a:off x="2201787" y="1990725"/>
            <a:ext cx="1296902" cy="126116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58106 w 1318333"/>
              <a:gd name="connsiteY0" fmla="*/ 702468 h 702468"/>
              <a:gd name="connsiteX1" fmla="*/ 0 w 1318333"/>
              <a:gd name="connsiteY1" fmla="*/ 221456 h 702468"/>
              <a:gd name="connsiteX2" fmla="*/ 1318333 w 1318333"/>
              <a:gd name="connsiteY2" fmla="*/ 0 h 702468"/>
              <a:gd name="connsiteX3" fmla="*/ 658106 w 1318333"/>
              <a:gd name="connsiteY3" fmla="*/ 702468 h 70246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236625 w 1318333"/>
              <a:gd name="connsiteY3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505694 w 1318333"/>
              <a:gd name="connsiteY3" fmla="*/ 689083 h 912018"/>
              <a:gd name="connsiteX4" fmla="*/ 236625 w 1318333"/>
              <a:gd name="connsiteY4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998613 w 1318333"/>
              <a:gd name="connsiteY3" fmla="*/ 786714 h 912018"/>
              <a:gd name="connsiteX4" fmla="*/ 236625 w 1318333"/>
              <a:gd name="connsiteY4" fmla="*/ 912018 h 912018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1296902 w 1296902"/>
              <a:gd name="connsiteY2" fmla="*/ 0 h 812005"/>
              <a:gd name="connsiteX3" fmla="*/ 998613 w 1296902"/>
              <a:gd name="connsiteY3" fmla="*/ 686701 h 812005"/>
              <a:gd name="connsiteX4" fmla="*/ 236625 w 1296902"/>
              <a:gd name="connsiteY4" fmla="*/ 812005 h 812005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527126 w 1296902"/>
              <a:gd name="connsiteY2" fmla="*/ 72339 h 812005"/>
              <a:gd name="connsiteX3" fmla="*/ 1296902 w 1296902"/>
              <a:gd name="connsiteY3" fmla="*/ 0 h 812005"/>
              <a:gd name="connsiteX4" fmla="*/ 998613 w 1296902"/>
              <a:gd name="connsiteY4" fmla="*/ 686701 h 812005"/>
              <a:gd name="connsiteX5" fmla="*/ 236625 w 1296902"/>
              <a:gd name="connsiteY5" fmla="*/ 812005 h 812005"/>
              <a:gd name="connsiteX0" fmla="*/ 236625 w 1296902"/>
              <a:gd name="connsiteY0" fmla="*/ 1261160 h 1261160"/>
              <a:gd name="connsiteX1" fmla="*/ 0 w 1296902"/>
              <a:gd name="connsiteY1" fmla="*/ 570598 h 1261160"/>
              <a:gd name="connsiteX2" fmla="*/ 596182 w 1296902"/>
              <a:gd name="connsiteY2" fmla="*/ 0 h 1261160"/>
              <a:gd name="connsiteX3" fmla="*/ 1296902 w 1296902"/>
              <a:gd name="connsiteY3" fmla="*/ 449155 h 1261160"/>
              <a:gd name="connsiteX4" fmla="*/ 998613 w 1296902"/>
              <a:gd name="connsiteY4" fmla="*/ 1135856 h 1261160"/>
              <a:gd name="connsiteX5" fmla="*/ 236625 w 1296902"/>
              <a:gd name="connsiteY5" fmla="*/ 1261160 h 1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902" h="1261160">
                <a:moveTo>
                  <a:pt x="236625" y="1261160"/>
                </a:moveTo>
                <a:lnTo>
                  <a:pt x="0" y="570598"/>
                </a:lnTo>
                <a:lnTo>
                  <a:pt x="596182" y="0"/>
                </a:lnTo>
                <a:lnTo>
                  <a:pt x="1296902" y="449155"/>
                </a:lnTo>
                <a:lnTo>
                  <a:pt x="998613" y="1135856"/>
                </a:lnTo>
                <a:lnTo>
                  <a:pt x="236625" y="126116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is too small…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381000" y="60299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prstClr val="black"/>
                </a:solidFill>
              </a:rPr>
              <a:t>…then we detect noise.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314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98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73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26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50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06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05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1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47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86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57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54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67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61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53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47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70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40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37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disk 19"/>
          <p:cNvSpPr/>
          <p:nvPr/>
        </p:nvSpPr>
        <p:spPr>
          <a:xfrm>
            <a:off x="1110779" y="145741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disk 18"/>
          <p:cNvSpPr/>
          <p:nvPr/>
        </p:nvSpPr>
        <p:spPr>
          <a:xfrm>
            <a:off x="2403049" y="133376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disk 17"/>
          <p:cNvSpPr/>
          <p:nvPr/>
        </p:nvSpPr>
        <p:spPr>
          <a:xfrm>
            <a:off x="3057976" y="63817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disk 16"/>
          <p:cNvSpPr/>
          <p:nvPr/>
        </p:nvSpPr>
        <p:spPr>
          <a:xfrm>
            <a:off x="4207367" y="95888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disk 15"/>
          <p:cNvSpPr/>
          <p:nvPr/>
        </p:nvSpPr>
        <p:spPr>
          <a:xfrm>
            <a:off x="4985142" y="82172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disk 14"/>
          <p:cNvSpPr/>
          <p:nvPr/>
        </p:nvSpPr>
        <p:spPr>
          <a:xfrm>
            <a:off x="5899312" y="2865020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disk 13"/>
          <p:cNvSpPr/>
          <p:nvPr/>
        </p:nvSpPr>
        <p:spPr>
          <a:xfrm>
            <a:off x="4916562" y="372674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disk 12"/>
          <p:cNvSpPr/>
          <p:nvPr/>
        </p:nvSpPr>
        <p:spPr>
          <a:xfrm>
            <a:off x="4069674" y="413619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disk 11"/>
          <p:cNvSpPr/>
          <p:nvPr/>
        </p:nvSpPr>
        <p:spPr>
          <a:xfrm>
            <a:off x="2722147" y="39186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disk 10"/>
          <p:cNvSpPr/>
          <p:nvPr/>
        </p:nvSpPr>
        <p:spPr>
          <a:xfrm>
            <a:off x="1471559" y="340705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disk 9"/>
          <p:cNvSpPr/>
          <p:nvPr/>
        </p:nvSpPr>
        <p:spPr>
          <a:xfrm>
            <a:off x="1342553" y="2142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disk 8"/>
          <p:cNvSpPr/>
          <p:nvPr/>
        </p:nvSpPr>
        <p:spPr>
          <a:xfrm>
            <a:off x="5029938" y="28225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disk 7"/>
          <p:cNvSpPr/>
          <p:nvPr/>
        </p:nvSpPr>
        <p:spPr>
          <a:xfrm>
            <a:off x="1619875" y="287342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disk 6"/>
          <p:cNvSpPr/>
          <p:nvPr/>
        </p:nvSpPr>
        <p:spPr>
          <a:xfrm>
            <a:off x="5657435" y="20791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disk 5"/>
          <p:cNvSpPr/>
          <p:nvPr/>
        </p:nvSpPr>
        <p:spPr>
          <a:xfrm>
            <a:off x="5030038" y="119404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disk 4"/>
          <p:cNvSpPr/>
          <p:nvPr/>
        </p:nvSpPr>
        <p:spPr>
          <a:xfrm>
            <a:off x="5796095" y="37268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disk 3"/>
          <p:cNvSpPr/>
          <p:nvPr/>
        </p:nvSpPr>
        <p:spPr>
          <a:xfrm>
            <a:off x="2095475" y="20322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disk 2"/>
          <p:cNvSpPr/>
          <p:nvPr/>
        </p:nvSpPr>
        <p:spPr>
          <a:xfrm>
            <a:off x="1707620" y="89238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disk 1"/>
          <p:cNvSpPr/>
          <p:nvPr/>
        </p:nvSpPr>
        <p:spPr>
          <a:xfrm>
            <a:off x="5773464" y="133171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330" fill="hold"/>
                                        <p:tgtEl>
                                          <p:spTgt spid="5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330" fill="hold"/>
                                        <p:tgtEl>
                                          <p:spTgt spid="5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330" fill="hold"/>
                                        <p:tgtEl>
                                          <p:spTgt spid="5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330" fill="hold"/>
                                        <p:tgtEl>
                                          <p:spTgt spid="6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330" fill="hold"/>
                                        <p:tgtEl>
                                          <p:spTgt spid="6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330" fill="hold"/>
                                        <p:tgtEl>
                                          <p:spTgt spid="6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1330" fill="hold"/>
                                        <p:tgtEl>
                                          <p:spTgt spid="6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330" fill="hold"/>
                                        <p:tgtEl>
                                          <p:spTgt spid="6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330" fill="hold"/>
                                        <p:tgtEl>
                                          <p:spTgt spid="66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330" fill="hold"/>
                                        <p:tgtEl>
                                          <p:spTgt spid="6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330" fill="hold"/>
                                        <p:tgtEl>
                                          <p:spTgt spid="6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330" fill="hold"/>
                                        <p:tgtEl>
                                          <p:spTgt spid="6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330" fill="hold"/>
                                        <p:tgtEl>
                                          <p:spTgt spid="7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330" fill="hold"/>
                                        <p:tgtEl>
                                          <p:spTgt spid="7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330" fill="hold"/>
                                        <p:tgtEl>
                                          <p:spTgt spid="7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330" fill="hold"/>
                                        <p:tgtEl>
                                          <p:spTgt spid="7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330" fill="hold"/>
                                        <p:tgtEl>
                                          <p:spTgt spid="7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330" fill="hold"/>
                                        <p:tgtEl>
                                          <p:spTgt spid="7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330" fill="hold"/>
                                        <p:tgtEl>
                                          <p:spTgt spid="6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sk 1"/>
          <p:cNvSpPr/>
          <p:nvPr/>
        </p:nvSpPr>
        <p:spPr>
          <a:xfrm>
            <a:off x="5043362" y="61107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disk 6"/>
          <p:cNvSpPr/>
          <p:nvPr/>
        </p:nvSpPr>
        <p:spPr>
          <a:xfrm>
            <a:off x="4927333" y="13514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isk 5"/>
          <p:cNvSpPr/>
          <p:nvPr/>
        </p:nvSpPr>
        <p:spPr>
          <a:xfrm>
            <a:off x="4302317" y="46150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isk 15"/>
          <p:cNvSpPr/>
          <p:nvPr/>
        </p:nvSpPr>
        <p:spPr>
          <a:xfrm>
            <a:off x="4255040" y="9394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disk 16"/>
          <p:cNvSpPr/>
          <p:nvPr/>
        </p:nvSpPr>
        <p:spPr>
          <a:xfrm>
            <a:off x="3479646" y="23110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disk 17"/>
          <p:cNvSpPr/>
          <p:nvPr/>
        </p:nvSpPr>
        <p:spPr>
          <a:xfrm>
            <a:off x="2327874" y="-8960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disk 12"/>
          <p:cNvSpPr/>
          <p:nvPr/>
        </p:nvSpPr>
        <p:spPr>
          <a:xfrm>
            <a:off x="3334810" y="340841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isk 10"/>
          <p:cNvSpPr/>
          <p:nvPr/>
        </p:nvSpPr>
        <p:spPr>
          <a:xfrm>
            <a:off x="743838" y="267689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disk 3"/>
          <p:cNvSpPr/>
          <p:nvPr/>
        </p:nvSpPr>
        <p:spPr>
          <a:xfrm>
            <a:off x="1367754" y="130206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disk 9"/>
          <p:cNvSpPr/>
          <p:nvPr/>
        </p:nvSpPr>
        <p:spPr>
          <a:xfrm>
            <a:off x="612451" y="141468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isk 13"/>
          <p:cNvSpPr/>
          <p:nvPr/>
        </p:nvSpPr>
        <p:spPr>
          <a:xfrm>
            <a:off x="4186460" y="298706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isk 19"/>
          <p:cNvSpPr/>
          <p:nvPr/>
        </p:nvSpPr>
        <p:spPr>
          <a:xfrm>
            <a:off x="380677" y="72964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isk 11"/>
          <p:cNvSpPr/>
          <p:nvPr/>
        </p:nvSpPr>
        <p:spPr>
          <a:xfrm>
            <a:off x="1996807" y="31909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isk 7"/>
          <p:cNvSpPr/>
          <p:nvPr/>
        </p:nvSpPr>
        <p:spPr>
          <a:xfrm>
            <a:off x="889773" y="214088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isk 2"/>
          <p:cNvSpPr/>
          <p:nvPr/>
        </p:nvSpPr>
        <p:spPr>
          <a:xfrm>
            <a:off x="977518" y="16461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isk 18"/>
          <p:cNvSpPr/>
          <p:nvPr/>
        </p:nvSpPr>
        <p:spPr>
          <a:xfrm>
            <a:off x="1675328" y="605987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isk 8"/>
          <p:cNvSpPr/>
          <p:nvPr/>
        </p:nvSpPr>
        <p:spPr>
          <a:xfrm>
            <a:off x="4299836" y="2090042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isk 14"/>
          <p:cNvSpPr/>
          <p:nvPr/>
        </p:nvSpPr>
        <p:spPr>
          <a:xfrm>
            <a:off x="5169210" y="213962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isk 4"/>
          <p:cNvSpPr/>
          <p:nvPr/>
        </p:nvSpPr>
        <p:spPr>
          <a:xfrm>
            <a:off x="5065993" y="299196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2" name="Freeform 341"/>
          <p:cNvSpPr/>
          <p:nvPr/>
        </p:nvSpPr>
        <p:spPr>
          <a:xfrm>
            <a:off x="2202656" y="1738311"/>
            <a:ext cx="4794249" cy="3504407"/>
          </a:xfrm>
          <a:custGeom>
            <a:avLst/>
            <a:gdLst>
              <a:gd name="connsiteX0" fmla="*/ 0 w 4794250"/>
              <a:gd name="connsiteY0" fmla="*/ 825500 h 3511550"/>
              <a:gd name="connsiteX1" fmla="*/ 596900 w 4794250"/>
              <a:gd name="connsiteY1" fmla="*/ 254000 h 3511550"/>
              <a:gd name="connsiteX2" fmla="*/ 1949450 w 4794250"/>
              <a:gd name="connsiteY2" fmla="*/ 0 h 3511550"/>
              <a:gd name="connsiteX3" fmla="*/ 3898900 w 4794250"/>
              <a:gd name="connsiteY3" fmla="*/ 177800 h 3511550"/>
              <a:gd name="connsiteX4" fmla="*/ 4679950 w 4794250"/>
              <a:gd name="connsiteY4" fmla="*/ 704850 h 3511550"/>
              <a:gd name="connsiteX5" fmla="*/ 4794250 w 4794250"/>
              <a:gd name="connsiteY5" fmla="*/ 2235200 h 3511550"/>
              <a:gd name="connsiteX6" fmla="*/ 4686300 w 4794250"/>
              <a:gd name="connsiteY6" fmla="*/ 3098800 h 3511550"/>
              <a:gd name="connsiteX7" fmla="*/ 2959100 w 4794250"/>
              <a:gd name="connsiteY7" fmla="*/ 3511550 h 3511550"/>
              <a:gd name="connsiteX8" fmla="*/ 1600200 w 4794250"/>
              <a:gd name="connsiteY8" fmla="*/ 3302000 h 3511550"/>
              <a:gd name="connsiteX9" fmla="*/ 355600 w 4794250"/>
              <a:gd name="connsiteY9" fmla="*/ 2794000 h 3511550"/>
              <a:gd name="connsiteX10" fmla="*/ 0 w 4794250"/>
              <a:gd name="connsiteY10" fmla="*/ 825500 h 3511550"/>
              <a:gd name="connsiteX0" fmla="*/ 0 w 4753768"/>
              <a:gd name="connsiteY0" fmla="*/ 842168 h 3511550"/>
              <a:gd name="connsiteX1" fmla="*/ 556418 w 4753768"/>
              <a:gd name="connsiteY1" fmla="*/ 254000 h 3511550"/>
              <a:gd name="connsiteX2" fmla="*/ 1908968 w 4753768"/>
              <a:gd name="connsiteY2" fmla="*/ 0 h 3511550"/>
              <a:gd name="connsiteX3" fmla="*/ 3858418 w 4753768"/>
              <a:gd name="connsiteY3" fmla="*/ 177800 h 3511550"/>
              <a:gd name="connsiteX4" fmla="*/ 4639468 w 4753768"/>
              <a:gd name="connsiteY4" fmla="*/ 704850 h 3511550"/>
              <a:gd name="connsiteX5" fmla="*/ 4753768 w 4753768"/>
              <a:gd name="connsiteY5" fmla="*/ 2235200 h 3511550"/>
              <a:gd name="connsiteX6" fmla="*/ 4645818 w 4753768"/>
              <a:gd name="connsiteY6" fmla="*/ 3098800 h 3511550"/>
              <a:gd name="connsiteX7" fmla="*/ 2918618 w 4753768"/>
              <a:gd name="connsiteY7" fmla="*/ 3511550 h 3511550"/>
              <a:gd name="connsiteX8" fmla="*/ 1559718 w 4753768"/>
              <a:gd name="connsiteY8" fmla="*/ 3302000 h 3511550"/>
              <a:gd name="connsiteX9" fmla="*/ 315118 w 4753768"/>
              <a:gd name="connsiteY9" fmla="*/ 2794000 h 3511550"/>
              <a:gd name="connsiteX10" fmla="*/ 0 w 4753768"/>
              <a:gd name="connsiteY10" fmla="*/ 842168 h 3511550"/>
              <a:gd name="connsiteX0" fmla="*/ 0 w 4801393"/>
              <a:gd name="connsiteY0" fmla="*/ 823118 h 3511550"/>
              <a:gd name="connsiteX1" fmla="*/ 604043 w 4801393"/>
              <a:gd name="connsiteY1" fmla="*/ 254000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23118 h 3511550"/>
              <a:gd name="connsiteX1" fmla="*/ 606425 w 4801393"/>
              <a:gd name="connsiteY1" fmla="*/ 258763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06450 h 3494882"/>
              <a:gd name="connsiteX1" fmla="*/ 606425 w 4801393"/>
              <a:gd name="connsiteY1" fmla="*/ 242095 h 3494882"/>
              <a:gd name="connsiteX2" fmla="*/ 1956593 w 4801393"/>
              <a:gd name="connsiteY2" fmla="*/ 0 h 3494882"/>
              <a:gd name="connsiteX3" fmla="*/ 3906043 w 4801393"/>
              <a:gd name="connsiteY3" fmla="*/ 161132 h 3494882"/>
              <a:gd name="connsiteX4" fmla="*/ 4687093 w 4801393"/>
              <a:gd name="connsiteY4" fmla="*/ 688182 h 3494882"/>
              <a:gd name="connsiteX5" fmla="*/ 4801393 w 4801393"/>
              <a:gd name="connsiteY5" fmla="*/ 2218532 h 3494882"/>
              <a:gd name="connsiteX6" fmla="*/ 4693443 w 4801393"/>
              <a:gd name="connsiteY6" fmla="*/ 3082132 h 3494882"/>
              <a:gd name="connsiteX7" fmla="*/ 2966243 w 4801393"/>
              <a:gd name="connsiteY7" fmla="*/ 3494882 h 3494882"/>
              <a:gd name="connsiteX8" fmla="*/ 1607343 w 4801393"/>
              <a:gd name="connsiteY8" fmla="*/ 3285332 h 3494882"/>
              <a:gd name="connsiteX9" fmla="*/ 362743 w 4801393"/>
              <a:gd name="connsiteY9" fmla="*/ 2777332 h 3494882"/>
              <a:gd name="connsiteX10" fmla="*/ 0 w 4801393"/>
              <a:gd name="connsiteY10" fmla="*/ 806450 h 3494882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906043 w 4801393"/>
              <a:gd name="connsiteY3" fmla="*/ 173038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01268 w 4801393"/>
              <a:gd name="connsiteY3" fmla="*/ 254001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39468 w 4801393"/>
              <a:gd name="connsiteY4" fmla="*/ 726282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75187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784724"/>
              <a:gd name="connsiteY0" fmla="*/ 818356 h 3506788"/>
              <a:gd name="connsiteX1" fmla="*/ 606425 w 4784724"/>
              <a:gd name="connsiteY1" fmla="*/ 254001 h 3506788"/>
              <a:gd name="connsiteX2" fmla="*/ 1949449 w 4784724"/>
              <a:gd name="connsiteY2" fmla="*/ 0 h 3506788"/>
              <a:gd name="connsiteX3" fmla="*/ 3875087 w 4784724"/>
              <a:gd name="connsiteY3" fmla="*/ 175420 h 3506788"/>
              <a:gd name="connsiteX4" fmla="*/ 4675187 w 4784724"/>
              <a:gd name="connsiteY4" fmla="*/ 700088 h 3506788"/>
              <a:gd name="connsiteX5" fmla="*/ 4784724 w 4784724"/>
              <a:gd name="connsiteY5" fmla="*/ 2230438 h 3506788"/>
              <a:gd name="connsiteX6" fmla="*/ 4693443 w 4784724"/>
              <a:gd name="connsiteY6" fmla="*/ 3094038 h 3506788"/>
              <a:gd name="connsiteX7" fmla="*/ 2966243 w 4784724"/>
              <a:gd name="connsiteY7" fmla="*/ 3506788 h 3506788"/>
              <a:gd name="connsiteX8" fmla="*/ 1607343 w 4784724"/>
              <a:gd name="connsiteY8" fmla="*/ 3297238 h 3506788"/>
              <a:gd name="connsiteX9" fmla="*/ 362743 w 4784724"/>
              <a:gd name="connsiteY9" fmla="*/ 2789238 h 3506788"/>
              <a:gd name="connsiteX10" fmla="*/ 0 w 4784724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3443 w 4794249"/>
              <a:gd name="connsiteY6" fmla="*/ 3094038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68663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82951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2743 w 4794249"/>
              <a:gd name="connsiteY9" fmla="*/ 2789238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86556 w 4794249"/>
              <a:gd name="connsiteY9" fmla="*/ 2753520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5125 w 4794249"/>
              <a:gd name="connsiteY9" fmla="*/ 2774952 h 3504407"/>
              <a:gd name="connsiteX10" fmla="*/ 0 w 4794249"/>
              <a:gd name="connsiteY10" fmla="*/ 818356 h 35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249" h="3504407">
                <a:moveTo>
                  <a:pt x="0" y="818356"/>
                </a:moveTo>
                <a:lnTo>
                  <a:pt x="606425" y="254001"/>
                </a:lnTo>
                <a:lnTo>
                  <a:pt x="1949449" y="0"/>
                </a:lnTo>
                <a:lnTo>
                  <a:pt x="3875087" y="175420"/>
                </a:lnTo>
                <a:lnTo>
                  <a:pt x="4675187" y="700088"/>
                </a:lnTo>
                <a:lnTo>
                  <a:pt x="4794249" y="2230438"/>
                </a:lnTo>
                <a:lnTo>
                  <a:pt x="4695824" y="3096419"/>
                </a:lnTo>
                <a:lnTo>
                  <a:pt x="2966243" y="3504407"/>
                </a:lnTo>
                <a:lnTo>
                  <a:pt x="1619250" y="3282951"/>
                </a:lnTo>
                <a:lnTo>
                  <a:pt x="365125" y="2774952"/>
                </a:lnTo>
                <a:lnTo>
                  <a:pt x="0" y="818356"/>
                </a:lnTo>
                <a:close/>
              </a:path>
            </a:pathLst>
          </a:custGeom>
          <a:solidFill>
            <a:srgbClr val="604A7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69369" y="397430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69369" y="4510088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14763" y="5024438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69694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59056" y="1740051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761144" y="244078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10010" y="3978148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23429" y="3925759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438412" y="1990725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201787" y="2442519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201787" y="2561323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40448" y="2442519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97969" y="1990725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896101" y="397192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21906" y="4831556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17419" y="482441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931" y="4833939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3044" y="2057400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81713" y="1924050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26956" y="2295525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74669" y="2431256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755606" y="3176588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24575" y="393144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821906" y="3924300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816350" y="3968750"/>
            <a:ext cx="3184525" cy="1054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62550" y="3968751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141236" y="1724003"/>
            <a:ext cx="2859639" cy="22479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310188" y="2062163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081713" y="1924050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34100" y="2295525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57988" y="318135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77050" y="2438400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505201" y="2432050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2556978" y="3924300"/>
            <a:ext cx="3570772" cy="5967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013847" y="392430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92464" y="3128552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168900" y="3924301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159250" y="1739900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08600" y="2057400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6083300" y="1924050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6124575" y="2300288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6129338" y="318135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124575" y="2433638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803525" y="199072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2203450" y="199390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03450" y="255270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427799" y="313372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195916" y="242887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432050" y="324485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707424" y="313690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432050" y="3238500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2571750" y="3123761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717801" y="2438400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498751" y="2440636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3500438" y="2438400"/>
            <a:ext cx="2519362" cy="2390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3500438" y="2433638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3505200" y="173967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495675" y="2057400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500438" y="1931194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511551" y="2298700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3505201" y="2432050"/>
            <a:ext cx="3257549" cy="749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3505200" y="2432050"/>
            <a:ext cx="3371605" cy="71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2713039" y="1995488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806565" y="1992961"/>
            <a:ext cx="1016135" cy="3042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2571215" y="1995488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2800949" y="1737360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804160" y="1988820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2804160" y="1912620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2804160" y="1988820"/>
            <a:ext cx="3322714" cy="307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203507" y="2560652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708276" y="3971123"/>
            <a:ext cx="3311524" cy="8523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2697481" y="3977641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2712720" y="1737360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2712720" y="2046446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2202180" y="2552700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3817620" y="4823460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438400" y="3246120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3197746" y="3138436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3817620" y="1729747"/>
            <a:ext cx="338333" cy="32918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3817620" y="2052207"/>
            <a:ext cx="1488772" cy="29769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3817620" y="1914484"/>
            <a:ext cx="2260647" cy="3107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3817620" y="3170345"/>
            <a:ext cx="2930225" cy="18588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2209801" y="1733550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2209800" y="2057401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3192780" y="3147060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2560320" y="4503420"/>
            <a:ext cx="3453328" cy="3224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4152900" y="1737360"/>
            <a:ext cx="1859280" cy="3086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303520" y="2049780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6012180" y="1913810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6012180" y="2293620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6036062" y="3253282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6019800" y="2430788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2438400" y="3253740"/>
            <a:ext cx="2720968" cy="19756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2430780" y="1740851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2423160" y="2060356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 flipV="1">
            <a:off x="3200401" y="3136901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3187700" y="1739900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3185160" y="2057400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3187700" y="1924413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3194557" y="2292350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 flipV="1">
            <a:off x="3194051" y="3130550"/>
            <a:ext cx="3568699" cy="50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569197" y="4516838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4152900" y="1733550"/>
            <a:ext cx="101600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5168901" y="2051050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5168900" y="1924050"/>
            <a:ext cx="914400" cy="33147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5175250" y="2294701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168900" y="2429365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 flipV="1">
            <a:off x="4152900" y="1739900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 flipV="1">
            <a:off x="4152900" y="1739900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 flipV="1">
            <a:off x="4152900" y="1739900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5310188" y="192405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 flipV="1">
            <a:off x="5300663" y="206216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 flipV="1">
            <a:off x="5310188" y="2057400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 flipV="1">
            <a:off x="5305425" y="2057400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 flipV="1">
            <a:off x="6086475" y="191928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 flipV="1">
            <a:off x="6086475" y="1914525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 flipV="1">
            <a:off x="6081713" y="191452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 flipV="1">
            <a:off x="6138863" y="229552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 flipV="1">
            <a:off x="6129338" y="229552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 flipV="1">
            <a:off x="4152900" y="1736725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oint 18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oint 17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oint 16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int 15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oint 14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oint 13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2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1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0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9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8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7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6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5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4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3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2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1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</a:rPr>
                  <a:t> is too large…</a:t>
                </a:r>
                <a:endParaRPr lang="en-US" sz="32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545" t="-21875" b="-4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381000" y="60299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…then we get a giant simplex (trivial homology).</a:t>
            </a:r>
            <a:endParaRPr lang="en-US" sz="3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2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riangles 7.89"/>
          <p:cNvSpPr/>
          <p:nvPr/>
        </p:nvSpPr>
        <p:spPr>
          <a:xfrm>
            <a:off x="6095624" y="1912111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riangle 7.5"/>
          <p:cNvSpPr/>
          <p:nvPr/>
        </p:nvSpPr>
        <p:spPr>
          <a:xfrm>
            <a:off x="2814459" y="1725517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riangles 7.3"/>
          <p:cNvSpPr/>
          <p:nvPr/>
        </p:nvSpPr>
        <p:spPr>
          <a:xfrm>
            <a:off x="2210909" y="2440709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riangles 7.2"/>
          <p:cNvSpPr/>
          <p:nvPr/>
        </p:nvSpPr>
        <p:spPr>
          <a:xfrm>
            <a:off x="6015335" y="391686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riangles 7.1"/>
          <p:cNvSpPr/>
          <p:nvPr/>
        </p:nvSpPr>
        <p:spPr>
          <a:xfrm>
            <a:off x="2208468" y="1997143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riangles 7.1"/>
          <p:cNvSpPr/>
          <p:nvPr/>
        </p:nvSpPr>
        <p:spPr>
          <a:xfrm>
            <a:off x="2210560" y="1998462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riangle 7.0"/>
          <p:cNvSpPr/>
          <p:nvPr/>
        </p:nvSpPr>
        <p:spPr>
          <a:xfrm>
            <a:off x="2437510" y="3233879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riangles 6.6"/>
          <p:cNvSpPr/>
          <p:nvPr/>
        </p:nvSpPr>
        <p:spPr>
          <a:xfrm>
            <a:off x="2203389" y="199614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riangles 6.6"/>
          <p:cNvSpPr/>
          <p:nvPr/>
        </p:nvSpPr>
        <p:spPr>
          <a:xfrm>
            <a:off x="6012633" y="3926921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riangle 6.3"/>
          <p:cNvSpPr/>
          <p:nvPr/>
        </p:nvSpPr>
        <p:spPr>
          <a:xfrm>
            <a:off x="2199364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riangle 5.92"/>
          <p:cNvSpPr/>
          <p:nvPr/>
        </p:nvSpPr>
        <p:spPr>
          <a:xfrm>
            <a:off x="6141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riangle 5.3"/>
          <p:cNvSpPr/>
          <p:nvPr/>
        </p:nvSpPr>
        <p:spPr>
          <a:xfrm>
            <a:off x="2435892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riangle 5.3"/>
          <p:cNvSpPr/>
          <p:nvPr/>
        </p:nvSpPr>
        <p:spPr>
          <a:xfrm>
            <a:off x="6137889" y="3176670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riangle 5.29"/>
          <p:cNvSpPr/>
          <p:nvPr/>
        </p:nvSpPr>
        <p:spPr>
          <a:xfrm>
            <a:off x="6085743" y="1910272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riangle 4.72"/>
          <p:cNvSpPr/>
          <p:nvPr/>
        </p:nvSpPr>
        <p:spPr>
          <a:xfrm>
            <a:off x="5304124" y="1913634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175658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8064A2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8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4F81BD">
                        <a:lumMod val="75000"/>
                      </a:srgbClr>
                    </a:solidFill>
                  </a:rPr>
                  <a:t>Problem: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How do we choose distance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?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</a:rPr>
                  <a:t>This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 looks good.</a:t>
                </a:r>
                <a:endParaRPr lang="en-US" sz="22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4"/>
                <a:stretch>
                  <a:fillRect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4F81BD">
                        <a:lumMod val="75000"/>
                      </a:srgbClr>
                    </a:solidFill>
                  </a:rPr>
                  <a:t>Idea</a:t>
                </a:r>
                <a:r>
                  <a:rPr lang="en-US" sz="3200" dirty="0" smtClean="0">
                    <a:solidFill>
                      <a:srgbClr val="4F81BD">
                        <a:lumMod val="75000"/>
                      </a:srgbClr>
                    </a:solidFill>
                  </a:rPr>
                  <a:t>: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Consider </a:t>
                </a:r>
                <a:r>
                  <a:rPr lang="en-US" sz="3200" i="1" dirty="0" smtClean="0">
                    <a:solidFill>
                      <a:prstClr val="black"/>
                    </a:solidFill>
                  </a:rPr>
                  <a:t>all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distances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.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3645468" y="2765669"/>
            <a:ext cx="1903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80000"/>
                    </a:prstClr>
                  </a:glow>
                </a:effectLst>
              </a:rPr>
              <a:t>How do we know this hole is significant and not noise?</a:t>
            </a:r>
            <a:endParaRPr lang="en-US" sz="2200" i="1" dirty="0">
              <a:solidFill>
                <a:prstClr val="black"/>
              </a:solidFill>
              <a:effectLst>
                <a:glow rad="101600">
                  <a:prstClr val="white">
                    <a:alpha val="8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5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94" grpId="0"/>
      <p:bldP spid="95" grpId="0"/>
      <p:bldP spid="96" grpId="0"/>
      <p:bldP spid="97" grpId="0"/>
      <p:bldP spid="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257242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97500" y="3410857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98952" y="3466659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68684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riangles 6.6"/>
          <p:cNvSpPr/>
          <p:nvPr/>
        </p:nvSpPr>
        <p:spPr>
          <a:xfrm>
            <a:off x="6007886" y="4157661"/>
            <a:ext cx="1253435" cy="114787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85118 w 981783"/>
              <a:gd name="connsiteY0" fmla="*/ 910275 h 910275"/>
              <a:gd name="connsiteX1" fmla="*/ 0 w 981783"/>
              <a:gd name="connsiteY1" fmla="*/ 895194 h 910275"/>
              <a:gd name="connsiteX2" fmla="*/ 108822 w 981783"/>
              <a:gd name="connsiteY2" fmla="*/ 0 h 910275"/>
              <a:gd name="connsiteX3" fmla="*/ 981783 w 981783"/>
              <a:gd name="connsiteY3" fmla="*/ 42706 h 910275"/>
              <a:gd name="connsiteX4" fmla="*/ 885118 w 981783"/>
              <a:gd name="connsiteY4" fmla="*/ 910275 h 910275"/>
              <a:gd name="connsiteX0" fmla="*/ 885118 w 993146"/>
              <a:gd name="connsiteY0" fmla="*/ 910275 h 910275"/>
              <a:gd name="connsiteX1" fmla="*/ 0 w 993146"/>
              <a:gd name="connsiteY1" fmla="*/ 895194 h 910275"/>
              <a:gd name="connsiteX2" fmla="*/ 108822 w 993146"/>
              <a:gd name="connsiteY2" fmla="*/ 0 h 910275"/>
              <a:gd name="connsiteX3" fmla="*/ 993146 w 993146"/>
              <a:gd name="connsiteY3" fmla="*/ 50182 h 910275"/>
              <a:gd name="connsiteX4" fmla="*/ 885118 w 993146"/>
              <a:gd name="connsiteY4" fmla="*/ 910275 h 910275"/>
              <a:gd name="connsiteX0" fmla="*/ 887013 w 993146"/>
              <a:gd name="connsiteY0" fmla="*/ 900930 h 900930"/>
              <a:gd name="connsiteX1" fmla="*/ 0 w 993146"/>
              <a:gd name="connsiteY1" fmla="*/ 895194 h 900930"/>
              <a:gd name="connsiteX2" fmla="*/ 108822 w 993146"/>
              <a:gd name="connsiteY2" fmla="*/ 0 h 900930"/>
              <a:gd name="connsiteX3" fmla="*/ 993146 w 993146"/>
              <a:gd name="connsiteY3" fmla="*/ 50182 h 900930"/>
              <a:gd name="connsiteX4" fmla="*/ 887013 w 993146"/>
              <a:gd name="connsiteY4" fmla="*/ 900930 h 900930"/>
              <a:gd name="connsiteX0" fmla="*/ 890801 w 996934"/>
              <a:gd name="connsiteY0" fmla="*/ 900930 h 900930"/>
              <a:gd name="connsiteX1" fmla="*/ 0 w 996934"/>
              <a:gd name="connsiteY1" fmla="*/ 898933 h 900930"/>
              <a:gd name="connsiteX2" fmla="*/ 112610 w 996934"/>
              <a:gd name="connsiteY2" fmla="*/ 0 h 900930"/>
              <a:gd name="connsiteX3" fmla="*/ 996934 w 996934"/>
              <a:gd name="connsiteY3" fmla="*/ 50182 h 900930"/>
              <a:gd name="connsiteX4" fmla="*/ 890801 w 996934"/>
              <a:gd name="connsiteY4" fmla="*/ 900930 h 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34" h="900930">
                <a:moveTo>
                  <a:pt x="890801" y="900930"/>
                </a:moveTo>
                <a:lnTo>
                  <a:pt x="0" y="898933"/>
                </a:lnTo>
                <a:lnTo>
                  <a:pt x="112610" y="0"/>
                </a:lnTo>
                <a:lnTo>
                  <a:pt x="996934" y="50182"/>
                </a:lnTo>
                <a:lnTo>
                  <a:pt x="890801" y="90093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513" y="607834"/>
                <a:ext cx="49894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Each hole appears at a particular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and disappears at another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" y="607834"/>
                <a:ext cx="4989426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567" t="-4405" r="-220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530704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73955" y="6335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72414" y="690912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642146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>
            <a:off x="7869398" y="1500029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7869397" y="350679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058985" y="692150"/>
            <a:ext cx="0" cy="114493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82526" y="976150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26" y="976150"/>
                <a:ext cx="69557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rot="16200000">
            <a:off x="7953952" y="4565792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7953951" y="3057320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184444" y="3466658"/>
            <a:ext cx="0" cy="149961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34135" y="3924079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35" y="3924079"/>
                <a:ext cx="70506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line 7.5"/>
          <p:cNvCxnSpPr/>
          <p:nvPr/>
        </p:nvCxnSpPr>
        <p:spPr>
          <a:xfrm>
            <a:off x="6099175" y="234632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7.5"/>
          <p:cNvCxnSpPr/>
          <p:nvPr/>
        </p:nvCxnSpPr>
        <p:spPr>
          <a:xfrm>
            <a:off x="6251575" y="120650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7.5"/>
          <p:cNvCxnSpPr/>
          <p:nvPr/>
        </p:nvCxnSpPr>
        <p:spPr>
          <a:xfrm flipV="1">
            <a:off x="6102204" y="120500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7.5"/>
          <p:cNvCxnSpPr/>
          <p:nvPr/>
        </p:nvCxnSpPr>
        <p:spPr>
          <a:xfrm flipV="1">
            <a:off x="7223125" y="1261000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7.5"/>
          <p:cNvCxnSpPr/>
          <p:nvPr/>
        </p:nvCxnSpPr>
        <p:spPr>
          <a:xfrm>
            <a:off x="6002754" y="530490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7.5"/>
          <p:cNvCxnSpPr/>
          <p:nvPr/>
        </p:nvCxnSpPr>
        <p:spPr>
          <a:xfrm>
            <a:off x="6155154" y="416508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7.5"/>
          <p:cNvCxnSpPr/>
          <p:nvPr/>
        </p:nvCxnSpPr>
        <p:spPr>
          <a:xfrm flipV="1">
            <a:off x="6005783" y="416358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7.5"/>
          <p:cNvCxnSpPr/>
          <p:nvPr/>
        </p:nvCxnSpPr>
        <p:spPr>
          <a:xfrm flipV="1">
            <a:off x="7126704" y="4219580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ne 7.5"/>
          <p:cNvCxnSpPr/>
          <p:nvPr/>
        </p:nvCxnSpPr>
        <p:spPr>
          <a:xfrm>
            <a:off x="6143625" y="4162425"/>
            <a:ext cx="981075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257263" y="117576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15553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8804" y="1119959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26995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62109" y="412981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20399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63650" y="4074014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31841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816" y="2086223"/>
                <a:ext cx="4267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We can represent the </a:t>
                </a:r>
                <a:r>
                  <a:rPr lang="en-US" sz="2800" b="1" dirty="0" smtClean="0">
                    <a:solidFill>
                      <a:srgbClr val="4F81BD">
                        <a:lumMod val="75000"/>
                      </a:srgbClr>
                    </a:solidFill>
                  </a:rPr>
                  <a:t>persistence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of this hole as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6" y="2086223"/>
                <a:ext cx="426720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3000" t="-3965" r="-314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horizontal axis"/>
          <p:cNvCxnSpPr/>
          <p:nvPr/>
        </p:nvCxnSpPr>
        <p:spPr>
          <a:xfrm>
            <a:off x="1020408" y="5013127"/>
            <a:ext cx="2941767" cy="0"/>
          </a:xfrm>
          <a:prstGeom prst="line">
            <a:avLst/>
          </a:prstGeom>
          <a:ln w="22225" cap="sq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label d:"/>
              <p:cNvSpPr txBox="1"/>
              <p:nvPr/>
            </p:nvSpPr>
            <p:spPr>
              <a:xfrm>
                <a:off x="534483" y="5049564"/>
                <a:ext cx="500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: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83" y="5049564"/>
                <a:ext cx="50065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2439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label 0"/>
              <p:cNvSpPr txBox="1"/>
              <p:nvPr/>
            </p:nvSpPr>
            <p:spPr>
              <a:xfrm>
                <a:off x="1435750" y="5096997"/>
                <a:ext cx="633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50" y="5096997"/>
                <a:ext cx="6337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ersistence bar 1"/>
          <p:cNvCxnSpPr/>
          <p:nvPr/>
        </p:nvCxnSpPr>
        <p:spPr>
          <a:xfrm>
            <a:off x="1752600" y="4722634"/>
            <a:ext cx="1295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5816" y="3540094"/>
                <a:ext cx="426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We visualize this pair as a bar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: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6" y="3540094"/>
                <a:ext cx="4267200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0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label 0"/>
              <p:cNvSpPr txBox="1"/>
              <p:nvPr/>
            </p:nvSpPr>
            <p:spPr>
              <a:xfrm>
                <a:off x="2732607" y="5096997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607" y="5096997"/>
                <a:ext cx="641971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357692" y="5648980"/>
            <a:ext cx="497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collection of bars is a </a:t>
            </a:r>
            <a:r>
              <a:rPr lang="en-US" sz="2800" b="1" dirty="0" smtClean="0">
                <a:solidFill>
                  <a:srgbClr val="4F81BD">
                    <a:lumMod val="75000"/>
                  </a:srgbClr>
                </a:solidFill>
              </a:rPr>
              <a:t>barcode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1752600" y="4925546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048000" y="4925546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3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3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3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3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1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8" grpId="0" animBg="1"/>
      <p:bldP spid="3" grpId="0"/>
      <p:bldP spid="38" grpId="0" animBg="1"/>
      <p:bldP spid="39" grpId="0" animBg="1"/>
      <p:bldP spid="40" grpId="0" animBg="1"/>
      <p:bldP spid="41" grpId="0" animBg="1"/>
      <p:bldP spid="49" grpId="0"/>
      <p:bldP spid="53" grpId="0"/>
      <p:bldP spid="42" grpId="0" animBg="1"/>
      <p:bldP spid="43" grpId="0" animBg="1"/>
      <p:bldP spid="44" grpId="0" animBg="1"/>
      <p:bldP spid="45" grpId="0" animBg="1"/>
      <p:bldP spid="34" grpId="0" animBg="1"/>
      <p:bldP spid="35" grpId="0" animBg="1"/>
      <p:bldP spid="36" grpId="0" animBg="1"/>
      <p:bldP spid="37" grpId="0" animBg="1"/>
      <p:bldP spid="79" grpId="0"/>
      <p:bldP spid="82" grpId="0"/>
      <p:bldP spid="83" grpId="0"/>
      <p:bldP spid="94" grpId="0"/>
      <p:bldP spid="95" grpId="0"/>
      <p:bldP spid="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563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isk 18"/>
          <p:cNvSpPr/>
          <p:nvPr/>
        </p:nvSpPr>
        <p:spPr>
          <a:xfrm>
            <a:off x="1858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disk 17"/>
          <p:cNvSpPr/>
          <p:nvPr/>
        </p:nvSpPr>
        <p:spPr>
          <a:xfrm>
            <a:off x="2510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disk 16"/>
          <p:cNvSpPr/>
          <p:nvPr/>
        </p:nvSpPr>
        <p:spPr>
          <a:xfrm>
            <a:off x="3662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isk 15"/>
          <p:cNvSpPr/>
          <p:nvPr/>
        </p:nvSpPr>
        <p:spPr>
          <a:xfrm>
            <a:off x="4437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isk 14"/>
          <p:cNvSpPr/>
          <p:nvPr/>
        </p:nvSpPr>
        <p:spPr>
          <a:xfrm>
            <a:off x="5352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isk 13"/>
          <p:cNvSpPr/>
          <p:nvPr/>
        </p:nvSpPr>
        <p:spPr>
          <a:xfrm>
            <a:off x="4369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disk 12"/>
          <p:cNvSpPr/>
          <p:nvPr/>
        </p:nvSpPr>
        <p:spPr>
          <a:xfrm>
            <a:off x="3517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isk 11"/>
          <p:cNvSpPr/>
          <p:nvPr/>
        </p:nvSpPr>
        <p:spPr>
          <a:xfrm>
            <a:off x="2179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isk 10"/>
          <p:cNvSpPr/>
          <p:nvPr/>
        </p:nvSpPr>
        <p:spPr>
          <a:xfrm>
            <a:off x="926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disk 9"/>
          <p:cNvSpPr/>
          <p:nvPr/>
        </p:nvSpPr>
        <p:spPr>
          <a:xfrm>
            <a:off x="795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isk 8"/>
          <p:cNvSpPr/>
          <p:nvPr/>
        </p:nvSpPr>
        <p:spPr>
          <a:xfrm>
            <a:off x="4482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isk 7"/>
          <p:cNvSpPr/>
          <p:nvPr/>
        </p:nvSpPr>
        <p:spPr>
          <a:xfrm>
            <a:off x="1072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disk 6"/>
          <p:cNvSpPr/>
          <p:nvPr/>
        </p:nvSpPr>
        <p:spPr>
          <a:xfrm>
            <a:off x="5110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isk 5"/>
          <p:cNvSpPr/>
          <p:nvPr/>
        </p:nvSpPr>
        <p:spPr>
          <a:xfrm>
            <a:off x="4485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isk 4"/>
          <p:cNvSpPr/>
          <p:nvPr/>
        </p:nvSpPr>
        <p:spPr>
          <a:xfrm>
            <a:off x="5248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disk 3"/>
          <p:cNvSpPr/>
          <p:nvPr/>
        </p:nvSpPr>
        <p:spPr>
          <a:xfrm>
            <a:off x="1550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isk 2"/>
          <p:cNvSpPr/>
          <p:nvPr/>
        </p:nvSpPr>
        <p:spPr>
          <a:xfrm>
            <a:off x="1160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disk 1"/>
          <p:cNvSpPr/>
          <p:nvPr/>
        </p:nvSpPr>
        <p:spPr>
          <a:xfrm>
            <a:off x="5226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disk 19"/>
          <p:cNvSpPr/>
          <p:nvPr/>
        </p:nvSpPr>
        <p:spPr>
          <a:xfrm>
            <a:off x="1110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disk 18"/>
          <p:cNvSpPr/>
          <p:nvPr/>
        </p:nvSpPr>
        <p:spPr>
          <a:xfrm>
            <a:off x="2403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1" name="disk 17"/>
          <p:cNvSpPr/>
          <p:nvPr/>
        </p:nvSpPr>
        <p:spPr>
          <a:xfrm>
            <a:off x="3057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disk 16"/>
          <p:cNvSpPr/>
          <p:nvPr/>
        </p:nvSpPr>
        <p:spPr>
          <a:xfrm>
            <a:off x="4207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5" name="disk 15"/>
          <p:cNvSpPr/>
          <p:nvPr/>
        </p:nvSpPr>
        <p:spPr>
          <a:xfrm>
            <a:off x="4985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disk 14"/>
          <p:cNvSpPr/>
          <p:nvPr/>
        </p:nvSpPr>
        <p:spPr>
          <a:xfrm>
            <a:off x="5899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9" name="disk 13"/>
          <p:cNvSpPr/>
          <p:nvPr/>
        </p:nvSpPr>
        <p:spPr>
          <a:xfrm>
            <a:off x="4916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disk 12"/>
          <p:cNvSpPr/>
          <p:nvPr/>
        </p:nvSpPr>
        <p:spPr>
          <a:xfrm>
            <a:off x="4069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disk 11"/>
          <p:cNvSpPr/>
          <p:nvPr/>
        </p:nvSpPr>
        <p:spPr>
          <a:xfrm>
            <a:off x="2722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3" name="disk 10"/>
          <p:cNvSpPr/>
          <p:nvPr/>
        </p:nvSpPr>
        <p:spPr>
          <a:xfrm>
            <a:off x="1471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4" name="disk 9"/>
          <p:cNvSpPr/>
          <p:nvPr/>
        </p:nvSpPr>
        <p:spPr>
          <a:xfrm>
            <a:off x="1342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5" name="disk 8"/>
          <p:cNvSpPr/>
          <p:nvPr/>
        </p:nvSpPr>
        <p:spPr>
          <a:xfrm>
            <a:off x="5029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6" name="disk 7"/>
          <p:cNvSpPr/>
          <p:nvPr/>
        </p:nvSpPr>
        <p:spPr>
          <a:xfrm>
            <a:off x="1619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7" name="disk 6"/>
          <p:cNvSpPr/>
          <p:nvPr/>
        </p:nvSpPr>
        <p:spPr>
          <a:xfrm>
            <a:off x="5657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0" name="disk 5"/>
          <p:cNvSpPr/>
          <p:nvPr/>
        </p:nvSpPr>
        <p:spPr>
          <a:xfrm>
            <a:off x="5030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1" name="disk 4"/>
          <p:cNvSpPr/>
          <p:nvPr/>
        </p:nvSpPr>
        <p:spPr>
          <a:xfrm>
            <a:off x="5796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2" name="disk 3"/>
          <p:cNvSpPr/>
          <p:nvPr/>
        </p:nvSpPr>
        <p:spPr>
          <a:xfrm>
            <a:off x="2095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disk 2"/>
          <p:cNvSpPr/>
          <p:nvPr/>
        </p:nvSpPr>
        <p:spPr>
          <a:xfrm>
            <a:off x="1707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4" name="disk 1"/>
          <p:cNvSpPr/>
          <p:nvPr/>
        </p:nvSpPr>
        <p:spPr>
          <a:xfrm>
            <a:off x="5773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disk 19"/>
          <p:cNvSpPr/>
          <p:nvPr/>
        </p:nvSpPr>
        <p:spPr>
          <a:xfrm>
            <a:off x="1477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disk 18"/>
          <p:cNvSpPr/>
          <p:nvPr/>
        </p:nvSpPr>
        <p:spPr>
          <a:xfrm>
            <a:off x="2770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disk 17"/>
          <p:cNvSpPr/>
          <p:nvPr/>
        </p:nvSpPr>
        <p:spPr>
          <a:xfrm>
            <a:off x="3425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disk 16"/>
          <p:cNvSpPr/>
          <p:nvPr/>
        </p:nvSpPr>
        <p:spPr>
          <a:xfrm>
            <a:off x="4574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disk 15"/>
          <p:cNvSpPr/>
          <p:nvPr/>
        </p:nvSpPr>
        <p:spPr>
          <a:xfrm>
            <a:off x="5352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disk 14"/>
          <p:cNvSpPr/>
          <p:nvPr/>
        </p:nvSpPr>
        <p:spPr>
          <a:xfrm>
            <a:off x="6266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disk 13"/>
          <p:cNvSpPr/>
          <p:nvPr/>
        </p:nvSpPr>
        <p:spPr>
          <a:xfrm>
            <a:off x="5283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disk 12"/>
          <p:cNvSpPr/>
          <p:nvPr/>
        </p:nvSpPr>
        <p:spPr>
          <a:xfrm>
            <a:off x="4436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disk 11"/>
          <p:cNvSpPr/>
          <p:nvPr/>
        </p:nvSpPr>
        <p:spPr>
          <a:xfrm>
            <a:off x="3089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disk 10"/>
          <p:cNvSpPr/>
          <p:nvPr/>
        </p:nvSpPr>
        <p:spPr>
          <a:xfrm>
            <a:off x="1838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disk 9"/>
          <p:cNvSpPr/>
          <p:nvPr/>
        </p:nvSpPr>
        <p:spPr>
          <a:xfrm>
            <a:off x="1709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disk 8"/>
          <p:cNvSpPr/>
          <p:nvPr/>
        </p:nvSpPr>
        <p:spPr>
          <a:xfrm>
            <a:off x="5397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disk 7"/>
          <p:cNvSpPr/>
          <p:nvPr/>
        </p:nvSpPr>
        <p:spPr>
          <a:xfrm>
            <a:off x="1987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disk 6"/>
          <p:cNvSpPr/>
          <p:nvPr/>
        </p:nvSpPr>
        <p:spPr>
          <a:xfrm>
            <a:off x="6024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disk 5"/>
          <p:cNvSpPr/>
          <p:nvPr/>
        </p:nvSpPr>
        <p:spPr>
          <a:xfrm>
            <a:off x="5397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disk 4"/>
          <p:cNvSpPr/>
          <p:nvPr/>
        </p:nvSpPr>
        <p:spPr>
          <a:xfrm>
            <a:off x="6163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3" name="disk 3"/>
          <p:cNvSpPr/>
          <p:nvPr/>
        </p:nvSpPr>
        <p:spPr>
          <a:xfrm>
            <a:off x="2462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disk 2"/>
          <p:cNvSpPr/>
          <p:nvPr/>
        </p:nvSpPr>
        <p:spPr>
          <a:xfrm>
            <a:off x="2074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disk 1"/>
          <p:cNvSpPr/>
          <p:nvPr/>
        </p:nvSpPr>
        <p:spPr>
          <a:xfrm>
            <a:off x="6140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disk 19"/>
          <p:cNvSpPr/>
          <p:nvPr/>
        </p:nvSpPr>
        <p:spPr>
          <a:xfrm>
            <a:off x="1840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disk 18"/>
          <p:cNvSpPr/>
          <p:nvPr/>
        </p:nvSpPr>
        <p:spPr>
          <a:xfrm>
            <a:off x="3132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9" name="disk 17"/>
          <p:cNvSpPr/>
          <p:nvPr/>
        </p:nvSpPr>
        <p:spPr>
          <a:xfrm>
            <a:off x="3787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disk 16"/>
          <p:cNvSpPr/>
          <p:nvPr/>
        </p:nvSpPr>
        <p:spPr>
          <a:xfrm>
            <a:off x="4937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disk 15"/>
          <p:cNvSpPr/>
          <p:nvPr/>
        </p:nvSpPr>
        <p:spPr>
          <a:xfrm>
            <a:off x="5715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disk 14"/>
          <p:cNvSpPr/>
          <p:nvPr/>
        </p:nvSpPr>
        <p:spPr>
          <a:xfrm>
            <a:off x="6629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disk 13"/>
          <p:cNvSpPr/>
          <p:nvPr/>
        </p:nvSpPr>
        <p:spPr>
          <a:xfrm>
            <a:off x="5646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disk 12"/>
          <p:cNvSpPr/>
          <p:nvPr/>
        </p:nvSpPr>
        <p:spPr>
          <a:xfrm>
            <a:off x="4799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disk 11"/>
          <p:cNvSpPr/>
          <p:nvPr/>
        </p:nvSpPr>
        <p:spPr>
          <a:xfrm>
            <a:off x="3452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disk 10"/>
          <p:cNvSpPr/>
          <p:nvPr/>
        </p:nvSpPr>
        <p:spPr>
          <a:xfrm>
            <a:off x="2201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disk 9"/>
          <p:cNvSpPr/>
          <p:nvPr/>
        </p:nvSpPr>
        <p:spPr>
          <a:xfrm>
            <a:off x="2072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disk 8"/>
          <p:cNvSpPr/>
          <p:nvPr/>
        </p:nvSpPr>
        <p:spPr>
          <a:xfrm>
            <a:off x="5759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disk 7"/>
          <p:cNvSpPr/>
          <p:nvPr/>
        </p:nvSpPr>
        <p:spPr>
          <a:xfrm>
            <a:off x="2349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disk 6"/>
          <p:cNvSpPr/>
          <p:nvPr/>
        </p:nvSpPr>
        <p:spPr>
          <a:xfrm>
            <a:off x="6387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disk 5"/>
          <p:cNvSpPr/>
          <p:nvPr/>
        </p:nvSpPr>
        <p:spPr>
          <a:xfrm>
            <a:off x="5759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disk 4"/>
          <p:cNvSpPr/>
          <p:nvPr/>
        </p:nvSpPr>
        <p:spPr>
          <a:xfrm>
            <a:off x="6526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disk 3"/>
          <p:cNvSpPr/>
          <p:nvPr/>
        </p:nvSpPr>
        <p:spPr>
          <a:xfrm>
            <a:off x="2825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disk 2"/>
          <p:cNvSpPr/>
          <p:nvPr/>
        </p:nvSpPr>
        <p:spPr>
          <a:xfrm>
            <a:off x="2437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1" name="disk 1"/>
          <p:cNvSpPr/>
          <p:nvPr/>
        </p:nvSpPr>
        <p:spPr>
          <a:xfrm>
            <a:off x="6503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3194331" y="1338511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2719189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3198095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3201659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3515534" y="1014107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4165043" y="1024481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3194478" y="2408372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5316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2712829" y="3258621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2581540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3195757" y="1713945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3504853" y="1336668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3823309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6015230" y="1598486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5311571" y="1339898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2814083" y="1022703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6762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3205356" y="1341494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2436714" y="2417291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3806330" y="4109396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4164307" y="1017982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5318507" y="1204609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2578440" y="2416257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2210641" y="1851702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4177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3508219" y="1022496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5318377" y="1345611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5169054" y="3206312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5165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3189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2802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6127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6129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6129578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5163434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5308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6757973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5" name="triangle 8.3"/>
          <p:cNvSpPr/>
          <p:nvPr/>
        </p:nvSpPr>
        <p:spPr>
          <a:xfrm>
            <a:off x="2568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2433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2573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6095624" y="1200004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2814459" y="1013410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2210909" y="1728602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6015335" y="3204757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2208468" y="1285036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2210560" y="1286355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2437510" y="2521772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2203389" y="1284040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6012633" y="321481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2199364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6141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2435892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6137889" y="2465546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6085743" y="1199148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5304124" y="1202510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5168900" y="1711891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2804160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3192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3500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2712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5303044" y="1339926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5168901" y="1333576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2209800" y="1339927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3187700" y="1206939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2423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5175250" y="1577227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3821906" y="4114082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3194557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3192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6081713" y="1206576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3505201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4152900" y="1022426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4159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2202180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6012180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3200401" y="2419427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5303520" y="1332306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4152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2697481" y="3260167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2569197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6126956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2712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3500438" y="1213720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3498751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3511551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3821906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5310188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6012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6019800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2571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2804160" y="1271346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6874669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3185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2430780" y="1023377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2438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5162550" y="3251277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6081713" y="1206576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3817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2209801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4152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5308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6083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2713039" y="1278014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2203507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3197746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4152900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6134100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3495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5310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6007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5164931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2717801" y="1720926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6124575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3187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6755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5168900" y="3206827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6124575" y="1582814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5305425" y="1339926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6877050" y="1720926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2712627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2571750" y="2406287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6086475" y="1197051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2800949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3814763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2569369" y="3792614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2440448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6010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2438412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2201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2432050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6123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2797969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2201787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6138863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6129338" y="2463876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2707424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6081713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3505200" y="1022201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5169694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6013847" y="3206826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254451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6017419" y="4106939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6124575" y="3213970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5300663" y="1344689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6757988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2803525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2203450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5310188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2427799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2432050" y="2527376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3195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6129338" y="1578051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2203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6761144" y="1723307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2569369" y="3256832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6086475" y="1201814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oint 18"/>
          <p:cNvSpPr/>
          <p:nvPr/>
        </p:nvSpPr>
        <p:spPr>
          <a:xfrm>
            <a:off x="3429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oint 17"/>
          <p:cNvSpPr/>
          <p:nvPr/>
        </p:nvSpPr>
        <p:spPr>
          <a:xfrm>
            <a:off x="4085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oint 16"/>
          <p:cNvSpPr/>
          <p:nvPr/>
        </p:nvSpPr>
        <p:spPr>
          <a:xfrm>
            <a:off x="5234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int 15"/>
          <p:cNvSpPr/>
          <p:nvPr/>
        </p:nvSpPr>
        <p:spPr>
          <a:xfrm>
            <a:off x="6012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oint 14"/>
          <p:cNvSpPr/>
          <p:nvPr/>
        </p:nvSpPr>
        <p:spPr>
          <a:xfrm>
            <a:off x="6926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oint 13"/>
          <p:cNvSpPr/>
          <p:nvPr/>
        </p:nvSpPr>
        <p:spPr>
          <a:xfrm>
            <a:off x="5943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2"/>
          <p:cNvSpPr/>
          <p:nvPr/>
        </p:nvSpPr>
        <p:spPr>
          <a:xfrm>
            <a:off x="5097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1"/>
          <p:cNvSpPr/>
          <p:nvPr/>
        </p:nvSpPr>
        <p:spPr>
          <a:xfrm>
            <a:off x="3749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0"/>
          <p:cNvSpPr/>
          <p:nvPr/>
        </p:nvSpPr>
        <p:spPr>
          <a:xfrm>
            <a:off x="2501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9"/>
          <p:cNvSpPr/>
          <p:nvPr/>
        </p:nvSpPr>
        <p:spPr>
          <a:xfrm>
            <a:off x="2369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8"/>
          <p:cNvSpPr/>
          <p:nvPr/>
        </p:nvSpPr>
        <p:spPr>
          <a:xfrm>
            <a:off x="6057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7"/>
          <p:cNvSpPr/>
          <p:nvPr/>
        </p:nvSpPr>
        <p:spPr>
          <a:xfrm>
            <a:off x="2647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6"/>
          <p:cNvSpPr/>
          <p:nvPr/>
        </p:nvSpPr>
        <p:spPr>
          <a:xfrm>
            <a:off x="6684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5"/>
          <p:cNvSpPr/>
          <p:nvPr/>
        </p:nvSpPr>
        <p:spPr>
          <a:xfrm>
            <a:off x="6057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4"/>
          <p:cNvSpPr/>
          <p:nvPr/>
        </p:nvSpPr>
        <p:spPr>
          <a:xfrm>
            <a:off x="6823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3"/>
          <p:cNvSpPr/>
          <p:nvPr/>
        </p:nvSpPr>
        <p:spPr>
          <a:xfrm>
            <a:off x="3125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2"/>
          <p:cNvSpPr/>
          <p:nvPr/>
        </p:nvSpPr>
        <p:spPr>
          <a:xfrm>
            <a:off x="2734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1"/>
          <p:cNvSpPr/>
          <p:nvPr/>
        </p:nvSpPr>
        <p:spPr>
          <a:xfrm>
            <a:off x="6800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horizontal axis"/>
          <p:cNvCxnSpPr/>
          <p:nvPr/>
        </p:nvCxnSpPr>
        <p:spPr>
          <a:xfrm>
            <a:off x="1298751" y="6172200"/>
            <a:ext cx="658368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298751" y="5441153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54" t="-10526" r="-189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11636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61" y="620136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2968917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3116778" y="5780544"/>
            <a:ext cx="58521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4030206" y="5569743"/>
            <a:ext cx="2103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4226682" y="5569743"/>
            <a:ext cx="14630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5682312" y="5569743"/>
            <a:ext cx="1669167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293843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381000" y="3429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Example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:</a:t>
            </a:r>
            <a:endParaRPr lang="en-US" sz="3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81000" y="46583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Record the barcode:</a:t>
            </a:r>
            <a:endParaRPr lang="en-US" sz="3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6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5834 -2.59259E-6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4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4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4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4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4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4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4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4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4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4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4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4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4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4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4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4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4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4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2.59259E-6 L 0.32084 -2.59259E-6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00"/>
                            </p:stCondLst>
                            <p:childTnLst>
                              <p:par>
                                <p:cTn id="3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9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9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1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9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3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3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4 -2.59259E-6 L 0.47934 -2.59259E-6 " pathEditMode="relative" rAng="0" ptsTypes="AA">
                                      <p:cBhvr>
                                        <p:cTn id="397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9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1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3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5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7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9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1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3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5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9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1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5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7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9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1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3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5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2.59259E-6 L 0.72049 -2.59259E-6 " pathEditMode="relative" rAng="0" ptsTypes="AA">
                                      <p:cBhvr>
                                        <p:cTn id="607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0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45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39" grpId="0"/>
      <p:bldP spid="59" grpId="0"/>
      <p:bldP spid="256" grpId="0"/>
      <p:bldP spid="257" grpId="0"/>
      <p:bldP spid="260" grpId="0"/>
      <p:bldP spid="320" grpId="0"/>
      <p:bldP spid="3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563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isk 18"/>
          <p:cNvSpPr/>
          <p:nvPr/>
        </p:nvSpPr>
        <p:spPr>
          <a:xfrm>
            <a:off x="1858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disk 17"/>
          <p:cNvSpPr/>
          <p:nvPr/>
        </p:nvSpPr>
        <p:spPr>
          <a:xfrm>
            <a:off x="2510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disk 16"/>
          <p:cNvSpPr/>
          <p:nvPr/>
        </p:nvSpPr>
        <p:spPr>
          <a:xfrm>
            <a:off x="3662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isk 15"/>
          <p:cNvSpPr/>
          <p:nvPr/>
        </p:nvSpPr>
        <p:spPr>
          <a:xfrm>
            <a:off x="4437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isk 14"/>
          <p:cNvSpPr/>
          <p:nvPr/>
        </p:nvSpPr>
        <p:spPr>
          <a:xfrm>
            <a:off x="5352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isk 13"/>
          <p:cNvSpPr/>
          <p:nvPr/>
        </p:nvSpPr>
        <p:spPr>
          <a:xfrm>
            <a:off x="4369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disk 12"/>
          <p:cNvSpPr/>
          <p:nvPr/>
        </p:nvSpPr>
        <p:spPr>
          <a:xfrm>
            <a:off x="3517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isk 11"/>
          <p:cNvSpPr/>
          <p:nvPr/>
        </p:nvSpPr>
        <p:spPr>
          <a:xfrm>
            <a:off x="2179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isk 10"/>
          <p:cNvSpPr/>
          <p:nvPr/>
        </p:nvSpPr>
        <p:spPr>
          <a:xfrm>
            <a:off x="926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disk 9"/>
          <p:cNvSpPr/>
          <p:nvPr/>
        </p:nvSpPr>
        <p:spPr>
          <a:xfrm>
            <a:off x="795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isk 8"/>
          <p:cNvSpPr/>
          <p:nvPr/>
        </p:nvSpPr>
        <p:spPr>
          <a:xfrm>
            <a:off x="4482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isk 7"/>
          <p:cNvSpPr/>
          <p:nvPr/>
        </p:nvSpPr>
        <p:spPr>
          <a:xfrm>
            <a:off x="1072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disk 6"/>
          <p:cNvSpPr/>
          <p:nvPr/>
        </p:nvSpPr>
        <p:spPr>
          <a:xfrm>
            <a:off x="5110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isk 5"/>
          <p:cNvSpPr/>
          <p:nvPr/>
        </p:nvSpPr>
        <p:spPr>
          <a:xfrm>
            <a:off x="4485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isk 4"/>
          <p:cNvSpPr/>
          <p:nvPr/>
        </p:nvSpPr>
        <p:spPr>
          <a:xfrm>
            <a:off x="5248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disk 3"/>
          <p:cNvSpPr/>
          <p:nvPr/>
        </p:nvSpPr>
        <p:spPr>
          <a:xfrm>
            <a:off x="1550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isk 2"/>
          <p:cNvSpPr/>
          <p:nvPr/>
        </p:nvSpPr>
        <p:spPr>
          <a:xfrm>
            <a:off x="1160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disk 1 - 3.6"/>
          <p:cNvSpPr/>
          <p:nvPr/>
        </p:nvSpPr>
        <p:spPr>
          <a:xfrm>
            <a:off x="5226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disk 19"/>
          <p:cNvSpPr/>
          <p:nvPr/>
        </p:nvSpPr>
        <p:spPr>
          <a:xfrm>
            <a:off x="1110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disk 18"/>
          <p:cNvSpPr/>
          <p:nvPr/>
        </p:nvSpPr>
        <p:spPr>
          <a:xfrm>
            <a:off x="2403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1" name="disk 17"/>
          <p:cNvSpPr/>
          <p:nvPr/>
        </p:nvSpPr>
        <p:spPr>
          <a:xfrm>
            <a:off x="3057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disk 16"/>
          <p:cNvSpPr/>
          <p:nvPr/>
        </p:nvSpPr>
        <p:spPr>
          <a:xfrm>
            <a:off x="4207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5" name="disk 15"/>
          <p:cNvSpPr/>
          <p:nvPr/>
        </p:nvSpPr>
        <p:spPr>
          <a:xfrm>
            <a:off x="4985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disk 14"/>
          <p:cNvSpPr/>
          <p:nvPr/>
        </p:nvSpPr>
        <p:spPr>
          <a:xfrm>
            <a:off x="5899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9" name="disk 13"/>
          <p:cNvSpPr/>
          <p:nvPr/>
        </p:nvSpPr>
        <p:spPr>
          <a:xfrm>
            <a:off x="4916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disk 12"/>
          <p:cNvSpPr/>
          <p:nvPr/>
        </p:nvSpPr>
        <p:spPr>
          <a:xfrm>
            <a:off x="4069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disk 11"/>
          <p:cNvSpPr/>
          <p:nvPr/>
        </p:nvSpPr>
        <p:spPr>
          <a:xfrm>
            <a:off x="2722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3" name="disk 10"/>
          <p:cNvSpPr/>
          <p:nvPr/>
        </p:nvSpPr>
        <p:spPr>
          <a:xfrm>
            <a:off x="1471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4" name="disk 9"/>
          <p:cNvSpPr/>
          <p:nvPr/>
        </p:nvSpPr>
        <p:spPr>
          <a:xfrm>
            <a:off x="1342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5" name="disk 8"/>
          <p:cNvSpPr/>
          <p:nvPr/>
        </p:nvSpPr>
        <p:spPr>
          <a:xfrm>
            <a:off x="5029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6" name="disk 7"/>
          <p:cNvSpPr/>
          <p:nvPr/>
        </p:nvSpPr>
        <p:spPr>
          <a:xfrm>
            <a:off x="1619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7" name="disk 6"/>
          <p:cNvSpPr/>
          <p:nvPr/>
        </p:nvSpPr>
        <p:spPr>
          <a:xfrm>
            <a:off x="5657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0" name="disk 5"/>
          <p:cNvSpPr/>
          <p:nvPr/>
        </p:nvSpPr>
        <p:spPr>
          <a:xfrm>
            <a:off x="5030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1" name="disk 4"/>
          <p:cNvSpPr/>
          <p:nvPr/>
        </p:nvSpPr>
        <p:spPr>
          <a:xfrm>
            <a:off x="5796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2" name="disk 3"/>
          <p:cNvSpPr/>
          <p:nvPr/>
        </p:nvSpPr>
        <p:spPr>
          <a:xfrm>
            <a:off x="2095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disk 2"/>
          <p:cNvSpPr/>
          <p:nvPr/>
        </p:nvSpPr>
        <p:spPr>
          <a:xfrm>
            <a:off x="1707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4" name="disk 1 - 2.4"/>
          <p:cNvSpPr/>
          <p:nvPr/>
        </p:nvSpPr>
        <p:spPr>
          <a:xfrm>
            <a:off x="5773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disk 19"/>
          <p:cNvSpPr/>
          <p:nvPr/>
        </p:nvSpPr>
        <p:spPr>
          <a:xfrm>
            <a:off x="1477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disk 18"/>
          <p:cNvSpPr/>
          <p:nvPr/>
        </p:nvSpPr>
        <p:spPr>
          <a:xfrm>
            <a:off x="2770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disk 17"/>
          <p:cNvSpPr/>
          <p:nvPr/>
        </p:nvSpPr>
        <p:spPr>
          <a:xfrm>
            <a:off x="3425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disk 16"/>
          <p:cNvSpPr/>
          <p:nvPr/>
        </p:nvSpPr>
        <p:spPr>
          <a:xfrm>
            <a:off x="4574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disk 15"/>
          <p:cNvSpPr/>
          <p:nvPr/>
        </p:nvSpPr>
        <p:spPr>
          <a:xfrm>
            <a:off x="5352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disk 14"/>
          <p:cNvSpPr/>
          <p:nvPr/>
        </p:nvSpPr>
        <p:spPr>
          <a:xfrm>
            <a:off x="6266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disk 13"/>
          <p:cNvSpPr/>
          <p:nvPr/>
        </p:nvSpPr>
        <p:spPr>
          <a:xfrm>
            <a:off x="5283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disk 12"/>
          <p:cNvSpPr/>
          <p:nvPr/>
        </p:nvSpPr>
        <p:spPr>
          <a:xfrm>
            <a:off x="4436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disk 11"/>
          <p:cNvSpPr/>
          <p:nvPr/>
        </p:nvSpPr>
        <p:spPr>
          <a:xfrm>
            <a:off x="3089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disk 10"/>
          <p:cNvSpPr/>
          <p:nvPr/>
        </p:nvSpPr>
        <p:spPr>
          <a:xfrm>
            <a:off x="1838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disk 9"/>
          <p:cNvSpPr/>
          <p:nvPr/>
        </p:nvSpPr>
        <p:spPr>
          <a:xfrm>
            <a:off x="1709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disk 8"/>
          <p:cNvSpPr/>
          <p:nvPr/>
        </p:nvSpPr>
        <p:spPr>
          <a:xfrm>
            <a:off x="5397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disk 7"/>
          <p:cNvSpPr/>
          <p:nvPr/>
        </p:nvSpPr>
        <p:spPr>
          <a:xfrm>
            <a:off x="1987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disk 6"/>
          <p:cNvSpPr/>
          <p:nvPr/>
        </p:nvSpPr>
        <p:spPr>
          <a:xfrm>
            <a:off x="6024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disk 5"/>
          <p:cNvSpPr/>
          <p:nvPr/>
        </p:nvSpPr>
        <p:spPr>
          <a:xfrm>
            <a:off x="5397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disk 4"/>
          <p:cNvSpPr/>
          <p:nvPr/>
        </p:nvSpPr>
        <p:spPr>
          <a:xfrm>
            <a:off x="6163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3" name="disk 3"/>
          <p:cNvSpPr/>
          <p:nvPr/>
        </p:nvSpPr>
        <p:spPr>
          <a:xfrm>
            <a:off x="2462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disk 2"/>
          <p:cNvSpPr/>
          <p:nvPr/>
        </p:nvSpPr>
        <p:spPr>
          <a:xfrm>
            <a:off x="2074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disk 1 - 1.6"/>
          <p:cNvSpPr/>
          <p:nvPr/>
        </p:nvSpPr>
        <p:spPr>
          <a:xfrm>
            <a:off x="6140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5" name="disk 19"/>
          <p:cNvSpPr/>
          <p:nvPr/>
        </p:nvSpPr>
        <p:spPr>
          <a:xfrm>
            <a:off x="1662114" y="129073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6" name="disk 18"/>
          <p:cNvSpPr/>
          <p:nvPr/>
        </p:nvSpPr>
        <p:spPr>
          <a:xfrm>
            <a:off x="2954384" y="116707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7" name="disk 17"/>
          <p:cNvSpPr/>
          <p:nvPr/>
        </p:nvSpPr>
        <p:spPr>
          <a:xfrm>
            <a:off x="3609311" y="47148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8" name="disk 16"/>
          <p:cNvSpPr/>
          <p:nvPr/>
        </p:nvSpPr>
        <p:spPr>
          <a:xfrm>
            <a:off x="4758702" y="79220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9" name="disk 15"/>
          <p:cNvSpPr/>
          <p:nvPr/>
        </p:nvSpPr>
        <p:spPr>
          <a:xfrm>
            <a:off x="5536477" y="65504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0" name="disk 14"/>
          <p:cNvSpPr/>
          <p:nvPr/>
        </p:nvSpPr>
        <p:spPr>
          <a:xfrm>
            <a:off x="6450647" y="269833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1" name="disk 13"/>
          <p:cNvSpPr/>
          <p:nvPr/>
        </p:nvSpPr>
        <p:spPr>
          <a:xfrm>
            <a:off x="5467897" y="356006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2" name="disk 12"/>
          <p:cNvSpPr/>
          <p:nvPr/>
        </p:nvSpPr>
        <p:spPr>
          <a:xfrm>
            <a:off x="4621009" y="396950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3" name="disk 11"/>
          <p:cNvSpPr/>
          <p:nvPr/>
        </p:nvSpPr>
        <p:spPr>
          <a:xfrm>
            <a:off x="3273482" y="37519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4" name="disk 10"/>
          <p:cNvSpPr/>
          <p:nvPr/>
        </p:nvSpPr>
        <p:spPr>
          <a:xfrm>
            <a:off x="2022894" y="324036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5" name="disk 9"/>
          <p:cNvSpPr/>
          <p:nvPr/>
        </p:nvSpPr>
        <p:spPr>
          <a:xfrm>
            <a:off x="1893888" y="197578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6" name="disk 8"/>
          <p:cNvSpPr/>
          <p:nvPr/>
        </p:nvSpPr>
        <p:spPr>
          <a:xfrm>
            <a:off x="5581273" y="26558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7" name="disk 7"/>
          <p:cNvSpPr/>
          <p:nvPr/>
        </p:nvSpPr>
        <p:spPr>
          <a:xfrm>
            <a:off x="2171210" y="270673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8" name="disk 6"/>
          <p:cNvSpPr/>
          <p:nvPr/>
        </p:nvSpPr>
        <p:spPr>
          <a:xfrm>
            <a:off x="6208770" y="19124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9" name="disk 5"/>
          <p:cNvSpPr/>
          <p:nvPr/>
        </p:nvSpPr>
        <p:spPr>
          <a:xfrm>
            <a:off x="5581373" y="102735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0" name="disk 4"/>
          <p:cNvSpPr/>
          <p:nvPr/>
        </p:nvSpPr>
        <p:spPr>
          <a:xfrm>
            <a:off x="6347430" y="356020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1" name="disk 3"/>
          <p:cNvSpPr/>
          <p:nvPr/>
        </p:nvSpPr>
        <p:spPr>
          <a:xfrm>
            <a:off x="2646810" y="186553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2" name="disk 2"/>
          <p:cNvSpPr/>
          <p:nvPr/>
        </p:nvSpPr>
        <p:spPr>
          <a:xfrm>
            <a:off x="2258955" y="72570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3" name="disk 1 - 1.2"/>
          <p:cNvSpPr/>
          <p:nvPr/>
        </p:nvSpPr>
        <p:spPr>
          <a:xfrm>
            <a:off x="6324799" y="116502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disk 19"/>
          <p:cNvSpPr/>
          <p:nvPr/>
        </p:nvSpPr>
        <p:spPr>
          <a:xfrm>
            <a:off x="1840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disk 18"/>
          <p:cNvSpPr/>
          <p:nvPr/>
        </p:nvSpPr>
        <p:spPr>
          <a:xfrm>
            <a:off x="3132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9" name="disk 17"/>
          <p:cNvSpPr/>
          <p:nvPr/>
        </p:nvSpPr>
        <p:spPr>
          <a:xfrm>
            <a:off x="3787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disk 16"/>
          <p:cNvSpPr/>
          <p:nvPr/>
        </p:nvSpPr>
        <p:spPr>
          <a:xfrm>
            <a:off x="4937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disk 15"/>
          <p:cNvSpPr/>
          <p:nvPr/>
        </p:nvSpPr>
        <p:spPr>
          <a:xfrm>
            <a:off x="5715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disk 14"/>
          <p:cNvSpPr/>
          <p:nvPr/>
        </p:nvSpPr>
        <p:spPr>
          <a:xfrm>
            <a:off x="6629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disk 13"/>
          <p:cNvSpPr/>
          <p:nvPr/>
        </p:nvSpPr>
        <p:spPr>
          <a:xfrm>
            <a:off x="5646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disk 12"/>
          <p:cNvSpPr/>
          <p:nvPr/>
        </p:nvSpPr>
        <p:spPr>
          <a:xfrm>
            <a:off x="4799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disk 11"/>
          <p:cNvSpPr/>
          <p:nvPr/>
        </p:nvSpPr>
        <p:spPr>
          <a:xfrm>
            <a:off x="3452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disk 10"/>
          <p:cNvSpPr/>
          <p:nvPr/>
        </p:nvSpPr>
        <p:spPr>
          <a:xfrm>
            <a:off x="2201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disk 9"/>
          <p:cNvSpPr/>
          <p:nvPr/>
        </p:nvSpPr>
        <p:spPr>
          <a:xfrm>
            <a:off x="2072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disk 8"/>
          <p:cNvSpPr/>
          <p:nvPr/>
        </p:nvSpPr>
        <p:spPr>
          <a:xfrm>
            <a:off x="5759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disk 7"/>
          <p:cNvSpPr/>
          <p:nvPr/>
        </p:nvSpPr>
        <p:spPr>
          <a:xfrm>
            <a:off x="2349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disk 6"/>
          <p:cNvSpPr/>
          <p:nvPr/>
        </p:nvSpPr>
        <p:spPr>
          <a:xfrm>
            <a:off x="6387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disk 5"/>
          <p:cNvSpPr/>
          <p:nvPr/>
        </p:nvSpPr>
        <p:spPr>
          <a:xfrm>
            <a:off x="5759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disk 4"/>
          <p:cNvSpPr/>
          <p:nvPr/>
        </p:nvSpPr>
        <p:spPr>
          <a:xfrm>
            <a:off x="6526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disk 3"/>
          <p:cNvSpPr/>
          <p:nvPr/>
        </p:nvSpPr>
        <p:spPr>
          <a:xfrm>
            <a:off x="2825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disk 2"/>
          <p:cNvSpPr/>
          <p:nvPr/>
        </p:nvSpPr>
        <p:spPr>
          <a:xfrm>
            <a:off x="2437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1" name="disk 1 - 0.8"/>
          <p:cNvSpPr/>
          <p:nvPr/>
        </p:nvSpPr>
        <p:spPr>
          <a:xfrm>
            <a:off x="6503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3194331" y="1338511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2719189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3198095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3201659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3515534" y="1014107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4165043" y="1024481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3194478" y="2408372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5316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2712829" y="3258621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2581540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3195757" y="1713945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3504853" y="1336668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3823309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6015230" y="1598486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5311571" y="1339898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2814083" y="1022703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6762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3205356" y="1341494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2436714" y="2417291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3806330" y="4109396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4164307" y="1017982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5318507" y="1204609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2578440" y="2416257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2210641" y="1851702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4177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3508219" y="1022496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5318377" y="1345611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5169054" y="3206312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5165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3189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2802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6127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6129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6129578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5163434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5308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6757973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6" name="triangle 8.3"/>
          <p:cNvSpPr/>
          <p:nvPr/>
        </p:nvSpPr>
        <p:spPr>
          <a:xfrm>
            <a:off x="2568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2433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2573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6095624" y="1200004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2814459" y="1013410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2210909" y="1728602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6015335" y="3204757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2208468" y="1285036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2210560" y="1286355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2437510" y="2521772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2203389" y="1284040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6012633" y="321481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2199364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6141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2435892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6137889" y="2465546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6085743" y="1199148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5304124" y="1202510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5168900" y="1711891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2804160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3192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3500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2712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5303044" y="1339926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5168901" y="1333576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2209800" y="1339927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3187700" y="1206939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2423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5175250" y="1577227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3821906" y="4114082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3194557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3192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6081713" y="1206576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3505201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4152900" y="1022426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4159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2202180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6012180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3200401" y="2419427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5303520" y="1332306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4152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2697481" y="3260167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2569197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6126956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2712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3500438" y="1213720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3498751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3511551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3821906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5310188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6012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6019800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2571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2804160" y="1271346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6874669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3185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2430780" y="1023377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2438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5162550" y="3251277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6081713" y="1206576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3817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2209801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4152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5308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6083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2713039" y="1278014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2203507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3197746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4152900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6134100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3495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5310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6007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5164931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2717801" y="1720926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6124575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3187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6755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5168900" y="3206827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6124575" y="1582814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5305425" y="1339926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6877050" y="1720926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2712627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2571750" y="2406287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6086475" y="1197051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2800949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3814763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2569369" y="3792614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2440448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6010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2438412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2201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2432050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6123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2797969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2201787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6138863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6129338" y="2463876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2707424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6081713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3505200" y="1022201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5169694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6013847" y="3206826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254451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6017419" y="4106939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6124575" y="3213970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5300663" y="1344689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6757988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2803525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2203450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5310188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2427799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2432050" y="2527376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3195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6129338" y="1578051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2203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6761144" y="1723307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2569369" y="3256832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6086475" y="1201814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oint 18"/>
          <p:cNvSpPr/>
          <p:nvPr/>
        </p:nvSpPr>
        <p:spPr>
          <a:xfrm>
            <a:off x="3429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oint 17"/>
          <p:cNvSpPr/>
          <p:nvPr/>
        </p:nvSpPr>
        <p:spPr>
          <a:xfrm>
            <a:off x="4085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oint 16"/>
          <p:cNvSpPr/>
          <p:nvPr/>
        </p:nvSpPr>
        <p:spPr>
          <a:xfrm>
            <a:off x="5234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int 15"/>
          <p:cNvSpPr/>
          <p:nvPr/>
        </p:nvSpPr>
        <p:spPr>
          <a:xfrm>
            <a:off x="6012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oint 14"/>
          <p:cNvSpPr/>
          <p:nvPr/>
        </p:nvSpPr>
        <p:spPr>
          <a:xfrm>
            <a:off x="6926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oint 13"/>
          <p:cNvSpPr/>
          <p:nvPr/>
        </p:nvSpPr>
        <p:spPr>
          <a:xfrm>
            <a:off x="5943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2"/>
          <p:cNvSpPr/>
          <p:nvPr/>
        </p:nvSpPr>
        <p:spPr>
          <a:xfrm>
            <a:off x="5097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1"/>
          <p:cNvSpPr/>
          <p:nvPr/>
        </p:nvSpPr>
        <p:spPr>
          <a:xfrm>
            <a:off x="3749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0"/>
          <p:cNvSpPr/>
          <p:nvPr/>
        </p:nvSpPr>
        <p:spPr>
          <a:xfrm>
            <a:off x="2501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9"/>
          <p:cNvSpPr/>
          <p:nvPr/>
        </p:nvSpPr>
        <p:spPr>
          <a:xfrm>
            <a:off x="2369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8"/>
          <p:cNvSpPr/>
          <p:nvPr/>
        </p:nvSpPr>
        <p:spPr>
          <a:xfrm>
            <a:off x="6057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7"/>
          <p:cNvSpPr/>
          <p:nvPr/>
        </p:nvSpPr>
        <p:spPr>
          <a:xfrm>
            <a:off x="2647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6"/>
          <p:cNvSpPr/>
          <p:nvPr/>
        </p:nvSpPr>
        <p:spPr>
          <a:xfrm>
            <a:off x="6684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5"/>
          <p:cNvSpPr/>
          <p:nvPr/>
        </p:nvSpPr>
        <p:spPr>
          <a:xfrm>
            <a:off x="6057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4"/>
          <p:cNvSpPr/>
          <p:nvPr/>
        </p:nvSpPr>
        <p:spPr>
          <a:xfrm>
            <a:off x="6823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3"/>
          <p:cNvSpPr/>
          <p:nvPr/>
        </p:nvSpPr>
        <p:spPr>
          <a:xfrm>
            <a:off x="3125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2"/>
          <p:cNvSpPr/>
          <p:nvPr/>
        </p:nvSpPr>
        <p:spPr>
          <a:xfrm>
            <a:off x="2734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1"/>
          <p:cNvSpPr/>
          <p:nvPr/>
        </p:nvSpPr>
        <p:spPr>
          <a:xfrm>
            <a:off x="6800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horizontal axis"/>
          <p:cNvCxnSpPr/>
          <p:nvPr/>
        </p:nvCxnSpPr>
        <p:spPr>
          <a:xfrm>
            <a:off x="1298751" y="6172200"/>
            <a:ext cx="658368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298751" y="5441153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54" t="-10526" r="-189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117600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620136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2968917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3116778" y="5780544"/>
            <a:ext cx="58521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4030206" y="5569743"/>
            <a:ext cx="2103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4226682" y="5569743"/>
            <a:ext cx="14630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5646488" y="5569743"/>
            <a:ext cx="1709753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293843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381000" y="3429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Example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:</a:t>
            </a:r>
            <a:endParaRPr lang="en-US" sz="3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81000" y="46583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Record the barcode:</a:t>
            </a:r>
            <a:endParaRPr lang="en-US" sz="3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262673" y="2286000"/>
            <a:ext cx="1707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Short bars represent noise.</a:t>
            </a:r>
            <a:endParaRPr lang="en-US" sz="28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7086600" y="2286000"/>
            <a:ext cx="1995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Long bars represent features.</a:t>
            </a:r>
            <a:endParaRPr lang="en-US" sz="28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5834 -2.59259E-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1.48148E-6 L 0.2408 -1.48148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36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35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5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35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35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35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5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4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34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 -1.48148E-6 L 0.32083 -1.48148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6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8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0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2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8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0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2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4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8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0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2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4 -2.59259E-6 L 0.47934 -2.59259E-6 " pathEditMode="relative" rAng="0" ptsTypes="AA">
                                      <p:cBhvr>
                                        <p:cTn id="474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000"/>
                            </p:stCondLst>
                            <p:childTnLst>
                              <p:par>
                                <p:cTn id="5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4000"/>
                            </p:stCondLst>
                            <p:childTnLst>
                              <p:par>
                                <p:cTn id="6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0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2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4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6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8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0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2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4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6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2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4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6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8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0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2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4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6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2.59259E-6 L 0.72049 -2.59259E-6 " pathEditMode="relative" rAng="0" ptsTypes="AA">
                                      <p:cBhvr>
                                        <p:cTn id="67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0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3" grpId="0" animBg="1"/>
      <p:bldP spid="363" grpId="1" animBg="1"/>
      <p:bldP spid="363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66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64" grpId="0"/>
      <p:bldP spid="3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8248" y="-1295400"/>
            <a:ext cx="3749744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77800" sx="102000" sy="102000" algn="ctr" rotWithShape="0">
                    <a:schemeClr val="tx1"/>
                  </a:outerShdw>
                </a:effectLst>
              </a:rPr>
              <a:t>?</a:t>
            </a:r>
            <a:endParaRPr lang="en-US" sz="60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77800" sx="102000" sy="102000" algn="ctr" rotWithShape="0">
                  <a:schemeClr val="tx1"/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1696149" y="-1886674"/>
            <a:ext cx="13085637" cy="9583837"/>
            <a:chOff x="873432" y="2557395"/>
            <a:chExt cx="5771520" cy="3865852"/>
          </a:xfrm>
          <a:solidFill>
            <a:schemeClr val="accent1">
              <a:alpha val="30000"/>
            </a:schemeClr>
          </a:solidFill>
        </p:grpSpPr>
        <p:sp>
          <p:nvSpPr>
            <p:cNvPr id="66" name="Freeform 65"/>
            <p:cNvSpPr/>
            <p:nvPr/>
          </p:nvSpPr>
          <p:spPr>
            <a:xfrm>
              <a:off x="873432" y="2557395"/>
              <a:ext cx="2886864" cy="3865852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19873" y="4776403"/>
              <a:ext cx="3944993" cy="149966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2877185"/>
                <a:gd name="connsiteY0" fmla="*/ 76517 h 1053464"/>
                <a:gd name="connsiteX1" fmla="*/ 792162 w 2877185"/>
                <a:gd name="connsiteY1" fmla="*/ 251777 h 1053464"/>
                <a:gd name="connsiteX2" fmla="*/ 49212 w 2877185"/>
                <a:gd name="connsiteY2" fmla="*/ 141287 h 1053464"/>
                <a:gd name="connsiteX3" fmla="*/ 241617 w 2877185"/>
                <a:gd name="connsiteY3" fmla="*/ 935672 h 1053464"/>
                <a:gd name="connsiteX4" fmla="*/ 1289367 w 2877185"/>
                <a:gd name="connsiteY4" fmla="*/ 848042 h 1053464"/>
                <a:gd name="connsiteX5" fmla="*/ 1575117 w 2877185"/>
                <a:gd name="connsiteY5" fmla="*/ 600392 h 1053464"/>
                <a:gd name="connsiteX6" fmla="*/ 2843847 w 2877185"/>
                <a:gd name="connsiteY6" fmla="*/ 124142 h 1053464"/>
                <a:gd name="connsiteX7" fmla="*/ 1375092 w 2877185"/>
                <a:gd name="connsiteY7" fmla="*/ 76517 h 1053464"/>
                <a:gd name="connsiteX0" fmla="*/ 1375092 w 3071495"/>
                <a:gd name="connsiteY0" fmla="*/ 95568 h 1075373"/>
                <a:gd name="connsiteX1" fmla="*/ 792162 w 3071495"/>
                <a:gd name="connsiteY1" fmla="*/ 270828 h 1075373"/>
                <a:gd name="connsiteX2" fmla="*/ 49212 w 3071495"/>
                <a:gd name="connsiteY2" fmla="*/ 160338 h 1075373"/>
                <a:gd name="connsiteX3" fmla="*/ 241617 w 3071495"/>
                <a:gd name="connsiteY3" fmla="*/ 954723 h 1075373"/>
                <a:gd name="connsiteX4" fmla="*/ 1289367 w 3071495"/>
                <a:gd name="connsiteY4" fmla="*/ 867093 h 1075373"/>
                <a:gd name="connsiteX5" fmla="*/ 2740977 w 3071495"/>
                <a:gd name="connsiteY5" fmla="*/ 954723 h 1075373"/>
                <a:gd name="connsiteX6" fmla="*/ 2843847 w 3071495"/>
                <a:gd name="connsiteY6" fmla="*/ 143193 h 1075373"/>
                <a:gd name="connsiteX7" fmla="*/ 1375092 w 3071495"/>
                <a:gd name="connsiteY7" fmla="*/ 95568 h 1075373"/>
                <a:gd name="connsiteX0" fmla="*/ 1455738 w 3152141"/>
                <a:gd name="connsiteY0" fmla="*/ 95568 h 1065213"/>
                <a:gd name="connsiteX1" fmla="*/ 872808 w 3152141"/>
                <a:gd name="connsiteY1" fmla="*/ 270828 h 1065213"/>
                <a:gd name="connsiteX2" fmla="*/ 129858 w 3152141"/>
                <a:gd name="connsiteY2" fmla="*/ 160338 h 1065213"/>
                <a:gd name="connsiteX3" fmla="*/ 322263 w 3152141"/>
                <a:gd name="connsiteY3" fmla="*/ 954723 h 1065213"/>
                <a:gd name="connsiteX4" fmla="*/ 2063433 w 3152141"/>
                <a:gd name="connsiteY4" fmla="*/ 806133 h 1065213"/>
                <a:gd name="connsiteX5" fmla="*/ 2821623 w 3152141"/>
                <a:gd name="connsiteY5" fmla="*/ 954723 h 1065213"/>
                <a:gd name="connsiteX6" fmla="*/ 2924493 w 3152141"/>
                <a:gd name="connsiteY6" fmla="*/ 143193 h 1065213"/>
                <a:gd name="connsiteX7" fmla="*/ 1455738 w 3152141"/>
                <a:gd name="connsiteY7" fmla="*/ 95568 h 1065213"/>
                <a:gd name="connsiteX0" fmla="*/ 1912938 w 3075941"/>
                <a:gd name="connsiteY0" fmla="*/ 21272 h 1112837"/>
                <a:gd name="connsiteX1" fmla="*/ 872808 w 3075941"/>
                <a:gd name="connsiteY1" fmla="*/ 318452 h 1112837"/>
                <a:gd name="connsiteX2" fmla="*/ 129858 w 3075941"/>
                <a:gd name="connsiteY2" fmla="*/ 207962 h 1112837"/>
                <a:gd name="connsiteX3" fmla="*/ 322263 w 3075941"/>
                <a:gd name="connsiteY3" fmla="*/ 1002347 h 1112837"/>
                <a:gd name="connsiteX4" fmla="*/ 2063433 w 3075941"/>
                <a:gd name="connsiteY4" fmla="*/ 853757 h 1112837"/>
                <a:gd name="connsiteX5" fmla="*/ 2821623 w 3075941"/>
                <a:gd name="connsiteY5" fmla="*/ 1002347 h 1112837"/>
                <a:gd name="connsiteX6" fmla="*/ 2924493 w 3075941"/>
                <a:gd name="connsiteY6" fmla="*/ 190817 h 1112837"/>
                <a:gd name="connsiteX7" fmla="*/ 1912938 w 3075941"/>
                <a:gd name="connsiteY7" fmla="*/ 21272 h 1112837"/>
                <a:gd name="connsiteX0" fmla="*/ 1912938 w 3075941"/>
                <a:gd name="connsiteY0" fmla="*/ 17794 h 1109359"/>
                <a:gd name="connsiteX1" fmla="*/ 992600 w 3075941"/>
                <a:gd name="connsiteY1" fmla="*/ 294101 h 1109359"/>
                <a:gd name="connsiteX2" fmla="*/ 129858 w 3075941"/>
                <a:gd name="connsiteY2" fmla="*/ 204484 h 1109359"/>
                <a:gd name="connsiteX3" fmla="*/ 322263 w 3075941"/>
                <a:gd name="connsiteY3" fmla="*/ 998869 h 1109359"/>
                <a:gd name="connsiteX4" fmla="*/ 2063433 w 3075941"/>
                <a:gd name="connsiteY4" fmla="*/ 850279 h 1109359"/>
                <a:gd name="connsiteX5" fmla="*/ 2821623 w 3075941"/>
                <a:gd name="connsiteY5" fmla="*/ 998869 h 1109359"/>
                <a:gd name="connsiteX6" fmla="*/ 2924493 w 3075941"/>
                <a:gd name="connsiteY6" fmla="*/ 187339 h 1109359"/>
                <a:gd name="connsiteX7" fmla="*/ 1912938 w 3075941"/>
                <a:gd name="connsiteY7" fmla="*/ 17794 h 1109359"/>
                <a:gd name="connsiteX0" fmla="*/ 1763199 w 3100897"/>
                <a:gd name="connsiteY0" fmla="*/ 17794 h 1095444"/>
                <a:gd name="connsiteX1" fmla="*/ 992600 w 3100897"/>
                <a:gd name="connsiteY1" fmla="*/ 280186 h 1095444"/>
                <a:gd name="connsiteX2" fmla="*/ 129858 w 3100897"/>
                <a:gd name="connsiteY2" fmla="*/ 190569 h 1095444"/>
                <a:gd name="connsiteX3" fmla="*/ 322263 w 3100897"/>
                <a:gd name="connsiteY3" fmla="*/ 984954 h 1095444"/>
                <a:gd name="connsiteX4" fmla="*/ 2063433 w 3100897"/>
                <a:gd name="connsiteY4" fmla="*/ 836364 h 1095444"/>
                <a:gd name="connsiteX5" fmla="*/ 2821623 w 3100897"/>
                <a:gd name="connsiteY5" fmla="*/ 984954 h 1095444"/>
                <a:gd name="connsiteX6" fmla="*/ 2924493 w 3100897"/>
                <a:gd name="connsiteY6" fmla="*/ 173424 h 1095444"/>
                <a:gd name="connsiteX7" fmla="*/ 1763199 w 3100897"/>
                <a:gd name="connsiteY7" fmla="*/ 17794 h 10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897" h="1095444">
                  <a:moveTo>
                    <a:pt x="1763199" y="17794"/>
                  </a:moveTo>
                  <a:cubicBezTo>
                    <a:pt x="1441217" y="35588"/>
                    <a:pt x="1264823" y="251390"/>
                    <a:pt x="992600" y="280186"/>
                  </a:cubicBezTo>
                  <a:cubicBezTo>
                    <a:pt x="720377" y="308982"/>
                    <a:pt x="191770" y="49282"/>
                    <a:pt x="129858" y="190569"/>
                  </a:cubicBezTo>
                  <a:cubicBezTo>
                    <a:pt x="80646" y="338206"/>
                    <a:pt x="0" y="877322"/>
                    <a:pt x="322263" y="984954"/>
                  </a:cubicBezTo>
                  <a:cubicBezTo>
                    <a:pt x="644526" y="1092587"/>
                    <a:pt x="1646873" y="836364"/>
                    <a:pt x="2063433" y="836364"/>
                  </a:cubicBezTo>
                  <a:cubicBezTo>
                    <a:pt x="2479993" y="836364"/>
                    <a:pt x="2678113" y="1095444"/>
                    <a:pt x="2821623" y="984954"/>
                  </a:cubicBezTo>
                  <a:cubicBezTo>
                    <a:pt x="2965133" y="874464"/>
                    <a:pt x="3100897" y="334617"/>
                    <a:pt x="2924493" y="173424"/>
                  </a:cubicBezTo>
                  <a:cubicBezTo>
                    <a:pt x="2748089" y="12231"/>
                    <a:pt x="2085181" y="0"/>
                    <a:pt x="1763199" y="17794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55848" y="2665346"/>
              <a:ext cx="1712044" cy="1272680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95546" y="3100004"/>
              <a:ext cx="2849406" cy="2605945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748" h="692886">
                  <a:moveTo>
                    <a:pt x="961976" y="44550"/>
                  </a:moveTo>
                  <a:cubicBezTo>
                    <a:pt x="860204" y="0"/>
                    <a:pt x="192336" y="8553"/>
                    <a:pt x="96168" y="56926"/>
                  </a:cubicBezTo>
                  <a:cubicBezTo>
                    <a:pt x="0" y="105299"/>
                    <a:pt x="336950" y="231738"/>
                    <a:pt x="384969" y="334789"/>
                  </a:cubicBezTo>
                  <a:cubicBezTo>
                    <a:pt x="432988" y="437840"/>
                    <a:pt x="207597" y="660350"/>
                    <a:pt x="384284" y="675231"/>
                  </a:cubicBezTo>
                  <a:cubicBezTo>
                    <a:pt x="611639" y="692886"/>
                    <a:pt x="610520" y="429337"/>
                    <a:pt x="706802" y="324224"/>
                  </a:cubicBezTo>
                  <a:cubicBezTo>
                    <a:pt x="803084" y="219111"/>
                    <a:pt x="1063748" y="89100"/>
                    <a:pt x="961976" y="4455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2043419" y="2782822"/>
              <a:ext cx="3426914" cy="152434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2051367"/>
                <a:gd name="connsiteY0" fmla="*/ 76517 h 1166812"/>
                <a:gd name="connsiteX1" fmla="*/ 792162 w 2051367"/>
                <a:gd name="connsiteY1" fmla="*/ 251777 h 1166812"/>
                <a:gd name="connsiteX2" fmla="*/ 49212 w 2051367"/>
                <a:gd name="connsiteY2" fmla="*/ 141287 h 1166812"/>
                <a:gd name="connsiteX3" fmla="*/ 241617 w 2051367"/>
                <a:gd name="connsiteY3" fmla="*/ 935672 h 1166812"/>
                <a:gd name="connsiteX4" fmla="*/ 1289367 w 2051367"/>
                <a:gd name="connsiteY4" fmla="*/ 848042 h 1166812"/>
                <a:gd name="connsiteX5" fmla="*/ 1994217 w 2051367"/>
                <a:gd name="connsiteY5" fmla="*/ 1065212 h 1166812"/>
                <a:gd name="connsiteX6" fmla="*/ 1632267 w 2051367"/>
                <a:gd name="connsiteY6" fmla="*/ 238442 h 1166812"/>
                <a:gd name="connsiteX7" fmla="*/ 1375092 w 2051367"/>
                <a:gd name="connsiteY7" fmla="*/ 76517 h 1166812"/>
                <a:gd name="connsiteX0" fmla="*/ 1375092 w 2055177"/>
                <a:gd name="connsiteY0" fmla="*/ 76517 h 1349692"/>
                <a:gd name="connsiteX1" fmla="*/ 792162 w 2055177"/>
                <a:gd name="connsiteY1" fmla="*/ 251777 h 1349692"/>
                <a:gd name="connsiteX2" fmla="*/ 49212 w 2055177"/>
                <a:gd name="connsiteY2" fmla="*/ 141287 h 1349692"/>
                <a:gd name="connsiteX3" fmla="*/ 241617 w 2055177"/>
                <a:gd name="connsiteY3" fmla="*/ 935672 h 1349692"/>
                <a:gd name="connsiteX4" fmla="*/ 1266507 w 2055177"/>
                <a:gd name="connsiteY4" fmla="*/ 1328102 h 1349692"/>
                <a:gd name="connsiteX5" fmla="*/ 1994217 w 2055177"/>
                <a:gd name="connsiteY5" fmla="*/ 1065212 h 1349692"/>
                <a:gd name="connsiteX6" fmla="*/ 1632267 w 2055177"/>
                <a:gd name="connsiteY6" fmla="*/ 238442 h 1349692"/>
                <a:gd name="connsiteX7" fmla="*/ 1375092 w 2055177"/>
                <a:gd name="connsiteY7" fmla="*/ 76517 h 1349692"/>
                <a:gd name="connsiteX0" fmla="*/ 1291272 w 2055177"/>
                <a:gd name="connsiteY0" fmla="*/ 305117 h 1349692"/>
                <a:gd name="connsiteX1" fmla="*/ 792162 w 2055177"/>
                <a:gd name="connsiteY1" fmla="*/ 251777 h 1349692"/>
                <a:gd name="connsiteX2" fmla="*/ 49212 w 2055177"/>
                <a:gd name="connsiteY2" fmla="*/ 141287 h 1349692"/>
                <a:gd name="connsiteX3" fmla="*/ 241617 w 2055177"/>
                <a:gd name="connsiteY3" fmla="*/ 935672 h 1349692"/>
                <a:gd name="connsiteX4" fmla="*/ 1266507 w 2055177"/>
                <a:gd name="connsiteY4" fmla="*/ 1328102 h 1349692"/>
                <a:gd name="connsiteX5" fmla="*/ 1994217 w 2055177"/>
                <a:gd name="connsiteY5" fmla="*/ 1065212 h 1349692"/>
                <a:gd name="connsiteX6" fmla="*/ 1632267 w 2055177"/>
                <a:gd name="connsiteY6" fmla="*/ 238442 h 1349692"/>
                <a:gd name="connsiteX7" fmla="*/ 1291272 w 2055177"/>
                <a:gd name="connsiteY7" fmla="*/ 305117 h 1349692"/>
                <a:gd name="connsiteX0" fmla="*/ 1291272 w 2229485"/>
                <a:gd name="connsiteY0" fmla="*/ 305117 h 1349692"/>
                <a:gd name="connsiteX1" fmla="*/ 792162 w 2229485"/>
                <a:gd name="connsiteY1" fmla="*/ 251777 h 1349692"/>
                <a:gd name="connsiteX2" fmla="*/ 49212 w 2229485"/>
                <a:gd name="connsiteY2" fmla="*/ 141287 h 1349692"/>
                <a:gd name="connsiteX3" fmla="*/ 241617 w 2229485"/>
                <a:gd name="connsiteY3" fmla="*/ 935672 h 1349692"/>
                <a:gd name="connsiteX4" fmla="*/ 1266507 w 2229485"/>
                <a:gd name="connsiteY4" fmla="*/ 1328102 h 1349692"/>
                <a:gd name="connsiteX5" fmla="*/ 1994217 w 2229485"/>
                <a:gd name="connsiteY5" fmla="*/ 1065212 h 1349692"/>
                <a:gd name="connsiteX6" fmla="*/ 2112327 w 2229485"/>
                <a:gd name="connsiteY6" fmla="*/ 474662 h 1349692"/>
                <a:gd name="connsiteX7" fmla="*/ 1291272 w 2229485"/>
                <a:gd name="connsiteY7" fmla="*/ 305117 h 1349692"/>
                <a:gd name="connsiteX0" fmla="*/ 1672272 w 2610485"/>
                <a:gd name="connsiteY0" fmla="*/ 68897 h 1113472"/>
                <a:gd name="connsiteX1" fmla="*/ 1173162 w 2610485"/>
                <a:gd name="connsiteY1" fmla="*/ 15557 h 1113472"/>
                <a:gd name="connsiteX2" fmla="*/ 49212 w 2610485"/>
                <a:gd name="connsiteY2" fmla="*/ 141287 h 1113472"/>
                <a:gd name="connsiteX3" fmla="*/ 622617 w 2610485"/>
                <a:gd name="connsiteY3" fmla="*/ 699452 h 1113472"/>
                <a:gd name="connsiteX4" fmla="*/ 1647507 w 2610485"/>
                <a:gd name="connsiteY4" fmla="*/ 1091882 h 1113472"/>
                <a:gd name="connsiteX5" fmla="*/ 2375217 w 2610485"/>
                <a:gd name="connsiteY5" fmla="*/ 828992 h 1113472"/>
                <a:gd name="connsiteX6" fmla="*/ 2493327 w 2610485"/>
                <a:gd name="connsiteY6" fmla="*/ 238442 h 1113472"/>
                <a:gd name="connsiteX7" fmla="*/ 1672272 w 2610485"/>
                <a:gd name="connsiteY7" fmla="*/ 68897 h 1113472"/>
                <a:gd name="connsiteX0" fmla="*/ 2493327 w 2693669"/>
                <a:gd name="connsiteY0" fmla="*/ 238442 h 1113472"/>
                <a:gd name="connsiteX1" fmla="*/ 1173162 w 2693669"/>
                <a:gd name="connsiteY1" fmla="*/ 15557 h 1113472"/>
                <a:gd name="connsiteX2" fmla="*/ 49212 w 2693669"/>
                <a:gd name="connsiteY2" fmla="*/ 141287 h 1113472"/>
                <a:gd name="connsiteX3" fmla="*/ 622617 w 2693669"/>
                <a:gd name="connsiteY3" fmla="*/ 699452 h 1113472"/>
                <a:gd name="connsiteX4" fmla="*/ 1647507 w 2693669"/>
                <a:gd name="connsiteY4" fmla="*/ 1091882 h 1113472"/>
                <a:gd name="connsiteX5" fmla="*/ 2375217 w 2693669"/>
                <a:gd name="connsiteY5" fmla="*/ 828992 h 1113472"/>
                <a:gd name="connsiteX6" fmla="*/ 2493327 w 2693669"/>
                <a:gd name="connsiteY6" fmla="*/ 238442 h 111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3669" h="1113472">
                  <a:moveTo>
                    <a:pt x="2493327" y="238442"/>
                  </a:moveTo>
                  <a:cubicBezTo>
                    <a:pt x="2292985" y="102870"/>
                    <a:pt x="1580514" y="31749"/>
                    <a:pt x="1173162" y="15557"/>
                  </a:cubicBezTo>
                  <a:cubicBezTo>
                    <a:pt x="902652" y="27622"/>
                    <a:pt x="111124" y="0"/>
                    <a:pt x="49212" y="141287"/>
                  </a:cubicBezTo>
                  <a:cubicBezTo>
                    <a:pt x="0" y="288924"/>
                    <a:pt x="356234" y="541020"/>
                    <a:pt x="622617" y="699452"/>
                  </a:cubicBezTo>
                  <a:cubicBezTo>
                    <a:pt x="889000" y="857885"/>
                    <a:pt x="1355407" y="1070292"/>
                    <a:pt x="1647507" y="1091882"/>
                  </a:cubicBezTo>
                  <a:cubicBezTo>
                    <a:pt x="1939607" y="1113472"/>
                    <a:pt x="2234247" y="971232"/>
                    <a:pt x="2375217" y="828992"/>
                  </a:cubicBezTo>
                  <a:cubicBezTo>
                    <a:pt x="2516187" y="686752"/>
                    <a:pt x="2693669" y="374014"/>
                    <a:pt x="2493327" y="238442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708456" y="3286055"/>
              <a:ext cx="3853519" cy="2537316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92012" y="3570221"/>
              <a:ext cx="1869655" cy="1908152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554" h="1393826">
                  <a:moveTo>
                    <a:pt x="1110774" y="381318"/>
                  </a:moveTo>
                  <a:cubicBezTo>
                    <a:pt x="1024890" y="253842"/>
                    <a:pt x="825023" y="0"/>
                    <a:pt x="643096" y="75565"/>
                  </a:cubicBezTo>
                  <a:cubicBezTo>
                    <a:pt x="461169" y="151130"/>
                    <a:pt x="38418" y="615157"/>
                    <a:pt x="19209" y="834708"/>
                  </a:cubicBezTo>
                  <a:cubicBezTo>
                    <a:pt x="0" y="1054259"/>
                    <a:pt x="337979" y="1391921"/>
                    <a:pt x="527844" y="1392873"/>
                  </a:cubicBezTo>
                  <a:cubicBezTo>
                    <a:pt x="717709" y="1393826"/>
                    <a:pt x="1061244" y="1009015"/>
                    <a:pt x="1158399" y="840423"/>
                  </a:cubicBezTo>
                  <a:cubicBezTo>
                    <a:pt x="1255554" y="671831"/>
                    <a:pt x="1196658" y="508794"/>
                    <a:pt x="1110774" y="38131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81150"/>
            <a:ext cx="8505371" cy="230505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0000"/>
                    </a:prstClr>
                  </a:outerShdw>
                </a:effectLst>
              </a:rPr>
              <a:t>Questions?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4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7296"/>
            <a:ext cx="1948025" cy="2203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1000"/>
            <a:ext cx="400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For a </a:t>
            </a:r>
            <a:r>
              <a:rPr lang="en-US" sz="4000" dirty="0" smtClean="0"/>
              <a:t>polyhedron,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80798" y="888831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028" y="1088886"/>
            <a:ext cx="248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(# </a:t>
            </a:r>
            <a:r>
              <a:rPr lang="en-US" sz="4000" dirty="0" smtClean="0"/>
              <a:t>vertices)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64580" y="1087926"/>
            <a:ext cx="245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– </a:t>
            </a:r>
            <a:r>
              <a:rPr lang="en-US" sz="4000" dirty="0"/>
              <a:t>(# </a:t>
            </a:r>
            <a:r>
              <a:rPr lang="en-US" sz="4000" dirty="0" smtClean="0"/>
              <a:t>edges)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326857" y="1089961"/>
            <a:ext cx="2300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+ </a:t>
            </a:r>
            <a:r>
              <a:rPr lang="en-US" sz="4000" dirty="0"/>
              <a:t>(# faces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545265" y="108662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=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03" y="2275048"/>
            <a:ext cx="435901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1875 -0.16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22010">
            <a:off x="-876775" y="1648520"/>
            <a:ext cx="7283598" cy="5609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37492">
            <a:off x="2749003" y="2425142"/>
            <a:ext cx="7837815" cy="53206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76200" y="-76200"/>
            <a:ext cx="9340868" cy="69342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44"/>
            <a:ext cx="8229600" cy="1411656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Yuliy</a:t>
            </a:r>
            <a:r>
              <a:rPr lang="en-US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Baryshnikov and Robert Ghrist.  “Target Enumeration via Euler Characteristic Integration.” </a:t>
            </a:r>
            <a:r>
              <a:rPr lang="it-IT" sz="2400" i="1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SIAM Journal on Applied Mathematics,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vol. 70, no. 3 (2009), p. 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825 – 844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49713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400" dirty="0" err="1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Yuliy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 Baryshnikov, Robert Ghrist, and Matthew Wright. “</a:t>
            </a:r>
            <a:r>
              <a:rPr lang="en-US" sz="2400" dirty="0" err="1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Hadwiger’s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 Theorem for Definable Functions.” </a:t>
            </a:r>
            <a:r>
              <a:rPr lang="en-US" sz="2400" i="1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Advances in Mathematics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 vol. 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245 (2013), p. 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573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– 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586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</a:rPr>
              <a:t>For more information: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88668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400" dirty="0" err="1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Eitan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 Richardson and Michael </a:t>
            </a:r>
            <a:r>
              <a:rPr lang="en-US" sz="2400" dirty="0" err="1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Werman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 “Efficient Classification Using the Euler Characteristic.” </a:t>
            </a:r>
            <a:r>
              <a:rPr lang="en-US" sz="2400" i="1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Pattern Recognition Letters</a:t>
            </a:r>
            <a:r>
              <a:rPr lang="en-US" sz="2400" dirty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 vol. </a:t>
            </a:r>
            <a:r>
              <a:rPr lang="en-US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vol. 49 (2014), p. </a:t>
            </a:r>
            <a:r>
              <a:rPr lang="en-US" sz="2400" dirty="0" smtClean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99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– </a:t>
            </a:r>
            <a:r>
              <a:rPr lang="en-US" sz="2400" dirty="0" smtClean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106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</a:t>
            </a:r>
            <a:endParaRPr lang="en-US" sz="2400" dirty="0">
              <a:solidFill>
                <a:prstClr val="black"/>
              </a:solidFill>
              <a:effectLst>
                <a:glow rad="152400">
                  <a:prstClr val="white">
                    <a:alpha val="80000"/>
                  </a:prst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26172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400" dirty="0"/>
              <a:t>Robert Ghrist. “Barcodes: The Persistent Topology of Data.” </a:t>
            </a:r>
            <a:r>
              <a:rPr lang="en-US" sz="2400" i="1" dirty="0"/>
              <a:t>Bulletin of the American Mathematical Society</a:t>
            </a:r>
            <a:r>
              <a:rPr lang="en-US" sz="2400" dirty="0"/>
              <a:t>. Vol. 45, no. 1, 2008, p. </a:t>
            </a:r>
            <a:r>
              <a:rPr lang="en-US" sz="2400" dirty="0" smtClean="0"/>
              <a:t>61</a:t>
            </a:r>
            <a:r>
              <a:rPr lang="it-IT" sz="2400" dirty="0"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– </a:t>
            </a:r>
            <a:r>
              <a:rPr lang="en-US" sz="2400" dirty="0" smtClean="0"/>
              <a:t>75</a:t>
            </a:r>
            <a:r>
              <a:rPr lang="en-US" sz="24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80000"/>
                    </a:prstClr>
                  </a:glow>
                </a:effectLst>
              </a:rPr>
              <a:t>.</a:t>
            </a:r>
            <a:endParaRPr lang="en-US" sz="2400" dirty="0">
              <a:solidFill>
                <a:prstClr val="black"/>
              </a:solidFill>
              <a:effectLst>
                <a:glow rad="152400">
                  <a:prstClr val="white">
                    <a:alpha val="8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25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7296"/>
            <a:ext cx="1948025" cy="2203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1000"/>
            <a:ext cx="400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For a </a:t>
            </a:r>
            <a:r>
              <a:rPr lang="en-US" sz="4000" dirty="0" smtClean="0"/>
              <a:t>polyhedron,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80798" y="888831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028" y="1088886"/>
            <a:ext cx="248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/>
              <a:t>(# </a:t>
            </a:r>
            <a:r>
              <a:rPr lang="en-US" sz="4000" dirty="0" smtClean="0"/>
              <a:t>vertices)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64580" y="1087926"/>
            <a:ext cx="245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– </a:t>
            </a:r>
            <a:r>
              <a:rPr lang="en-US" sz="4000" dirty="0"/>
              <a:t>(# </a:t>
            </a:r>
            <a:r>
              <a:rPr lang="en-US" sz="4000" dirty="0" smtClean="0"/>
              <a:t>edges)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326857" y="1089961"/>
            <a:ext cx="2300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+ </a:t>
            </a:r>
            <a:r>
              <a:rPr lang="en-US" sz="4000" dirty="0"/>
              <a:t>(# faces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545265" y="108662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=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87" y="2171700"/>
            <a:ext cx="2172736" cy="2011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45720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chemeClr val="accent4"/>
                </a:solidFill>
              </a:rPr>
              <a:t>Euler characteristic </a:t>
            </a:r>
            <a:r>
              <a:rPr lang="en-US" sz="3600" dirty="0" smtClean="0"/>
              <a:t>of a polyhedron is 2.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30173" y="5334000"/>
                <a:ext cx="33928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3600" dirty="0" smtClean="0"/>
                  <a:t>polyhedron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= 2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73" y="5334000"/>
                <a:ext cx="3392852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4151" r="-448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233489" y="5133978"/>
            <a:ext cx="3581400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4107" y="5133978"/>
            <a:ext cx="0" cy="384048"/>
          </a:xfrm>
          <a:prstGeom prst="line">
            <a:avLst/>
          </a:prstGeom>
          <a:ln w="38100" cap="flat"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29563" y="5250359"/>
                <a:ext cx="6470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563" y="5250359"/>
                <a:ext cx="64703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>
            <a:off x="6019800" y="1828800"/>
            <a:ext cx="1371600" cy="9906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1203325"/>
              <a:gd name="connsiteY0" fmla="*/ 0 h 1177925"/>
              <a:gd name="connsiteX1" fmla="*/ 441325 w 1203325"/>
              <a:gd name="connsiteY1" fmla="*/ 1177925 h 1177925"/>
              <a:gd name="connsiteX2" fmla="*/ 1203325 w 1203325"/>
              <a:gd name="connsiteY2" fmla="*/ 796925 h 1177925"/>
              <a:gd name="connsiteX3" fmla="*/ 0 w 1203325"/>
              <a:gd name="connsiteY3" fmla="*/ 0 h 1177925"/>
              <a:gd name="connsiteX0" fmla="*/ 0 w 685800"/>
              <a:gd name="connsiteY0" fmla="*/ 533400 h 1711325"/>
              <a:gd name="connsiteX1" fmla="*/ 441325 w 685800"/>
              <a:gd name="connsiteY1" fmla="*/ 1711325 h 1711325"/>
              <a:gd name="connsiteX2" fmla="*/ 685800 w 685800"/>
              <a:gd name="connsiteY2" fmla="*/ 0 h 1711325"/>
              <a:gd name="connsiteX3" fmla="*/ 0 w 685800"/>
              <a:gd name="connsiteY3" fmla="*/ 533400 h 1711325"/>
              <a:gd name="connsiteX0" fmla="*/ 0 w 762000"/>
              <a:gd name="connsiteY0" fmla="*/ 533400 h 762000"/>
              <a:gd name="connsiteX1" fmla="*/ 762000 w 762000"/>
              <a:gd name="connsiteY1" fmla="*/ 762000 h 762000"/>
              <a:gd name="connsiteX2" fmla="*/ 685800 w 762000"/>
              <a:gd name="connsiteY2" fmla="*/ 0 h 762000"/>
              <a:gd name="connsiteX3" fmla="*/ 0 w 762000"/>
              <a:gd name="connsiteY3" fmla="*/ 533400 h 762000"/>
              <a:gd name="connsiteX0" fmla="*/ 0 w 1371600"/>
              <a:gd name="connsiteY0" fmla="*/ 533400 h 685800"/>
              <a:gd name="connsiteX1" fmla="*/ 1371600 w 1371600"/>
              <a:gd name="connsiteY1" fmla="*/ 685800 h 685800"/>
              <a:gd name="connsiteX2" fmla="*/ 685800 w 1371600"/>
              <a:gd name="connsiteY2" fmla="*/ 0 h 685800"/>
              <a:gd name="connsiteX3" fmla="*/ 0 w 1371600"/>
              <a:gd name="connsiteY3" fmla="*/ 533400 h 685800"/>
              <a:gd name="connsiteX0" fmla="*/ 0 w 1371600"/>
              <a:gd name="connsiteY0" fmla="*/ 838200 h 990600"/>
              <a:gd name="connsiteX1" fmla="*/ 1371600 w 1371600"/>
              <a:gd name="connsiteY1" fmla="*/ 990600 h 990600"/>
              <a:gd name="connsiteX2" fmla="*/ 1066800 w 1371600"/>
              <a:gd name="connsiteY2" fmla="*/ 0 h 990600"/>
              <a:gd name="connsiteX3" fmla="*/ 0 w 1371600"/>
              <a:gd name="connsiteY3" fmla="*/ 8382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990600">
                <a:moveTo>
                  <a:pt x="0" y="838200"/>
                </a:moveTo>
                <a:lnTo>
                  <a:pt x="1371600" y="990600"/>
                </a:lnTo>
                <a:lnTo>
                  <a:pt x="106680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019800" y="2667000"/>
            <a:ext cx="1371600" cy="8382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571501"/>
              <a:gd name="connsiteY0" fmla="*/ 190499 h 723900"/>
              <a:gd name="connsiteX1" fmla="*/ 76201 w 571501"/>
              <a:gd name="connsiteY1" fmla="*/ 723900 h 723900"/>
              <a:gd name="connsiteX2" fmla="*/ 571501 w 571501"/>
              <a:gd name="connsiteY2" fmla="*/ 0 h 723900"/>
              <a:gd name="connsiteX3" fmla="*/ 0 w 571501"/>
              <a:gd name="connsiteY3" fmla="*/ 190499 h 723900"/>
              <a:gd name="connsiteX0" fmla="*/ 0 w 762000"/>
              <a:gd name="connsiteY0" fmla="*/ 0 h 952500"/>
              <a:gd name="connsiteX1" fmla="*/ 266700 w 762000"/>
              <a:gd name="connsiteY1" fmla="*/ 952500 h 952500"/>
              <a:gd name="connsiteX2" fmla="*/ 762000 w 762000"/>
              <a:gd name="connsiteY2" fmla="*/ 228600 h 952500"/>
              <a:gd name="connsiteX3" fmla="*/ 0 w 762000"/>
              <a:gd name="connsiteY3" fmla="*/ 0 h 952500"/>
              <a:gd name="connsiteX0" fmla="*/ 0 w 762000"/>
              <a:gd name="connsiteY0" fmla="*/ 0 h 838200"/>
              <a:gd name="connsiteX1" fmla="*/ 76200 w 762000"/>
              <a:gd name="connsiteY1" fmla="*/ 838200 h 838200"/>
              <a:gd name="connsiteX2" fmla="*/ 762000 w 762000"/>
              <a:gd name="connsiteY2" fmla="*/ 228600 h 838200"/>
              <a:gd name="connsiteX3" fmla="*/ 0 w 762000"/>
              <a:gd name="connsiteY3" fmla="*/ 0 h 838200"/>
              <a:gd name="connsiteX0" fmla="*/ 0 w 1371600"/>
              <a:gd name="connsiteY0" fmla="*/ 0 h 838200"/>
              <a:gd name="connsiteX1" fmla="*/ 76200 w 1371600"/>
              <a:gd name="connsiteY1" fmla="*/ 838200 h 838200"/>
              <a:gd name="connsiteX2" fmla="*/ 1371600 w 1371600"/>
              <a:gd name="connsiteY2" fmla="*/ 152400 h 838200"/>
              <a:gd name="connsiteX3" fmla="*/ 0 w 137160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838200">
                <a:moveTo>
                  <a:pt x="0" y="0"/>
                </a:moveTo>
                <a:lnTo>
                  <a:pt x="76200" y="838200"/>
                </a:lnTo>
                <a:lnTo>
                  <a:pt x="1371600" y="15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029200" y="2667001"/>
            <a:ext cx="990602" cy="68579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638800" y="3048000"/>
            <a:ext cx="838200" cy="76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096000" y="3505200"/>
            <a:ext cx="990600" cy="533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096000" y="2819400"/>
            <a:ext cx="1295400" cy="685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629400" y="3276600"/>
            <a:ext cx="1219200" cy="304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5029200" y="3352801"/>
            <a:ext cx="1066800" cy="7620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838201"/>
              <a:gd name="connsiteY0" fmla="*/ 0 h 762001"/>
              <a:gd name="connsiteX1" fmla="*/ 533401 w 838201"/>
              <a:gd name="connsiteY1" fmla="*/ 762001 h 762001"/>
              <a:gd name="connsiteX2" fmla="*/ 838201 w 838201"/>
              <a:gd name="connsiteY2" fmla="*/ 152401 h 762001"/>
              <a:gd name="connsiteX3" fmla="*/ 0 w 838201"/>
              <a:gd name="connsiteY3" fmla="*/ 0 h 762001"/>
              <a:gd name="connsiteX0" fmla="*/ 0 w 1066800"/>
              <a:gd name="connsiteY0" fmla="*/ 0 h 762000"/>
              <a:gd name="connsiteX1" fmla="*/ 762000 w 1066800"/>
              <a:gd name="connsiteY1" fmla="*/ 762000 h 762000"/>
              <a:gd name="connsiteX2" fmla="*/ 1066800 w 1066800"/>
              <a:gd name="connsiteY2" fmla="*/ 152400 h 762000"/>
              <a:gd name="connsiteX3" fmla="*/ 0 w 106680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762000">
                <a:moveTo>
                  <a:pt x="0" y="0"/>
                </a:moveTo>
                <a:lnTo>
                  <a:pt x="762000" y="762000"/>
                </a:lnTo>
                <a:lnTo>
                  <a:pt x="1066800" y="15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029200" y="3352800"/>
            <a:ext cx="1066800" cy="152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029200" y="3352800"/>
            <a:ext cx="762000" cy="762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638800" y="3657600"/>
            <a:ext cx="609600" cy="304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19800" y="1828800"/>
            <a:ext cx="1066800" cy="838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181600" y="1828800"/>
            <a:ext cx="838200" cy="838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19800" y="2667000"/>
            <a:ext cx="1371600" cy="152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Euler Characteristic, more generally: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895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Finite set</a:t>
            </a:r>
          </a:p>
          <a:p>
            <a:r>
              <a:rPr lang="en-US" dirty="0" smtClean="0"/>
              <a:t>Finite graph, no loops</a:t>
            </a:r>
          </a:p>
          <a:p>
            <a:r>
              <a:rPr lang="en-US" dirty="0" smtClean="0"/>
              <a:t>Finite graph, with loops</a:t>
            </a:r>
          </a:p>
          <a:p>
            <a:r>
              <a:rPr lang="en-US" dirty="0" smtClean="0"/>
              <a:t>Compact planar region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943600" y="2590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3962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1752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e 9"/>
          <p:cNvSpPr/>
          <p:nvPr/>
        </p:nvSpPr>
        <p:spPr>
          <a:xfrm>
            <a:off x="4505324" y="1562100"/>
            <a:ext cx="3609975" cy="2857500"/>
          </a:xfrm>
          <a:prstGeom prst="bracePair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2228850"/>
                <a:ext cx="533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7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7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28850"/>
                <a:ext cx="533400" cy="1200329"/>
              </a:xfrm>
              <a:prstGeom prst="rect">
                <a:avLst/>
              </a:prstGeom>
              <a:blipFill rotWithShape="0">
                <a:blip r:embed="rId2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86400" y="4648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Times New Roman" pitchFamily="18" charset="0"/>
              </a:rPr>
              <a:t>= 8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53000" y="3276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rot="16200000" flipH="1">
            <a:off x="6743700" y="2171700"/>
            <a:ext cx="990600" cy="304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10400" y="1752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743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72000" y="4648200"/>
            <a:ext cx="36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Times New Roman" pitchFamily="18" charset="0"/>
              </a:rPr>
              <a:t>= 8 – 5 = 3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72000" y="464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Times New Roman" pitchFamily="18" charset="0"/>
              </a:rPr>
              <a:t>= 8 – 6 = 2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114800" y="4648200"/>
            <a:ext cx="440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cs typeface="Times New Roman" pitchFamily="18" charset="0"/>
              </a:rPr>
              <a:t>= 8 – 12 + 3 = -1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5594" y="5713458"/>
            <a:ext cx="7226530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(number of connected components) – (number of holes)</a:t>
            </a:r>
            <a:endParaRPr lang="en-US" sz="2400" dirty="0"/>
          </a:p>
        </p:txBody>
      </p:sp>
      <p:sp>
        <p:nvSpPr>
          <p:cNvPr id="95" name="Arc 94"/>
          <p:cNvSpPr/>
          <p:nvPr/>
        </p:nvSpPr>
        <p:spPr>
          <a:xfrm rot="3909766">
            <a:off x="7114711" y="5120132"/>
            <a:ext cx="940730" cy="764288"/>
          </a:xfrm>
          <a:prstGeom prst="arc">
            <a:avLst>
              <a:gd name="adj1" fmla="val 16200000"/>
              <a:gd name="adj2" fmla="val 918481"/>
            </a:avLst>
          </a:prstGeom>
          <a:ln w="31750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50" grpId="0" animBg="1"/>
      <p:bldP spid="3" grpId="0" uiExpand="1" build="p"/>
      <p:bldP spid="3" grpId="1" uiExpand="1" build="p"/>
      <p:bldP spid="4" grpId="0" uiExpand="1" animBg="1"/>
      <p:bldP spid="5" grpId="0" uiExpand="1" animBg="1"/>
      <p:bldP spid="7" grpId="0" uiExpand="1" animBg="1"/>
      <p:bldP spid="8" grpId="0" uiExpand="1" animBg="1"/>
      <p:bldP spid="10" grpId="0" uiExpand="1" animBg="1"/>
      <p:bldP spid="11" grpId="0" uiExpand="1"/>
      <p:bldP spid="13" grpId="0" uiExpand="1"/>
      <p:bldP spid="13" grpId="1" uiExpand="1"/>
      <p:bldP spid="18" grpId="0" uiExpand="1" animBg="1"/>
      <p:bldP spid="20" grpId="0" uiExpand="1" animBg="1"/>
      <p:bldP spid="6" grpId="0" uiExpand="1" animBg="1"/>
      <p:bldP spid="21" grpId="0" uiExpand="1" animBg="1"/>
      <p:bldP spid="88" grpId="0" uiExpand="1"/>
      <p:bldP spid="88" grpId="1" uiExpand="1"/>
      <p:bldP spid="90" grpId="0" uiExpand="1"/>
      <p:bldP spid="90" grpId="1" uiExpand="1"/>
      <p:bldP spid="91" grpId="0"/>
      <p:bldP spid="92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Definition: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be a finite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complex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open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err="1" smtClean="0"/>
                  <a:t>simplices</a:t>
                </a:r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 marL="54864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vertices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edges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faces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spcAft>
                    <a:spcPts val="1200"/>
                  </a:spcAft>
                  <a:buNone/>
                </a:pPr>
                <a:r>
                  <a:rPr lang="en-US" sz="2800" dirty="0"/>
                  <a:t>e</a:t>
                </a:r>
                <a:r>
                  <a:rPr lang="en-US" sz="2800" dirty="0" smtClean="0"/>
                  <a:t>tc.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Then the Euler Characteristic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  <a:blipFill rotWithShape="0">
                <a:blip r:embed="rId2"/>
                <a:stretch>
                  <a:fillRect l="-1852"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852993" y="1951359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9464" y="1828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210659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09254">
            <a:off x="5582528" y="2594030"/>
            <a:ext cx="1352550" cy="152400"/>
            <a:chOff x="5755993" y="3467099"/>
            <a:chExt cx="1352550" cy="152400"/>
          </a:xfrm>
        </p:grpSpPr>
        <p:cxnSp>
          <p:nvCxnSpPr>
            <p:cNvPr id="9" name="Straight Connector 8"/>
            <p:cNvCxnSpPr>
              <a:stCxn id="11" idx="6"/>
              <a:endCxn id="16" idx="2"/>
            </p:cNvCxnSpPr>
            <p:nvPr/>
          </p:nvCxnSpPr>
          <p:spPr>
            <a:xfrm>
              <a:off x="5908393" y="3543299"/>
              <a:ext cx="104775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75599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5614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5715000" y="3048000"/>
            <a:ext cx="1371600" cy="8382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571501"/>
              <a:gd name="connsiteY0" fmla="*/ 190499 h 723900"/>
              <a:gd name="connsiteX1" fmla="*/ 76201 w 571501"/>
              <a:gd name="connsiteY1" fmla="*/ 723900 h 723900"/>
              <a:gd name="connsiteX2" fmla="*/ 571501 w 571501"/>
              <a:gd name="connsiteY2" fmla="*/ 0 h 723900"/>
              <a:gd name="connsiteX3" fmla="*/ 0 w 571501"/>
              <a:gd name="connsiteY3" fmla="*/ 190499 h 723900"/>
              <a:gd name="connsiteX0" fmla="*/ 0 w 762000"/>
              <a:gd name="connsiteY0" fmla="*/ 0 h 952500"/>
              <a:gd name="connsiteX1" fmla="*/ 266700 w 762000"/>
              <a:gd name="connsiteY1" fmla="*/ 952500 h 952500"/>
              <a:gd name="connsiteX2" fmla="*/ 762000 w 762000"/>
              <a:gd name="connsiteY2" fmla="*/ 228600 h 952500"/>
              <a:gd name="connsiteX3" fmla="*/ 0 w 762000"/>
              <a:gd name="connsiteY3" fmla="*/ 0 h 952500"/>
              <a:gd name="connsiteX0" fmla="*/ 0 w 762000"/>
              <a:gd name="connsiteY0" fmla="*/ 0 h 838200"/>
              <a:gd name="connsiteX1" fmla="*/ 76200 w 762000"/>
              <a:gd name="connsiteY1" fmla="*/ 838200 h 838200"/>
              <a:gd name="connsiteX2" fmla="*/ 762000 w 762000"/>
              <a:gd name="connsiteY2" fmla="*/ 228600 h 838200"/>
              <a:gd name="connsiteX3" fmla="*/ 0 w 762000"/>
              <a:gd name="connsiteY3" fmla="*/ 0 h 838200"/>
              <a:gd name="connsiteX0" fmla="*/ 0 w 1371600"/>
              <a:gd name="connsiteY0" fmla="*/ 0 h 838200"/>
              <a:gd name="connsiteX1" fmla="*/ 76200 w 1371600"/>
              <a:gd name="connsiteY1" fmla="*/ 838200 h 838200"/>
              <a:gd name="connsiteX2" fmla="*/ 1371600 w 1371600"/>
              <a:gd name="connsiteY2" fmla="*/ 152400 h 838200"/>
              <a:gd name="connsiteX3" fmla="*/ 0 w 137160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838200">
                <a:moveTo>
                  <a:pt x="0" y="0"/>
                </a:moveTo>
                <a:lnTo>
                  <a:pt x="76200" y="838200"/>
                </a:lnTo>
                <a:lnTo>
                  <a:pt x="1371600" y="15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Bene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Euler Characteristic is independent of decomposition: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7" name="Double Brace 6"/>
          <p:cNvSpPr/>
          <p:nvPr/>
        </p:nvSpPr>
        <p:spPr>
          <a:xfrm>
            <a:off x="1143000" y="2057400"/>
            <a:ext cx="2286000" cy="1600200"/>
          </a:xfrm>
          <a:prstGeom prst="bracePair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2286000"/>
                <a:ext cx="53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8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4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53340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29000" y="251460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1</a:t>
            </a:r>
            <a:endParaRPr lang="en-US" sz="3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81000" y="38862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…but is sensitive to open/closed sets: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Double Brace 24"/>
          <p:cNvSpPr/>
          <p:nvPr/>
        </p:nvSpPr>
        <p:spPr>
          <a:xfrm>
            <a:off x="1143000" y="4648200"/>
            <a:ext cx="2286000" cy="1600200"/>
          </a:xfrm>
          <a:prstGeom prst="bracePair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" y="4876800"/>
                <a:ext cx="53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8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4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53340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429000" y="510540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0</a:t>
            </a:r>
            <a:endParaRPr lang="en-US" sz="36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1524000" y="2209800"/>
            <a:ext cx="1524000" cy="1143000"/>
            <a:chOff x="1524000" y="2362200"/>
            <a:chExt cx="1524000" cy="1143000"/>
          </a:xfrm>
        </p:grpSpPr>
        <p:sp>
          <p:nvSpPr>
            <p:cNvPr id="18" name="Freeform 17"/>
            <p:cNvSpPr/>
            <p:nvPr/>
          </p:nvSpPr>
          <p:spPr>
            <a:xfrm>
              <a:off x="1600200" y="2438400"/>
              <a:ext cx="1371600" cy="990600"/>
            </a:xfrm>
            <a:custGeom>
              <a:avLst/>
              <a:gdLst>
                <a:gd name="connsiteX0" fmla="*/ 0 w 787400"/>
                <a:gd name="connsiteY0" fmla="*/ 0 h 606425"/>
                <a:gd name="connsiteX1" fmla="*/ 76200 w 787400"/>
                <a:gd name="connsiteY1" fmla="*/ 606425 h 606425"/>
                <a:gd name="connsiteX2" fmla="*/ 787400 w 787400"/>
                <a:gd name="connsiteY2" fmla="*/ 238125 h 606425"/>
                <a:gd name="connsiteX3" fmla="*/ 0 w 787400"/>
                <a:gd name="connsiteY3" fmla="*/ 0 h 606425"/>
                <a:gd name="connsiteX0" fmla="*/ 0 w 1006475"/>
                <a:gd name="connsiteY0" fmla="*/ 0 h 606425"/>
                <a:gd name="connsiteX1" fmla="*/ 76200 w 1006475"/>
                <a:gd name="connsiteY1" fmla="*/ 606425 h 606425"/>
                <a:gd name="connsiteX2" fmla="*/ 1006475 w 1006475"/>
                <a:gd name="connsiteY2" fmla="*/ 466725 h 606425"/>
                <a:gd name="connsiteX3" fmla="*/ 0 w 1006475"/>
                <a:gd name="connsiteY3" fmla="*/ 0 h 606425"/>
                <a:gd name="connsiteX0" fmla="*/ 0 w 1006475"/>
                <a:gd name="connsiteY0" fmla="*/ 0 h 847725"/>
                <a:gd name="connsiteX1" fmla="*/ 244475 w 1006475"/>
                <a:gd name="connsiteY1" fmla="*/ 847725 h 847725"/>
                <a:gd name="connsiteX2" fmla="*/ 1006475 w 1006475"/>
                <a:gd name="connsiteY2" fmla="*/ 466725 h 847725"/>
                <a:gd name="connsiteX3" fmla="*/ 0 w 1006475"/>
                <a:gd name="connsiteY3" fmla="*/ 0 h 847725"/>
                <a:gd name="connsiteX0" fmla="*/ 76200 w 762000"/>
                <a:gd name="connsiteY0" fmla="*/ 0 h 457200"/>
                <a:gd name="connsiteX1" fmla="*/ 0 w 762000"/>
                <a:gd name="connsiteY1" fmla="*/ 457200 h 457200"/>
                <a:gd name="connsiteX2" fmla="*/ 762000 w 762000"/>
                <a:gd name="connsiteY2" fmla="*/ 76200 h 457200"/>
                <a:gd name="connsiteX3" fmla="*/ 76200 w 762000"/>
                <a:gd name="connsiteY3" fmla="*/ 0 h 457200"/>
                <a:gd name="connsiteX0" fmla="*/ 0 w 838201"/>
                <a:gd name="connsiteY0" fmla="*/ 0 h 533401"/>
                <a:gd name="connsiteX1" fmla="*/ 76201 w 838201"/>
                <a:gd name="connsiteY1" fmla="*/ 533401 h 533401"/>
                <a:gd name="connsiteX2" fmla="*/ 838201 w 838201"/>
                <a:gd name="connsiteY2" fmla="*/ 152401 h 533401"/>
                <a:gd name="connsiteX3" fmla="*/ 0 w 838201"/>
                <a:gd name="connsiteY3" fmla="*/ 0 h 533401"/>
                <a:gd name="connsiteX0" fmla="*/ 0 w 1203325"/>
                <a:gd name="connsiteY0" fmla="*/ 0 h 1177925"/>
                <a:gd name="connsiteX1" fmla="*/ 441325 w 1203325"/>
                <a:gd name="connsiteY1" fmla="*/ 1177925 h 1177925"/>
                <a:gd name="connsiteX2" fmla="*/ 1203325 w 1203325"/>
                <a:gd name="connsiteY2" fmla="*/ 796925 h 1177925"/>
                <a:gd name="connsiteX3" fmla="*/ 0 w 1203325"/>
                <a:gd name="connsiteY3" fmla="*/ 0 h 1177925"/>
                <a:gd name="connsiteX0" fmla="*/ 0 w 685800"/>
                <a:gd name="connsiteY0" fmla="*/ 533400 h 1711325"/>
                <a:gd name="connsiteX1" fmla="*/ 441325 w 685800"/>
                <a:gd name="connsiteY1" fmla="*/ 1711325 h 1711325"/>
                <a:gd name="connsiteX2" fmla="*/ 685800 w 685800"/>
                <a:gd name="connsiteY2" fmla="*/ 0 h 1711325"/>
                <a:gd name="connsiteX3" fmla="*/ 0 w 685800"/>
                <a:gd name="connsiteY3" fmla="*/ 533400 h 1711325"/>
                <a:gd name="connsiteX0" fmla="*/ 0 w 762000"/>
                <a:gd name="connsiteY0" fmla="*/ 533400 h 762000"/>
                <a:gd name="connsiteX1" fmla="*/ 762000 w 762000"/>
                <a:gd name="connsiteY1" fmla="*/ 762000 h 762000"/>
                <a:gd name="connsiteX2" fmla="*/ 685800 w 762000"/>
                <a:gd name="connsiteY2" fmla="*/ 0 h 762000"/>
                <a:gd name="connsiteX3" fmla="*/ 0 w 762000"/>
                <a:gd name="connsiteY3" fmla="*/ 533400 h 762000"/>
                <a:gd name="connsiteX0" fmla="*/ 0 w 1371600"/>
                <a:gd name="connsiteY0" fmla="*/ 533400 h 685800"/>
                <a:gd name="connsiteX1" fmla="*/ 1371600 w 1371600"/>
                <a:gd name="connsiteY1" fmla="*/ 685800 h 685800"/>
                <a:gd name="connsiteX2" fmla="*/ 685800 w 1371600"/>
                <a:gd name="connsiteY2" fmla="*/ 0 h 685800"/>
                <a:gd name="connsiteX3" fmla="*/ 0 w 1371600"/>
                <a:gd name="connsiteY3" fmla="*/ 533400 h 685800"/>
                <a:gd name="connsiteX0" fmla="*/ 0 w 1371600"/>
                <a:gd name="connsiteY0" fmla="*/ 838200 h 990600"/>
                <a:gd name="connsiteX1" fmla="*/ 1371600 w 1371600"/>
                <a:gd name="connsiteY1" fmla="*/ 990600 h 990600"/>
                <a:gd name="connsiteX2" fmla="*/ 1066800 w 1371600"/>
                <a:gd name="connsiteY2" fmla="*/ 0 h 990600"/>
                <a:gd name="connsiteX3" fmla="*/ 0 w 1371600"/>
                <a:gd name="connsiteY3" fmla="*/ 838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0600">
                  <a:moveTo>
                    <a:pt x="0" y="838200"/>
                  </a:moveTo>
                  <a:lnTo>
                    <a:pt x="1371600" y="990600"/>
                  </a:lnTo>
                  <a:lnTo>
                    <a:pt x="1066800" y="0"/>
                  </a:lnTo>
                  <a:lnTo>
                    <a:pt x="0" y="8382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00200" y="3276600"/>
              <a:ext cx="1371600" cy="1524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324100" y="2781300"/>
              <a:ext cx="9906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8956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8" idx="2"/>
              <a:endCxn id="18" idx="0"/>
            </p:cNvCxnSpPr>
            <p:nvPr/>
          </p:nvCxnSpPr>
          <p:spPr>
            <a:xfrm flipH="1">
              <a:off x="1600200" y="2438400"/>
              <a:ext cx="1066800" cy="838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524000" y="32004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90800" y="23622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Double Brace 33"/>
          <p:cNvSpPr/>
          <p:nvPr/>
        </p:nvSpPr>
        <p:spPr>
          <a:xfrm>
            <a:off x="5486400" y="2057400"/>
            <a:ext cx="2286000" cy="1600200"/>
          </a:xfrm>
          <a:prstGeom prst="bracePair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29200" y="2286000"/>
                <a:ext cx="53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8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4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86000"/>
                <a:ext cx="5334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772400" y="251460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1</a:t>
            </a:r>
            <a:endParaRPr lang="en-US" sz="36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5867400" y="2209800"/>
            <a:ext cx="1524000" cy="1143000"/>
            <a:chOff x="5867400" y="2362200"/>
            <a:chExt cx="1524000" cy="1143000"/>
          </a:xfrm>
        </p:grpSpPr>
        <p:sp>
          <p:nvSpPr>
            <p:cNvPr id="37" name="Freeform 36"/>
            <p:cNvSpPr/>
            <p:nvPr/>
          </p:nvSpPr>
          <p:spPr>
            <a:xfrm>
              <a:off x="5943600" y="2438400"/>
              <a:ext cx="1371600" cy="990600"/>
            </a:xfrm>
            <a:custGeom>
              <a:avLst/>
              <a:gdLst>
                <a:gd name="connsiteX0" fmla="*/ 0 w 787400"/>
                <a:gd name="connsiteY0" fmla="*/ 0 h 606425"/>
                <a:gd name="connsiteX1" fmla="*/ 76200 w 787400"/>
                <a:gd name="connsiteY1" fmla="*/ 606425 h 606425"/>
                <a:gd name="connsiteX2" fmla="*/ 787400 w 787400"/>
                <a:gd name="connsiteY2" fmla="*/ 238125 h 606425"/>
                <a:gd name="connsiteX3" fmla="*/ 0 w 787400"/>
                <a:gd name="connsiteY3" fmla="*/ 0 h 606425"/>
                <a:gd name="connsiteX0" fmla="*/ 0 w 1006475"/>
                <a:gd name="connsiteY0" fmla="*/ 0 h 606425"/>
                <a:gd name="connsiteX1" fmla="*/ 76200 w 1006475"/>
                <a:gd name="connsiteY1" fmla="*/ 606425 h 606425"/>
                <a:gd name="connsiteX2" fmla="*/ 1006475 w 1006475"/>
                <a:gd name="connsiteY2" fmla="*/ 466725 h 606425"/>
                <a:gd name="connsiteX3" fmla="*/ 0 w 1006475"/>
                <a:gd name="connsiteY3" fmla="*/ 0 h 606425"/>
                <a:gd name="connsiteX0" fmla="*/ 0 w 1006475"/>
                <a:gd name="connsiteY0" fmla="*/ 0 h 847725"/>
                <a:gd name="connsiteX1" fmla="*/ 244475 w 1006475"/>
                <a:gd name="connsiteY1" fmla="*/ 847725 h 847725"/>
                <a:gd name="connsiteX2" fmla="*/ 1006475 w 1006475"/>
                <a:gd name="connsiteY2" fmla="*/ 466725 h 847725"/>
                <a:gd name="connsiteX3" fmla="*/ 0 w 1006475"/>
                <a:gd name="connsiteY3" fmla="*/ 0 h 847725"/>
                <a:gd name="connsiteX0" fmla="*/ 76200 w 762000"/>
                <a:gd name="connsiteY0" fmla="*/ 0 h 457200"/>
                <a:gd name="connsiteX1" fmla="*/ 0 w 762000"/>
                <a:gd name="connsiteY1" fmla="*/ 457200 h 457200"/>
                <a:gd name="connsiteX2" fmla="*/ 762000 w 762000"/>
                <a:gd name="connsiteY2" fmla="*/ 76200 h 457200"/>
                <a:gd name="connsiteX3" fmla="*/ 76200 w 762000"/>
                <a:gd name="connsiteY3" fmla="*/ 0 h 457200"/>
                <a:gd name="connsiteX0" fmla="*/ 0 w 838201"/>
                <a:gd name="connsiteY0" fmla="*/ 0 h 533401"/>
                <a:gd name="connsiteX1" fmla="*/ 76201 w 838201"/>
                <a:gd name="connsiteY1" fmla="*/ 533401 h 533401"/>
                <a:gd name="connsiteX2" fmla="*/ 838201 w 838201"/>
                <a:gd name="connsiteY2" fmla="*/ 152401 h 533401"/>
                <a:gd name="connsiteX3" fmla="*/ 0 w 838201"/>
                <a:gd name="connsiteY3" fmla="*/ 0 h 533401"/>
                <a:gd name="connsiteX0" fmla="*/ 0 w 1203325"/>
                <a:gd name="connsiteY0" fmla="*/ 0 h 1177925"/>
                <a:gd name="connsiteX1" fmla="*/ 441325 w 1203325"/>
                <a:gd name="connsiteY1" fmla="*/ 1177925 h 1177925"/>
                <a:gd name="connsiteX2" fmla="*/ 1203325 w 1203325"/>
                <a:gd name="connsiteY2" fmla="*/ 796925 h 1177925"/>
                <a:gd name="connsiteX3" fmla="*/ 0 w 1203325"/>
                <a:gd name="connsiteY3" fmla="*/ 0 h 1177925"/>
                <a:gd name="connsiteX0" fmla="*/ 0 w 685800"/>
                <a:gd name="connsiteY0" fmla="*/ 533400 h 1711325"/>
                <a:gd name="connsiteX1" fmla="*/ 441325 w 685800"/>
                <a:gd name="connsiteY1" fmla="*/ 1711325 h 1711325"/>
                <a:gd name="connsiteX2" fmla="*/ 685800 w 685800"/>
                <a:gd name="connsiteY2" fmla="*/ 0 h 1711325"/>
                <a:gd name="connsiteX3" fmla="*/ 0 w 685800"/>
                <a:gd name="connsiteY3" fmla="*/ 533400 h 1711325"/>
                <a:gd name="connsiteX0" fmla="*/ 0 w 762000"/>
                <a:gd name="connsiteY0" fmla="*/ 533400 h 762000"/>
                <a:gd name="connsiteX1" fmla="*/ 762000 w 762000"/>
                <a:gd name="connsiteY1" fmla="*/ 762000 h 762000"/>
                <a:gd name="connsiteX2" fmla="*/ 685800 w 762000"/>
                <a:gd name="connsiteY2" fmla="*/ 0 h 762000"/>
                <a:gd name="connsiteX3" fmla="*/ 0 w 762000"/>
                <a:gd name="connsiteY3" fmla="*/ 533400 h 762000"/>
                <a:gd name="connsiteX0" fmla="*/ 0 w 1371600"/>
                <a:gd name="connsiteY0" fmla="*/ 533400 h 685800"/>
                <a:gd name="connsiteX1" fmla="*/ 1371600 w 1371600"/>
                <a:gd name="connsiteY1" fmla="*/ 685800 h 685800"/>
                <a:gd name="connsiteX2" fmla="*/ 685800 w 1371600"/>
                <a:gd name="connsiteY2" fmla="*/ 0 h 685800"/>
                <a:gd name="connsiteX3" fmla="*/ 0 w 1371600"/>
                <a:gd name="connsiteY3" fmla="*/ 533400 h 685800"/>
                <a:gd name="connsiteX0" fmla="*/ 0 w 1371600"/>
                <a:gd name="connsiteY0" fmla="*/ 838200 h 990600"/>
                <a:gd name="connsiteX1" fmla="*/ 1371600 w 1371600"/>
                <a:gd name="connsiteY1" fmla="*/ 990600 h 990600"/>
                <a:gd name="connsiteX2" fmla="*/ 1066800 w 1371600"/>
                <a:gd name="connsiteY2" fmla="*/ 0 h 990600"/>
                <a:gd name="connsiteX3" fmla="*/ 0 w 1371600"/>
                <a:gd name="connsiteY3" fmla="*/ 838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0600">
                  <a:moveTo>
                    <a:pt x="0" y="838200"/>
                  </a:moveTo>
                  <a:lnTo>
                    <a:pt x="1371600" y="990600"/>
                  </a:lnTo>
                  <a:lnTo>
                    <a:pt x="1066800" y="0"/>
                  </a:lnTo>
                  <a:lnTo>
                    <a:pt x="0" y="8382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943600" y="3276600"/>
              <a:ext cx="1371600" cy="1524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6667500" y="2781300"/>
              <a:ext cx="9906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2390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7" idx="2"/>
              <a:endCxn id="37" idx="0"/>
            </p:cNvCxnSpPr>
            <p:nvPr/>
          </p:nvCxnSpPr>
          <p:spPr>
            <a:xfrm flipH="1">
              <a:off x="5943600" y="2438400"/>
              <a:ext cx="1066800" cy="838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867400" y="32004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934200" y="23622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0800000">
              <a:off x="6705600" y="2667000"/>
              <a:ext cx="457200" cy="2286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6629400" y="2895600"/>
              <a:ext cx="533400" cy="457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324600" y="2971800"/>
              <a:ext cx="685800" cy="76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629400" y="25908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086600" y="28194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553200" y="32766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Double Brace 55"/>
          <p:cNvSpPr/>
          <p:nvPr/>
        </p:nvSpPr>
        <p:spPr>
          <a:xfrm>
            <a:off x="5486400" y="4648200"/>
            <a:ext cx="2286000" cy="1600200"/>
          </a:xfrm>
          <a:prstGeom prst="bracePair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29200" y="4876800"/>
                <a:ext cx="53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8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4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876800"/>
                <a:ext cx="5334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772400" y="510540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-1</a:t>
            </a:r>
            <a:endParaRPr lang="en-US" sz="36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1524000" y="4800600"/>
            <a:ext cx="1524000" cy="1143000"/>
            <a:chOff x="1524000" y="4953000"/>
            <a:chExt cx="1524000" cy="1143000"/>
          </a:xfrm>
        </p:grpSpPr>
        <p:sp>
          <p:nvSpPr>
            <p:cNvPr id="66" name="Freeform 65"/>
            <p:cNvSpPr/>
            <p:nvPr/>
          </p:nvSpPr>
          <p:spPr>
            <a:xfrm>
              <a:off x="1600200" y="5029200"/>
              <a:ext cx="1371600" cy="990600"/>
            </a:xfrm>
            <a:custGeom>
              <a:avLst/>
              <a:gdLst>
                <a:gd name="connsiteX0" fmla="*/ 0 w 787400"/>
                <a:gd name="connsiteY0" fmla="*/ 0 h 606425"/>
                <a:gd name="connsiteX1" fmla="*/ 76200 w 787400"/>
                <a:gd name="connsiteY1" fmla="*/ 606425 h 606425"/>
                <a:gd name="connsiteX2" fmla="*/ 787400 w 787400"/>
                <a:gd name="connsiteY2" fmla="*/ 238125 h 606425"/>
                <a:gd name="connsiteX3" fmla="*/ 0 w 787400"/>
                <a:gd name="connsiteY3" fmla="*/ 0 h 606425"/>
                <a:gd name="connsiteX0" fmla="*/ 0 w 1006475"/>
                <a:gd name="connsiteY0" fmla="*/ 0 h 606425"/>
                <a:gd name="connsiteX1" fmla="*/ 76200 w 1006475"/>
                <a:gd name="connsiteY1" fmla="*/ 606425 h 606425"/>
                <a:gd name="connsiteX2" fmla="*/ 1006475 w 1006475"/>
                <a:gd name="connsiteY2" fmla="*/ 466725 h 606425"/>
                <a:gd name="connsiteX3" fmla="*/ 0 w 1006475"/>
                <a:gd name="connsiteY3" fmla="*/ 0 h 606425"/>
                <a:gd name="connsiteX0" fmla="*/ 0 w 1006475"/>
                <a:gd name="connsiteY0" fmla="*/ 0 h 847725"/>
                <a:gd name="connsiteX1" fmla="*/ 244475 w 1006475"/>
                <a:gd name="connsiteY1" fmla="*/ 847725 h 847725"/>
                <a:gd name="connsiteX2" fmla="*/ 1006475 w 1006475"/>
                <a:gd name="connsiteY2" fmla="*/ 466725 h 847725"/>
                <a:gd name="connsiteX3" fmla="*/ 0 w 1006475"/>
                <a:gd name="connsiteY3" fmla="*/ 0 h 847725"/>
                <a:gd name="connsiteX0" fmla="*/ 76200 w 762000"/>
                <a:gd name="connsiteY0" fmla="*/ 0 h 457200"/>
                <a:gd name="connsiteX1" fmla="*/ 0 w 762000"/>
                <a:gd name="connsiteY1" fmla="*/ 457200 h 457200"/>
                <a:gd name="connsiteX2" fmla="*/ 762000 w 762000"/>
                <a:gd name="connsiteY2" fmla="*/ 76200 h 457200"/>
                <a:gd name="connsiteX3" fmla="*/ 76200 w 762000"/>
                <a:gd name="connsiteY3" fmla="*/ 0 h 457200"/>
                <a:gd name="connsiteX0" fmla="*/ 0 w 838201"/>
                <a:gd name="connsiteY0" fmla="*/ 0 h 533401"/>
                <a:gd name="connsiteX1" fmla="*/ 76201 w 838201"/>
                <a:gd name="connsiteY1" fmla="*/ 533401 h 533401"/>
                <a:gd name="connsiteX2" fmla="*/ 838201 w 838201"/>
                <a:gd name="connsiteY2" fmla="*/ 152401 h 533401"/>
                <a:gd name="connsiteX3" fmla="*/ 0 w 838201"/>
                <a:gd name="connsiteY3" fmla="*/ 0 h 533401"/>
                <a:gd name="connsiteX0" fmla="*/ 0 w 1203325"/>
                <a:gd name="connsiteY0" fmla="*/ 0 h 1177925"/>
                <a:gd name="connsiteX1" fmla="*/ 441325 w 1203325"/>
                <a:gd name="connsiteY1" fmla="*/ 1177925 h 1177925"/>
                <a:gd name="connsiteX2" fmla="*/ 1203325 w 1203325"/>
                <a:gd name="connsiteY2" fmla="*/ 796925 h 1177925"/>
                <a:gd name="connsiteX3" fmla="*/ 0 w 1203325"/>
                <a:gd name="connsiteY3" fmla="*/ 0 h 1177925"/>
                <a:gd name="connsiteX0" fmla="*/ 0 w 685800"/>
                <a:gd name="connsiteY0" fmla="*/ 533400 h 1711325"/>
                <a:gd name="connsiteX1" fmla="*/ 441325 w 685800"/>
                <a:gd name="connsiteY1" fmla="*/ 1711325 h 1711325"/>
                <a:gd name="connsiteX2" fmla="*/ 685800 w 685800"/>
                <a:gd name="connsiteY2" fmla="*/ 0 h 1711325"/>
                <a:gd name="connsiteX3" fmla="*/ 0 w 685800"/>
                <a:gd name="connsiteY3" fmla="*/ 533400 h 1711325"/>
                <a:gd name="connsiteX0" fmla="*/ 0 w 762000"/>
                <a:gd name="connsiteY0" fmla="*/ 533400 h 762000"/>
                <a:gd name="connsiteX1" fmla="*/ 762000 w 762000"/>
                <a:gd name="connsiteY1" fmla="*/ 762000 h 762000"/>
                <a:gd name="connsiteX2" fmla="*/ 685800 w 762000"/>
                <a:gd name="connsiteY2" fmla="*/ 0 h 762000"/>
                <a:gd name="connsiteX3" fmla="*/ 0 w 762000"/>
                <a:gd name="connsiteY3" fmla="*/ 533400 h 762000"/>
                <a:gd name="connsiteX0" fmla="*/ 0 w 1371600"/>
                <a:gd name="connsiteY0" fmla="*/ 533400 h 685800"/>
                <a:gd name="connsiteX1" fmla="*/ 1371600 w 1371600"/>
                <a:gd name="connsiteY1" fmla="*/ 685800 h 685800"/>
                <a:gd name="connsiteX2" fmla="*/ 685800 w 1371600"/>
                <a:gd name="connsiteY2" fmla="*/ 0 h 685800"/>
                <a:gd name="connsiteX3" fmla="*/ 0 w 1371600"/>
                <a:gd name="connsiteY3" fmla="*/ 533400 h 685800"/>
                <a:gd name="connsiteX0" fmla="*/ 0 w 1371600"/>
                <a:gd name="connsiteY0" fmla="*/ 838200 h 990600"/>
                <a:gd name="connsiteX1" fmla="*/ 1371600 w 1371600"/>
                <a:gd name="connsiteY1" fmla="*/ 990600 h 990600"/>
                <a:gd name="connsiteX2" fmla="*/ 1066800 w 1371600"/>
                <a:gd name="connsiteY2" fmla="*/ 0 h 990600"/>
                <a:gd name="connsiteX3" fmla="*/ 0 w 1371600"/>
                <a:gd name="connsiteY3" fmla="*/ 838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0600">
                  <a:moveTo>
                    <a:pt x="0" y="838200"/>
                  </a:moveTo>
                  <a:lnTo>
                    <a:pt x="1371600" y="990600"/>
                  </a:lnTo>
                  <a:lnTo>
                    <a:pt x="1066800" y="0"/>
                  </a:lnTo>
                  <a:lnTo>
                    <a:pt x="0" y="8382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00200" y="5867400"/>
              <a:ext cx="1371600" cy="1524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324100" y="5372100"/>
              <a:ext cx="9906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895600" y="5943600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6" idx="2"/>
              <a:endCxn id="66" idx="0"/>
            </p:cNvCxnSpPr>
            <p:nvPr/>
          </p:nvCxnSpPr>
          <p:spPr>
            <a:xfrm flipH="1">
              <a:off x="1600200" y="5029200"/>
              <a:ext cx="1066800" cy="83820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524000" y="5791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590800" y="4953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67400" y="4953000"/>
            <a:ext cx="1524000" cy="1143000"/>
            <a:chOff x="5867400" y="5105400"/>
            <a:chExt cx="1524000" cy="1143000"/>
          </a:xfrm>
        </p:grpSpPr>
        <p:sp>
          <p:nvSpPr>
            <p:cNvPr id="59" name="Freeform 58"/>
            <p:cNvSpPr/>
            <p:nvPr/>
          </p:nvSpPr>
          <p:spPr>
            <a:xfrm>
              <a:off x="5943600" y="5181600"/>
              <a:ext cx="1371600" cy="990600"/>
            </a:xfrm>
            <a:custGeom>
              <a:avLst/>
              <a:gdLst>
                <a:gd name="connsiteX0" fmla="*/ 0 w 787400"/>
                <a:gd name="connsiteY0" fmla="*/ 0 h 606425"/>
                <a:gd name="connsiteX1" fmla="*/ 76200 w 787400"/>
                <a:gd name="connsiteY1" fmla="*/ 606425 h 606425"/>
                <a:gd name="connsiteX2" fmla="*/ 787400 w 787400"/>
                <a:gd name="connsiteY2" fmla="*/ 238125 h 606425"/>
                <a:gd name="connsiteX3" fmla="*/ 0 w 787400"/>
                <a:gd name="connsiteY3" fmla="*/ 0 h 606425"/>
                <a:gd name="connsiteX0" fmla="*/ 0 w 1006475"/>
                <a:gd name="connsiteY0" fmla="*/ 0 h 606425"/>
                <a:gd name="connsiteX1" fmla="*/ 76200 w 1006475"/>
                <a:gd name="connsiteY1" fmla="*/ 606425 h 606425"/>
                <a:gd name="connsiteX2" fmla="*/ 1006475 w 1006475"/>
                <a:gd name="connsiteY2" fmla="*/ 466725 h 606425"/>
                <a:gd name="connsiteX3" fmla="*/ 0 w 1006475"/>
                <a:gd name="connsiteY3" fmla="*/ 0 h 606425"/>
                <a:gd name="connsiteX0" fmla="*/ 0 w 1006475"/>
                <a:gd name="connsiteY0" fmla="*/ 0 h 847725"/>
                <a:gd name="connsiteX1" fmla="*/ 244475 w 1006475"/>
                <a:gd name="connsiteY1" fmla="*/ 847725 h 847725"/>
                <a:gd name="connsiteX2" fmla="*/ 1006475 w 1006475"/>
                <a:gd name="connsiteY2" fmla="*/ 466725 h 847725"/>
                <a:gd name="connsiteX3" fmla="*/ 0 w 1006475"/>
                <a:gd name="connsiteY3" fmla="*/ 0 h 847725"/>
                <a:gd name="connsiteX0" fmla="*/ 76200 w 762000"/>
                <a:gd name="connsiteY0" fmla="*/ 0 h 457200"/>
                <a:gd name="connsiteX1" fmla="*/ 0 w 762000"/>
                <a:gd name="connsiteY1" fmla="*/ 457200 h 457200"/>
                <a:gd name="connsiteX2" fmla="*/ 762000 w 762000"/>
                <a:gd name="connsiteY2" fmla="*/ 76200 h 457200"/>
                <a:gd name="connsiteX3" fmla="*/ 76200 w 762000"/>
                <a:gd name="connsiteY3" fmla="*/ 0 h 457200"/>
                <a:gd name="connsiteX0" fmla="*/ 0 w 838201"/>
                <a:gd name="connsiteY0" fmla="*/ 0 h 533401"/>
                <a:gd name="connsiteX1" fmla="*/ 76201 w 838201"/>
                <a:gd name="connsiteY1" fmla="*/ 533401 h 533401"/>
                <a:gd name="connsiteX2" fmla="*/ 838201 w 838201"/>
                <a:gd name="connsiteY2" fmla="*/ 152401 h 533401"/>
                <a:gd name="connsiteX3" fmla="*/ 0 w 838201"/>
                <a:gd name="connsiteY3" fmla="*/ 0 h 533401"/>
                <a:gd name="connsiteX0" fmla="*/ 0 w 1203325"/>
                <a:gd name="connsiteY0" fmla="*/ 0 h 1177925"/>
                <a:gd name="connsiteX1" fmla="*/ 441325 w 1203325"/>
                <a:gd name="connsiteY1" fmla="*/ 1177925 h 1177925"/>
                <a:gd name="connsiteX2" fmla="*/ 1203325 w 1203325"/>
                <a:gd name="connsiteY2" fmla="*/ 796925 h 1177925"/>
                <a:gd name="connsiteX3" fmla="*/ 0 w 1203325"/>
                <a:gd name="connsiteY3" fmla="*/ 0 h 1177925"/>
                <a:gd name="connsiteX0" fmla="*/ 0 w 685800"/>
                <a:gd name="connsiteY0" fmla="*/ 533400 h 1711325"/>
                <a:gd name="connsiteX1" fmla="*/ 441325 w 685800"/>
                <a:gd name="connsiteY1" fmla="*/ 1711325 h 1711325"/>
                <a:gd name="connsiteX2" fmla="*/ 685800 w 685800"/>
                <a:gd name="connsiteY2" fmla="*/ 0 h 1711325"/>
                <a:gd name="connsiteX3" fmla="*/ 0 w 685800"/>
                <a:gd name="connsiteY3" fmla="*/ 533400 h 1711325"/>
                <a:gd name="connsiteX0" fmla="*/ 0 w 762000"/>
                <a:gd name="connsiteY0" fmla="*/ 533400 h 762000"/>
                <a:gd name="connsiteX1" fmla="*/ 762000 w 762000"/>
                <a:gd name="connsiteY1" fmla="*/ 762000 h 762000"/>
                <a:gd name="connsiteX2" fmla="*/ 685800 w 762000"/>
                <a:gd name="connsiteY2" fmla="*/ 0 h 762000"/>
                <a:gd name="connsiteX3" fmla="*/ 0 w 762000"/>
                <a:gd name="connsiteY3" fmla="*/ 533400 h 762000"/>
                <a:gd name="connsiteX0" fmla="*/ 0 w 1371600"/>
                <a:gd name="connsiteY0" fmla="*/ 533400 h 685800"/>
                <a:gd name="connsiteX1" fmla="*/ 1371600 w 1371600"/>
                <a:gd name="connsiteY1" fmla="*/ 685800 h 685800"/>
                <a:gd name="connsiteX2" fmla="*/ 685800 w 1371600"/>
                <a:gd name="connsiteY2" fmla="*/ 0 h 685800"/>
                <a:gd name="connsiteX3" fmla="*/ 0 w 1371600"/>
                <a:gd name="connsiteY3" fmla="*/ 533400 h 685800"/>
                <a:gd name="connsiteX0" fmla="*/ 0 w 1371600"/>
                <a:gd name="connsiteY0" fmla="*/ 838200 h 990600"/>
                <a:gd name="connsiteX1" fmla="*/ 1371600 w 1371600"/>
                <a:gd name="connsiteY1" fmla="*/ 990600 h 990600"/>
                <a:gd name="connsiteX2" fmla="*/ 1066800 w 1371600"/>
                <a:gd name="connsiteY2" fmla="*/ 0 h 990600"/>
                <a:gd name="connsiteX3" fmla="*/ 0 w 1371600"/>
                <a:gd name="connsiteY3" fmla="*/ 838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0600">
                  <a:moveTo>
                    <a:pt x="0" y="838200"/>
                  </a:moveTo>
                  <a:lnTo>
                    <a:pt x="1371600" y="990600"/>
                  </a:lnTo>
                  <a:lnTo>
                    <a:pt x="1066800" y="0"/>
                  </a:lnTo>
                  <a:lnTo>
                    <a:pt x="0" y="8382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943600" y="6019800"/>
              <a:ext cx="1371600" cy="15240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6667500" y="5524500"/>
              <a:ext cx="9906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2"/>
              <a:endCxn id="59" idx="0"/>
            </p:cNvCxnSpPr>
            <p:nvPr/>
          </p:nvCxnSpPr>
          <p:spPr>
            <a:xfrm flipH="1">
              <a:off x="5943600" y="5181600"/>
              <a:ext cx="1066800" cy="838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934200" y="5105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239000" y="6096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867400" y="5943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17" grpId="0"/>
      <p:bldP spid="24" grpId="0"/>
      <p:bldP spid="25" grpId="0" animBg="1"/>
      <p:bldP spid="26" grpId="0"/>
      <p:bldP spid="27" grpId="0"/>
      <p:bldP spid="34" grpId="0" animBg="1"/>
      <p:bldP spid="35" grpId="0"/>
      <p:bldP spid="36" grpId="0"/>
      <p:bldP spid="56" grpId="0" animBg="1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6019</TotalTime>
  <Words>1542</Words>
  <Application>Microsoft Office PowerPoint</Application>
  <PresentationFormat>On-screen Show (4:3)</PresentationFormat>
  <Paragraphs>551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Times New Roman</vt:lpstr>
      <vt:lpstr>Office Theme</vt:lpstr>
      <vt:lpstr>3_Office Theme</vt:lpstr>
      <vt:lpstr>5_Office Theme</vt:lpstr>
      <vt:lpstr>1_Office Theme</vt:lpstr>
      <vt:lpstr>2_Office Theme</vt:lpstr>
      <vt:lpstr>Euler Characteristic for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Euler Characteristic, more generally:</vt:lpstr>
      <vt:lpstr>PowerPoint Presentation</vt:lpstr>
      <vt:lpstr>Nota Bene</vt:lpstr>
      <vt:lpstr>Key Property</vt:lpstr>
      <vt:lpstr>PowerPoint Presentation</vt:lpstr>
      <vt:lpstr>Integral with respect to  Euler Characteristic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Penn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Integration and Applications</dc:title>
  <dc:creator>Matthew Wright</dc:creator>
  <cp:lastModifiedBy>Matthew Wright</cp:lastModifiedBy>
  <cp:revision>521</cp:revision>
  <cp:lastPrinted>2012-10-11T18:19:09Z</cp:lastPrinted>
  <dcterms:created xsi:type="dcterms:W3CDTF">2010-11-05T03:03:49Z</dcterms:created>
  <dcterms:modified xsi:type="dcterms:W3CDTF">2014-11-25T02:36:26Z</dcterms:modified>
</cp:coreProperties>
</file>