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3" r:id="rId6"/>
    <p:sldId id="264" r:id="rId7"/>
    <p:sldId id="261" r:id="rId8"/>
    <p:sldId id="262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0"/>
    <p:restoredTop sz="83967"/>
  </p:normalViewPr>
  <p:slideViewPr>
    <p:cSldViewPr snapToGrid="0">
      <p:cViewPr>
        <p:scale>
          <a:sx n="110" d="100"/>
          <a:sy n="110" d="100"/>
        </p:scale>
        <p:origin x="-84" y="-2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395625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5e4acf0bc4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5e4acf0bc4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5e4acf0bc4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5e4acf0bc4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e4acf0bc4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e4acf0bc4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3A87AD"/>
              </a:solidFill>
              <a:highlight>
                <a:srgbClr val="D9EDF7"/>
              </a:highlight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Poor motor coordination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339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subTitle" idx="1"/>
          </p:nvPr>
        </p:nvSpPr>
        <p:spPr>
          <a:xfrm>
            <a:off x="480150" y="2797770"/>
            <a:ext cx="8183700" cy="1473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FFFFFF"/>
                </a:solidFill>
                <a:latin typeface="Baskerville" charset="0"/>
                <a:ea typeface="Baskerville" charset="0"/>
                <a:cs typeface="Baskerville" charset="0"/>
                <a:sym typeface="Amatic SC"/>
              </a:rPr>
              <a:t>Grace Cain</a:t>
            </a:r>
            <a:endParaRPr b="1" dirty="0">
              <a:solidFill>
                <a:srgbClr val="FFFFFF"/>
              </a:solidFill>
              <a:latin typeface="Baskerville" charset="0"/>
              <a:ea typeface="Baskerville" charset="0"/>
              <a:cs typeface="Baskerville" charset="0"/>
              <a:sym typeface="Amatic S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FFFFFF"/>
                </a:solidFill>
                <a:latin typeface="Baskerville" charset="0"/>
                <a:ea typeface="Baskerville" charset="0"/>
                <a:cs typeface="Baskerville" charset="0"/>
                <a:sym typeface="Amatic SC"/>
              </a:rPr>
              <a:t>Class of 2020</a:t>
            </a:r>
            <a:endParaRPr b="1" dirty="0">
              <a:solidFill>
                <a:srgbClr val="FFFFFF"/>
              </a:solidFill>
              <a:latin typeface="Baskerville" charset="0"/>
              <a:ea typeface="Baskerville" charset="0"/>
              <a:cs typeface="Baskerville" charset="0"/>
              <a:sym typeface="Amatic S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solidFill>
                  <a:srgbClr val="FFFFFF"/>
                </a:solidFill>
                <a:latin typeface="Baskerville" charset="0"/>
                <a:ea typeface="Baskerville" charset="0"/>
                <a:cs typeface="Baskerville" charset="0"/>
                <a:sym typeface="Amatic SC"/>
              </a:rPr>
              <a:t>Psychology Major, Child </a:t>
            </a:r>
            <a:r>
              <a:rPr lang="en" b="1" dirty="0">
                <a:solidFill>
                  <a:srgbClr val="FFFFFF"/>
                </a:solidFill>
                <a:latin typeface="Baskerville" charset="0"/>
                <a:ea typeface="Baskerville" charset="0"/>
                <a:cs typeface="Baskerville" charset="0"/>
                <a:sym typeface="Amatic SC"/>
              </a:rPr>
              <a:t>and Family Studies Minor </a:t>
            </a:r>
            <a:endParaRPr b="1" dirty="0">
              <a:solidFill>
                <a:srgbClr val="FFFFFF"/>
              </a:solidFill>
              <a:latin typeface="Baskerville" charset="0"/>
              <a:ea typeface="Baskerville" charset="0"/>
              <a:cs typeface="Baskerville" charset="0"/>
              <a:sym typeface="Amatic S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FFFFFF"/>
                </a:solidFill>
                <a:latin typeface="Baskerville" charset="0"/>
                <a:ea typeface="Baskerville" charset="0"/>
                <a:cs typeface="Baskerville" charset="0"/>
                <a:sym typeface="Amatic SC"/>
              </a:rPr>
              <a:t>Praxis/Work Experience: </a:t>
            </a:r>
            <a:r>
              <a:rPr lang="en" b="1" dirty="0" smtClean="0">
                <a:solidFill>
                  <a:srgbClr val="FFFFFF"/>
                </a:solidFill>
                <a:latin typeface="Baskerville" charset="0"/>
                <a:ea typeface="Baskerville" charset="0"/>
                <a:cs typeface="Baskerville" charset="0"/>
                <a:sym typeface="Amatic SC"/>
              </a:rPr>
              <a:t>Camp </a:t>
            </a:r>
            <a:r>
              <a:rPr lang="en" b="1" dirty="0">
                <a:solidFill>
                  <a:srgbClr val="FFFFFF"/>
                </a:solidFill>
                <a:latin typeface="Baskerville" charset="0"/>
                <a:ea typeface="Baskerville" charset="0"/>
                <a:cs typeface="Baskerville" charset="0"/>
                <a:sym typeface="Amatic SC"/>
              </a:rPr>
              <a:t>Baker </a:t>
            </a:r>
            <a:endParaRPr lang="en-US" b="1" dirty="0" smtClean="0">
              <a:solidFill>
                <a:srgbClr val="FFFFFF"/>
              </a:solidFill>
              <a:latin typeface="Baskerville" charset="0"/>
              <a:ea typeface="Baskerville" charset="0"/>
              <a:cs typeface="Baskerville" charset="0"/>
              <a:sym typeface="Amatic S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solidFill>
                  <a:srgbClr val="FFFFFF"/>
                </a:solidFill>
                <a:latin typeface="Baskerville" charset="0"/>
                <a:ea typeface="Baskerville" charset="0"/>
                <a:cs typeface="Baskerville" charset="0"/>
                <a:sym typeface="Amatic SC"/>
              </a:rPr>
              <a:t>(</a:t>
            </a:r>
            <a:r>
              <a:rPr lang="en" b="1" dirty="0">
                <a:solidFill>
                  <a:srgbClr val="FFFFFF"/>
                </a:solidFill>
                <a:latin typeface="Baskerville" charset="0"/>
                <a:ea typeface="Baskerville" charset="0"/>
                <a:cs typeface="Baskerville" charset="0"/>
                <a:sym typeface="Amatic SC"/>
              </a:rPr>
              <a:t>Judge Baker Children’s Center)</a:t>
            </a:r>
            <a:endParaRPr b="1" dirty="0">
              <a:solidFill>
                <a:srgbClr val="FFFFFF"/>
              </a:solidFill>
              <a:latin typeface="Baskerville" charset="0"/>
              <a:ea typeface="Baskerville" charset="0"/>
              <a:cs typeface="Baskerville" charset="0"/>
              <a:sym typeface="Amatic SC"/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8250" y="820050"/>
            <a:ext cx="6667500" cy="150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339599" y="285979"/>
            <a:ext cx="4797883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latin typeface="Baskerville" charset="0"/>
                <a:ea typeface="Baskerville" charset="0"/>
                <a:cs typeface="Baskerville" charset="0"/>
                <a:sym typeface="Amatic SC"/>
              </a:rPr>
              <a:t>C</a:t>
            </a:r>
            <a:r>
              <a:rPr lang="en-US" sz="2000" dirty="0" smtClean="0">
                <a:latin typeface="Baskerville" charset="0"/>
                <a:ea typeface="Baskerville" charset="0"/>
                <a:cs typeface="Baskerville" charset="0"/>
                <a:sym typeface="Amatic SC"/>
              </a:rPr>
              <a:t>amp</a:t>
            </a:r>
            <a:r>
              <a:rPr lang="en" sz="2000" dirty="0" smtClean="0">
                <a:latin typeface="Baskerville" charset="0"/>
                <a:ea typeface="Baskerville" charset="0"/>
                <a:cs typeface="Baskerville" charset="0"/>
                <a:sym typeface="Amatic SC"/>
              </a:rPr>
              <a:t> B</a:t>
            </a:r>
            <a:r>
              <a:rPr lang="en-US" sz="2000" dirty="0" err="1" smtClean="0">
                <a:latin typeface="Baskerville" charset="0"/>
                <a:ea typeface="Baskerville" charset="0"/>
                <a:cs typeface="Baskerville" charset="0"/>
                <a:sym typeface="Amatic SC"/>
              </a:rPr>
              <a:t>aker</a:t>
            </a:r>
            <a:endParaRPr sz="2000" dirty="0">
              <a:latin typeface="Baskerville" charset="0"/>
              <a:ea typeface="Baskerville" charset="0"/>
              <a:cs typeface="Baskerville" charset="0"/>
              <a:sym typeface="Amatic SC"/>
            </a:endParaRPr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07641" y="597679"/>
            <a:ext cx="4087842" cy="313844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 txBox="1"/>
          <p:nvPr/>
        </p:nvSpPr>
        <p:spPr>
          <a:xfrm>
            <a:off x="339599" y="3868467"/>
            <a:ext cx="8623925" cy="1016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latin typeface="Baskerville" charset="0"/>
                <a:ea typeface="Baskerville" charset="0"/>
                <a:cs typeface="Baskerville" charset="0"/>
                <a:sym typeface="Amatic SC"/>
              </a:rPr>
              <a:t>Camp Baker </a:t>
            </a:r>
            <a:r>
              <a:rPr lang="en" sz="1600" dirty="0">
                <a:latin typeface="Baskerville" charset="0"/>
                <a:ea typeface="Baskerville" charset="0"/>
                <a:cs typeface="Baskerville" charset="0"/>
                <a:sym typeface="Economica"/>
              </a:rPr>
              <a:t>is an STP (Summer Treatment Program) </a:t>
            </a:r>
            <a:r>
              <a:rPr lang="en" sz="1600" dirty="0">
                <a:solidFill>
                  <a:schemeClr val="dk2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for children with ADHD </a:t>
            </a:r>
            <a:r>
              <a:rPr lang="en" sz="1600" dirty="0">
                <a:latin typeface="Baskerville" charset="0"/>
                <a:ea typeface="Baskerville" charset="0"/>
                <a:cs typeface="Baskerville" charset="0"/>
                <a:sym typeface="Economica"/>
              </a:rPr>
              <a:t>based out of Judge Baker Children’s Center in Boston. The program uses a point system, </a:t>
            </a:r>
            <a:r>
              <a:rPr lang="en" sz="1600" dirty="0">
                <a:solidFill>
                  <a:schemeClr val="dk2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individualized rewards</a:t>
            </a:r>
            <a:r>
              <a:rPr lang="en" sz="1600" dirty="0">
                <a:latin typeface="Baskerville" charset="0"/>
                <a:ea typeface="Baskerville" charset="0"/>
                <a:cs typeface="Baskerville" charset="0"/>
                <a:sym typeface="Economica"/>
              </a:rPr>
              <a:t> and a timeout protocol to help children regulate their emotions and behavior.</a:t>
            </a:r>
            <a:endParaRPr sz="1600" dirty="0">
              <a:latin typeface="Baskerville" charset="0"/>
              <a:ea typeface="Baskerville" charset="0"/>
              <a:cs typeface="Baskerville" charset="0"/>
              <a:sym typeface="Econom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311700" y="549956"/>
            <a:ext cx="8711984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2800" dirty="0" smtClean="0">
                <a:latin typeface="Baskerville" charset="0"/>
                <a:ea typeface="Baskerville" charset="0"/>
                <a:cs typeface="Baskerville" charset="0"/>
                <a:sym typeface="Amatic SC"/>
              </a:rPr>
              <a:t>Point System, Timeout Protocol &amp; Active Ignoring</a:t>
            </a:r>
            <a:r>
              <a:rPr lang="en" sz="2800" dirty="0">
                <a:latin typeface="Baskerville" charset="0"/>
                <a:ea typeface="Baskerville" charset="0"/>
                <a:cs typeface="Baskerville" charset="0"/>
                <a:sym typeface="Amatic SC"/>
              </a:rPr>
              <a:t>			   </a:t>
            </a:r>
            <a:r>
              <a:rPr lang="en-US" sz="2800" dirty="0" smtClean="0">
                <a:latin typeface="Baskerville" charset="0"/>
                <a:ea typeface="Baskerville" charset="0"/>
                <a:cs typeface="Baskerville" charset="0"/>
                <a:sym typeface="Amatic SC"/>
              </a:rPr>
              <a:t> </a:t>
            </a:r>
            <a:endParaRPr sz="2800" dirty="0">
              <a:latin typeface="Baskerville" charset="0"/>
              <a:ea typeface="Baskerville" charset="0"/>
              <a:cs typeface="Baskerville" charset="0"/>
              <a:sym typeface="Amatic S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11700" y="1317735"/>
            <a:ext cx="8520600" cy="32511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Economica"/>
              <a:buChar char="★"/>
            </a:pPr>
            <a:r>
              <a:rPr lang="en-US" sz="1600" dirty="0" smtClean="0">
                <a:solidFill>
                  <a:schemeClr val="dk2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Point System: campers earn points for positive behavior (point store, Fun Friday) &amp; lose points for negative behavior. </a:t>
            </a: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Economica"/>
              <a:buChar char="★"/>
            </a:pPr>
            <a:r>
              <a:rPr lang="en-US" sz="1600" dirty="0" smtClean="0">
                <a:solidFill>
                  <a:schemeClr val="dk2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Timeout Protocol: 5 min of calm sitting out of activities when campers</a:t>
            </a:r>
          </a:p>
          <a:p>
            <a:pPr marL="800100" lvl="1" indent="-228600">
              <a:buClr>
                <a:schemeClr val="dk1"/>
              </a:buClr>
              <a:buSzPts val="1800"/>
              <a:buAutoNum type="alphaLcParenR"/>
            </a:pPr>
            <a:r>
              <a:rPr lang="en-US" sz="1400" dirty="0" smtClean="0">
                <a:solidFill>
                  <a:schemeClr val="dk2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do not follow a command after a second time</a:t>
            </a:r>
          </a:p>
          <a:p>
            <a:pPr marL="800100" lvl="1" indent="-228600">
              <a:buClr>
                <a:schemeClr val="dk1"/>
              </a:buClr>
              <a:buSzPts val="1800"/>
              <a:buAutoNum type="alphaLcParenR"/>
            </a:pPr>
            <a:r>
              <a:rPr lang="en-US" sz="1400" dirty="0" smtClean="0">
                <a:solidFill>
                  <a:schemeClr val="dk2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are destructive/violent. </a:t>
            </a: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Economica"/>
              <a:buChar char="★"/>
            </a:pPr>
            <a:r>
              <a:rPr lang="en-US" sz="1600" dirty="0" smtClean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Active </a:t>
            </a:r>
            <a:r>
              <a:rPr lang="en-US" sz="1600" dirty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Ignoring: negative behavior is ignored outside of </a:t>
            </a:r>
            <a:r>
              <a:rPr lang="en-US" sz="1600" dirty="0" smtClean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point calling </a:t>
            </a:r>
            <a:r>
              <a:rPr lang="en-US" sz="1600" dirty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(unless </a:t>
            </a:r>
            <a:r>
              <a:rPr lang="en-US" sz="1600" dirty="0" smtClean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dangerous </a:t>
            </a:r>
            <a:r>
              <a:rPr lang="en-US" sz="1600" dirty="0" smtClean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Wingdings"/>
              </a:rPr>
              <a:t> nonviolent crisis intervention timeout room</a:t>
            </a:r>
            <a:r>
              <a:rPr lang="en-US" sz="1600" dirty="0" smtClean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)</a:t>
            </a:r>
            <a:endParaRPr sz="1600" dirty="0" smtClean="0">
              <a:solidFill>
                <a:schemeClr val="dk2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solidFill>
                <a:schemeClr val="dk2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341794" y="219569"/>
            <a:ext cx="4045200" cy="8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Baskerville" charset="0"/>
                <a:ea typeface="Baskerville" charset="0"/>
                <a:cs typeface="Baskerville" charset="0"/>
                <a:sym typeface="Amatic SC"/>
              </a:rPr>
              <a:t>Pride Skills</a:t>
            </a:r>
            <a:endParaRPr sz="3200" dirty="0">
              <a:latin typeface="Baskerville" charset="0"/>
              <a:ea typeface="Baskerville" charset="0"/>
              <a:cs typeface="Baskerville" charset="0"/>
              <a:sym typeface="Amatic SC"/>
            </a:endParaRPr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2"/>
          </p:nvPr>
        </p:nvSpPr>
        <p:spPr>
          <a:xfrm>
            <a:off x="220298" y="1091969"/>
            <a:ext cx="4288192" cy="32875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14300" indent="0">
              <a:buNone/>
            </a:pPr>
            <a:r>
              <a:rPr lang="en-US" sz="2800" dirty="0" smtClean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P</a:t>
            </a:r>
            <a:r>
              <a:rPr lang="en-US" dirty="0" smtClean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raise </a:t>
            </a:r>
            <a:r>
              <a:rPr lang="en-US" sz="1400" dirty="0" smtClean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(make </a:t>
            </a:r>
            <a:r>
              <a:rPr lang="en-US" sz="1400" dirty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sure praise is labeled i.e. “I like how you are coloring quietly</a:t>
            </a:r>
            <a:r>
              <a:rPr lang="en-US" sz="1400" dirty="0" smtClean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”)</a:t>
            </a:r>
          </a:p>
          <a:p>
            <a:pPr marL="114300" indent="0">
              <a:buNone/>
            </a:pPr>
            <a:r>
              <a:rPr lang="en-US" sz="2800" dirty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R</a:t>
            </a:r>
            <a:r>
              <a:rPr lang="en-US" dirty="0" smtClean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eflect </a:t>
            </a:r>
            <a:r>
              <a:rPr lang="en-US" sz="1400" dirty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(shows you are listening, reinforces </a:t>
            </a:r>
            <a:r>
              <a:rPr lang="en-US" sz="1400" dirty="0" smtClean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speech)</a:t>
            </a:r>
          </a:p>
          <a:p>
            <a:pPr marL="114300" indent="0">
              <a:buNone/>
            </a:pPr>
            <a:r>
              <a:rPr lang="en-US" sz="2800" dirty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I</a:t>
            </a:r>
            <a:r>
              <a:rPr lang="en-US" dirty="0" smtClean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mitate </a:t>
            </a:r>
            <a:r>
              <a:rPr lang="en-US" sz="1400" dirty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(positive reinforcement, </a:t>
            </a:r>
            <a:r>
              <a:rPr lang="en-US" sz="1400" dirty="0" smtClean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cooperation)</a:t>
            </a:r>
          </a:p>
          <a:p>
            <a:pPr marL="114300" indent="0">
              <a:buNone/>
            </a:pPr>
            <a:r>
              <a:rPr lang="en-US" sz="2800" dirty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D</a:t>
            </a:r>
            <a:r>
              <a:rPr lang="en-US" dirty="0" smtClean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escribe </a:t>
            </a:r>
            <a:r>
              <a:rPr lang="en-US" sz="1400" dirty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(communicates </a:t>
            </a:r>
            <a:r>
              <a:rPr lang="en-US" sz="1400" dirty="0" smtClean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interest)</a:t>
            </a:r>
          </a:p>
          <a:p>
            <a:pPr marL="114300" indent="0">
              <a:buNone/>
            </a:pPr>
            <a:r>
              <a:rPr lang="en-US" sz="2800" dirty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E</a:t>
            </a:r>
            <a:r>
              <a:rPr lang="en-US" dirty="0" smtClean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nthusiasm  </a:t>
            </a:r>
            <a:endParaRPr lang="en-US" dirty="0">
              <a:solidFill>
                <a:schemeClr val="bg2"/>
              </a:solidFill>
              <a:latin typeface="Baskerville" charset="0"/>
              <a:ea typeface="Baskerville" charset="0"/>
              <a:cs typeface="Baskerville" charset="0"/>
            </a:endParaRPr>
          </a:p>
          <a:p>
            <a:r>
              <a:rPr lang="en-US" dirty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*ignore inappropriate </a:t>
            </a:r>
            <a:r>
              <a:rPr lang="en-US" dirty="0" smtClean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behavior</a:t>
            </a:r>
            <a:endParaRPr lang="en-US" dirty="0">
              <a:solidFill>
                <a:schemeClr val="bg2"/>
              </a:solidFill>
              <a:latin typeface="Baskerville" charset="0"/>
              <a:ea typeface="Baskerville" charset="0"/>
              <a:cs typeface="Baskerville" charset="0"/>
            </a:endParaRPr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93803" y="396551"/>
            <a:ext cx="2746273" cy="3695096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 txBox="1"/>
          <p:nvPr/>
        </p:nvSpPr>
        <p:spPr>
          <a:xfrm>
            <a:off x="4948450" y="4091650"/>
            <a:ext cx="38370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FFFFFF"/>
                </a:solidFill>
                <a:latin typeface="Baskerville" charset="0"/>
                <a:ea typeface="Baskerville" charset="0"/>
                <a:cs typeface="Baskerville" charset="0"/>
                <a:sym typeface="Amatic SC"/>
              </a:rPr>
              <a:t>Drawing of me by camper, age 7.</a:t>
            </a:r>
            <a:endParaRPr sz="1800" b="1" dirty="0">
              <a:solidFill>
                <a:srgbClr val="FFFFFF"/>
              </a:solidFill>
              <a:latin typeface="Baskerville" charset="0"/>
              <a:ea typeface="Baskerville" charset="0"/>
              <a:cs typeface="Baskerville" charset="0"/>
              <a:sym typeface="Amatic S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skerville" charset="0"/>
                <a:ea typeface="Baskerville" charset="0"/>
                <a:cs typeface="Baskerville" charset="0"/>
              </a:rPr>
              <a:t>My Experience</a:t>
            </a:r>
            <a:endParaRPr lang="en-US" dirty="0">
              <a:latin typeface="Baskerville" charset="0"/>
              <a:ea typeface="Baskerville" charset="0"/>
              <a:cs typeface="Baskerville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181049"/>
            <a:ext cx="8520600" cy="3648125"/>
          </a:xfrm>
        </p:spPr>
        <p:txBody>
          <a:bodyPr/>
          <a:lstStyle/>
          <a:p>
            <a:pPr marL="0" lvl="0" indent="0">
              <a:lnSpc>
                <a:spcPct val="100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Amatic SC"/>
              </a:rPr>
              <a:t>Training: </a:t>
            </a:r>
          </a:p>
          <a:p>
            <a:pPr lvl="0" indent="-330200">
              <a:lnSpc>
                <a:spcPct val="100000"/>
              </a:lnSpc>
              <a:buClr>
                <a:schemeClr val="dk1"/>
              </a:buClr>
              <a:buSzPts val="1600"/>
              <a:buFont typeface="Economica"/>
              <a:buChar char="★"/>
            </a:pPr>
            <a:r>
              <a:rPr lang="en-US" sz="2000" dirty="0" smtClean="0">
                <a:solidFill>
                  <a:schemeClr val="dk2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Learned treatment </a:t>
            </a:r>
            <a:r>
              <a:rPr lang="en-US" sz="2000" dirty="0">
                <a:solidFill>
                  <a:schemeClr val="dk2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program (i.e. memorize the point system, learn timeout protocol, complete crisis intervention training)</a:t>
            </a:r>
          </a:p>
          <a:p>
            <a:pPr lvl="0" indent="-330200">
              <a:lnSpc>
                <a:spcPct val="100000"/>
              </a:lnSpc>
              <a:buClr>
                <a:schemeClr val="dk1"/>
              </a:buClr>
              <a:buSzPts val="1600"/>
              <a:buFont typeface="Economica"/>
              <a:buChar char="★"/>
            </a:pPr>
            <a:r>
              <a:rPr lang="en-US" sz="2000" dirty="0" smtClean="0">
                <a:solidFill>
                  <a:schemeClr val="dk2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Camper Simulations</a:t>
            </a:r>
            <a:endParaRPr lang="en-US" sz="2000" dirty="0">
              <a:solidFill>
                <a:schemeClr val="dk2"/>
              </a:solidFill>
              <a:latin typeface="Baskerville" charset="0"/>
              <a:ea typeface="Baskerville" charset="0"/>
              <a:cs typeface="Baskerville" charset="0"/>
              <a:sym typeface="Economica"/>
            </a:endParaRPr>
          </a:p>
          <a:p>
            <a:pPr marL="0" lvl="0" indent="0">
              <a:lnSpc>
                <a:spcPct val="100000"/>
              </a:lnSpc>
              <a:spcBef>
                <a:spcPts val="1600"/>
              </a:spcBef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Amatic SC"/>
              </a:rPr>
              <a:t>Responsibilities</a:t>
            </a:r>
            <a:r>
              <a:rPr lang="en-US" sz="2000" b="1" dirty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Amatic SC"/>
              </a:rPr>
              <a:t>: </a:t>
            </a:r>
            <a:endParaRPr lang="en-US" sz="2000" dirty="0">
              <a:solidFill>
                <a:srgbClr val="000000"/>
              </a:solidFill>
              <a:latin typeface="Baskerville" charset="0"/>
              <a:ea typeface="Baskerville" charset="0"/>
              <a:cs typeface="Baskerville" charset="0"/>
              <a:sym typeface="Economica"/>
            </a:endParaRPr>
          </a:p>
          <a:p>
            <a:pPr lvl="0" indent="-330200">
              <a:lnSpc>
                <a:spcPct val="100000"/>
              </a:lnSpc>
              <a:buClr>
                <a:schemeClr val="dk1"/>
              </a:buClr>
              <a:buSzPts val="1600"/>
              <a:buFont typeface="Economica"/>
              <a:buChar char="★"/>
            </a:pPr>
            <a:r>
              <a:rPr lang="en-US" sz="2000" dirty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Managed a group of 13 6 </a:t>
            </a:r>
            <a:r>
              <a:rPr lang="en-US" sz="2000" dirty="0" smtClean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&amp; </a:t>
            </a:r>
            <a:r>
              <a:rPr lang="en-US" sz="2000" dirty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7-year-old boys with 5</a:t>
            </a:r>
            <a:r>
              <a:rPr lang="en-US" sz="2000" dirty="0" smtClean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other counselors</a:t>
            </a:r>
          </a:p>
          <a:p>
            <a:pPr indent="-330200">
              <a:lnSpc>
                <a:spcPct val="100000"/>
              </a:lnSpc>
              <a:buClr>
                <a:schemeClr val="dk1"/>
              </a:buClr>
              <a:buSzPts val="1600"/>
              <a:buFont typeface="Economica"/>
              <a:buChar char="★"/>
            </a:pPr>
            <a:r>
              <a:rPr lang="en-US" sz="2000" dirty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Recorded </a:t>
            </a:r>
            <a:r>
              <a:rPr lang="en-US" sz="2000" dirty="0" smtClean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points, </a:t>
            </a:r>
            <a:r>
              <a:rPr lang="en-US" sz="2000" dirty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input data </a:t>
            </a:r>
            <a:r>
              <a:rPr lang="en-US" sz="2000" dirty="0" smtClean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&amp; made physical management reports</a:t>
            </a:r>
            <a:endParaRPr lang="en-US" sz="2000" dirty="0">
              <a:solidFill>
                <a:srgbClr val="000000"/>
              </a:solidFill>
              <a:latin typeface="Baskerville" charset="0"/>
              <a:ea typeface="Baskerville" charset="0"/>
              <a:cs typeface="Baskerville" charset="0"/>
              <a:sym typeface="Economica"/>
            </a:endParaRPr>
          </a:p>
          <a:p>
            <a:pPr lvl="0" indent="-330200">
              <a:lnSpc>
                <a:spcPct val="100000"/>
              </a:lnSpc>
              <a:buClr>
                <a:schemeClr val="dk1"/>
              </a:buClr>
              <a:buSzPts val="1600"/>
              <a:buFont typeface="Economica"/>
              <a:buChar char="★"/>
            </a:pPr>
            <a:r>
              <a:rPr lang="en-US" sz="2000" dirty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Prepared age appropriate soccer drills </a:t>
            </a:r>
            <a:r>
              <a:rPr lang="en-US" sz="2000" dirty="0" smtClean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&amp; </a:t>
            </a:r>
            <a:r>
              <a:rPr lang="en-US" sz="2000" dirty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lead </a:t>
            </a:r>
            <a:r>
              <a:rPr lang="en-US" sz="2000" dirty="0" smtClean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games</a:t>
            </a:r>
          </a:p>
          <a:p>
            <a:pPr lvl="0" indent="-330200">
              <a:lnSpc>
                <a:spcPct val="100000"/>
              </a:lnSpc>
              <a:buClr>
                <a:schemeClr val="dk1"/>
              </a:buClr>
              <a:buSzPts val="1600"/>
              <a:buFont typeface="Economica"/>
              <a:buChar char="★"/>
            </a:pPr>
            <a:r>
              <a:rPr lang="en-US" sz="2000" dirty="0" smtClean="0">
                <a:solidFill>
                  <a:srgbClr val="000000"/>
                </a:solidFill>
                <a:latin typeface="Baskerville" charset="0"/>
                <a:ea typeface="Baskerville" charset="0"/>
                <a:cs typeface="Baskerville" charset="0"/>
                <a:sym typeface="Economica"/>
              </a:rPr>
              <a:t>Debriefed parents at the end of the day with campers’ daily “report cards”</a:t>
            </a:r>
            <a:endParaRPr lang="en-US" sz="2000" dirty="0">
              <a:solidFill>
                <a:srgbClr val="000000"/>
              </a:solidFill>
              <a:latin typeface="Baskerville" charset="0"/>
              <a:ea typeface="Baskerville" charset="0"/>
              <a:cs typeface="Baskerville" charset="0"/>
              <a:sym typeface="Economica"/>
            </a:endParaRPr>
          </a:p>
        </p:txBody>
      </p:sp>
    </p:spTree>
    <p:extLst>
      <p:ext uri="{BB962C8B-B14F-4D97-AF65-F5344CB8AC3E}">
        <p14:creationId xmlns:p14="http://schemas.microsoft.com/office/powerpoint/2010/main" val="36482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500" y="338187"/>
            <a:ext cx="4045200" cy="754153"/>
          </a:xfrm>
        </p:spPr>
        <p:txBody>
          <a:bodyPr/>
          <a:lstStyle/>
          <a:p>
            <a:r>
              <a:rPr lang="en-US" dirty="0" smtClean="0">
                <a:latin typeface="Baskerville" charset="0"/>
                <a:ea typeface="Baskerville" charset="0"/>
                <a:cs typeface="Baskerville" charset="0"/>
              </a:rPr>
              <a:t>Daily Schedule</a:t>
            </a:r>
            <a:endParaRPr lang="en-US" dirty="0">
              <a:latin typeface="Baskerville" charset="0"/>
              <a:ea typeface="Baskerville" charset="0"/>
              <a:cs typeface="Baskerville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500" y="1262046"/>
            <a:ext cx="4045200" cy="666767"/>
          </a:xfrm>
        </p:spPr>
        <p:txBody>
          <a:bodyPr/>
          <a:lstStyle/>
          <a:p>
            <a:pPr algn="l"/>
            <a:r>
              <a:rPr lang="en-US" sz="1600" dirty="0" smtClean="0">
                <a:latin typeface="Baskerville" charset="0"/>
                <a:ea typeface="Baskerville" charset="0"/>
                <a:cs typeface="Baskerville" charset="0"/>
              </a:rPr>
              <a:t>*counselors arrive at 7:30 to prepare </a:t>
            </a:r>
            <a:r>
              <a:rPr lang="en-US" sz="1600" smtClean="0">
                <a:latin typeface="Baskerville" charset="0"/>
                <a:ea typeface="Baskerville" charset="0"/>
                <a:cs typeface="Baskerville" charset="0"/>
              </a:rPr>
              <a:t>for day</a:t>
            </a:r>
          </a:p>
          <a:p>
            <a:pPr algn="l"/>
            <a:r>
              <a:rPr lang="en-US" sz="1600" dirty="0" smtClean="0">
                <a:latin typeface="Baskerville" charset="0"/>
                <a:ea typeface="Baskerville" charset="0"/>
                <a:cs typeface="Baskerville" charset="0"/>
              </a:rPr>
              <a:t>&amp; get campers on bus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403" y="338187"/>
            <a:ext cx="2833193" cy="3961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1350" y="2319087"/>
            <a:ext cx="38535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latin typeface="Baskerville" charset="0"/>
                <a:ea typeface="Baskerville" charset="0"/>
                <a:cs typeface="Baskerville" charset="0"/>
              </a:rPr>
              <a:t>Parent Night held once a week</a:t>
            </a:r>
          </a:p>
          <a:p>
            <a:endParaRPr lang="en-US" sz="1800" dirty="0">
              <a:latin typeface="Baskerville" charset="0"/>
              <a:ea typeface="Baskerville" charset="0"/>
              <a:cs typeface="Baskerville" charset="0"/>
            </a:endParaRPr>
          </a:p>
          <a:p>
            <a:r>
              <a:rPr lang="en-US" sz="1800" dirty="0" smtClean="0">
                <a:latin typeface="Baskerville" charset="0"/>
                <a:ea typeface="Baskerville" charset="0"/>
                <a:cs typeface="Baskerville" charset="0"/>
              </a:rPr>
              <a:t>During parent night: counselors &amp; campers watch a movie, play games and eat pizza (until 6 pm).</a:t>
            </a:r>
          </a:p>
        </p:txBody>
      </p:sp>
    </p:spTree>
    <p:extLst>
      <p:ext uri="{BB962C8B-B14F-4D97-AF65-F5344CB8AC3E}">
        <p14:creationId xmlns:p14="http://schemas.microsoft.com/office/powerpoint/2010/main" val="188652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skerville" charset="0"/>
                <a:ea typeface="Baskerville" charset="0"/>
                <a:cs typeface="Baskerville" charset="0"/>
              </a:rPr>
              <a:t>Overview</a:t>
            </a:r>
            <a:endParaRPr lang="en-US" dirty="0">
              <a:latin typeface="Baskerville" charset="0"/>
              <a:ea typeface="Baskerville" charset="0"/>
              <a:cs typeface="Baskerville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>
              <a:buClr>
                <a:schemeClr val="tx1"/>
              </a:buClr>
              <a:buFont typeface=".SFNSSymbols-Regular" charset="0"/>
              <a:buChar char="★"/>
            </a:pPr>
            <a:r>
              <a:rPr lang="en-US" sz="2400" dirty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M</a:t>
            </a:r>
            <a:r>
              <a:rPr lang="en-US" sz="2400" dirty="0" smtClean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y first experience implementing treatment</a:t>
            </a:r>
          </a:p>
          <a:p>
            <a:pPr marL="0">
              <a:buClr>
                <a:schemeClr val="tx1"/>
              </a:buClr>
              <a:buFont typeface=".SFNSSymbols-Regular" charset="0"/>
              <a:buChar char="★"/>
            </a:pPr>
            <a:r>
              <a:rPr lang="en-US" sz="2400" dirty="0" smtClean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Challenged my assumptions about the treatment</a:t>
            </a:r>
          </a:p>
          <a:p>
            <a:pPr marL="0">
              <a:buClr>
                <a:schemeClr val="tx1"/>
              </a:buClr>
              <a:buFont typeface=".SFNSSymbols-Regular" charset="0"/>
              <a:buChar char="★"/>
            </a:pPr>
            <a:r>
              <a:rPr lang="en-US" sz="2400" dirty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B</a:t>
            </a:r>
            <a:r>
              <a:rPr lang="en-US" sz="2400" dirty="0" smtClean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roadened the clinical populations I want to work with in future</a:t>
            </a:r>
          </a:p>
          <a:p>
            <a:pPr marL="0">
              <a:buClr>
                <a:schemeClr val="tx1"/>
              </a:buClr>
              <a:buFont typeface=".SFNSSymbols-Regular" charset="0"/>
              <a:buChar char="★"/>
            </a:pPr>
            <a:r>
              <a:rPr lang="en-US" sz="2400" dirty="0" smtClean="0">
                <a:solidFill>
                  <a:schemeClr val="bg2"/>
                </a:solidFill>
                <a:latin typeface="Baskerville" charset="0"/>
                <a:ea typeface="Baskerville" charset="0"/>
                <a:cs typeface="Baskerville" charset="0"/>
              </a:rPr>
              <a:t>Helpful connection for after graduation job search</a:t>
            </a:r>
            <a:endParaRPr lang="en-US" sz="2400" dirty="0">
              <a:solidFill>
                <a:schemeClr val="bg2"/>
              </a:solidFill>
              <a:latin typeface="Baskerville" charset="0"/>
              <a:ea typeface="Baskerville" charset="0"/>
              <a:cs typeface="Baskervil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228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797" y="1558089"/>
            <a:ext cx="8679882" cy="836195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  <a:latin typeface="Baskerville" charset="0"/>
                <a:ea typeface="Baskerville" charset="0"/>
                <a:cs typeface="Baskerville" charset="0"/>
              </a:rPr>
              <a:t>https</a:t>
            </a:r>
            <a:r>
              <a:rPr lang="en-US" sz="2800" dirty="0">
                <a:solidFill>
                  <a:schemeClr val="tx1"/>
                </a:solidFill>
                <a:latin typeface="Baskerville" charset="0"/>
                <a:ea typeface="Baskerville" charset="0"/>
                <a:cs typeface="Baskerville" charset="0"/>
              </a:rPr>
              <a:t>://</a:t>
            </a:r>
            <a:r>
              <a:rPr lang="en-US" sz="2800" dirty="0" err="1" smtClean="0">
                <a:solidFill>
                  <a:schemeClr val="tx1"/>
                </a:solidFill>
                <a:latin typeface="Baskerville" charset="0"/>
                <a:ea typeface="Baskerville" charset="0"/>
                <a:cs typeface="Baskerville" charset="0"/>
              </a:rPr>
              <a:t>campbaker.org</a:t>
            </a:r>
            <a:r>
              <a:rPr lang="en-US" sz="2800" dirty="0" smtClean="0">
                <a:solidFill>
                  <a:schemeClr val="tx1"/>
                </a:solidFill>
                <a:latin typeface="Baskerville" charset="0"/>
                <a:ea typeface="Baskerville" charset="0"/>
                <a:cs typeface="Baskerville" charset="0"/>
              </a:rPr>
              <a:t>/summer-2020-positions</a:t>
            </a:r>
            <a:r>
              <a:rPr lang="en-US" sz="2800" dirty="0">
                <a:solidFill>
                  <a:schemeClr val="tx1"/>
                </a:solidFill>
                <a:latin typeface="Baskerville" charset="0"/>
                <a:ea typeface="Baskerville" charset="0"/>
                <a:cs typeface="Baskerville" charset="0"/>
              </a:rPr>
              <a:t>/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5875" y="3068053"/>
            <a:ext cx="82777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Baskerville" charset="0"/>
                <a:ea typeface="Baskerville" charset="0"/>
                <a:cs typeface="Baskerville" charset="0"/>
              </a:rPr>
              <a:t>Positions for this summer as Undergraduate Counselors or Teaching Assistants are open for this summer, camp </a:t>
            </a:r>
            <a:r>
              <a:rPr lang="en-US" sz="2800" i="1" dirty="0" smtClean="0">
                <a:solidFill>
                  <a:schemeClr val="bg1"/>
                </a:solidFill>
                <a:latin typeface="Baskerville" charset="0"/>
                <a:ea typeface="Baskerville" charset="0"/>
                <a:cs typeface="Baskerville" charset="0"/>
              </a:rPr>
              <a:t>tentatively</a:t>
            </a:r>
            <a:r>
              <a:rPr lang="en-US" sz="2800" dirty="0" smtClean="0">
                <a:solidFill>
                  <a:schemeClr val="bg1"/>
                </a:solidFill>
                <a:latin typeface="Baskerville" charset="0"/>
                <a:ea typeface="Baskerville" charset="0"/>
                <a:cs typeface="Baskerville" charset="0"/>
              </a:rPr>
              <a:t> starting July 8</a:t>
            </a:r>
            <a:r>
              <a:rPr lang="en-US" sz="2800" baseline="30000" dirty="0" smtClean="0">
                <a:solidFill>
                  <a:schemeClr val="bg1"/>
                </a:solidFill>
                <a:latin typeface="Baskerville" charset="0"/>
                <a:ea typeface="Baskerville" charset="0"/>
                <a:cs typeface="Baskerville" charset="0"/>
              </a:rPr>
              <a:t>th</a:t>
            </a:r>
            <a:r>
              <a:rPr lang="en-US" sz="2800" dirty="0" smtClean="0">
                <a:solidFill>
                  <a:schemeClr val="bg1"/>
                </a:solidFill>
                <a:latin typeface="Baskerville" charset="0"/>
                <a:ea typeface="Baskerville" charset="0"/>
                <a:cs typeface="Baskerville" charset="0"/>
              </a:rPr>
              <a:t>. </a:t>
            </a:r>
            <a:endParaRPr lang="en-US" sz="2800" dirty="0">
              <a:solidFill>
                <a:schemeClr val="bg1"/>
              </a:solidFill>
              <a:latin typeface="Baskerville" charset="0"/>
              <a:ea typeface="Baskerville" charset="0"/>
              <a:cs typeface="Baskervil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10590"/>
      </p:ext>
    </p:extLst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10845</TotalTime>
  <Words>385</Words>
  <Application>Microsoft Office PowerPoint</Application>
  <PresentationFormat>On-screen Show (16:9)</PresentationFormat>
  <Paragraphs>44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Plum</vt:lpstr>
      <vt:lpstr>PowerPoint Presentation</vt:lpstr>
      <vt:lpstr>Camp Baker</vt:lpstr>
      <vt:lpstr>Point System, Timeout Protocol &amp; Active Ignoring        </vt:lpstr>
      <vt:lpstr>Pride Skills</vt:lpstr>
      <vt:lpstr>My Experience</vt:lpstr>
      <vt:lpstr>Daily Schedule</vt:lpstr>
      <vt:lpstr>Overview</vt:lpstr>
      <vt:lpstr>https://campbaker.org/summer-2020-positions/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Leslie</dc:creator>
  <cp:lastModifiedBy>Leslie</cp:lastModifiedBy>
  <cp:revision>25</cp:revision>
  <dcterms:modified xsi:type="dcterms:W3CDTF">2020-05-17T13:08:33Z</dcterms:modified>
</cp:coreProperties>
</file>