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9"/>
  </p:notesMasterIdLst>
  <p:sldIdLst>
    <p:sldId id="256" r:id="rId2"/>
    <p:sldId id="260" r:id="rId3"/>
    <p:sldId id="257" r:id="rId4"/>
    <p:sldId id="261" r:id="rId5"/>
    <p:sldId id="258" r:id="rId6"/>
    <p:sldId id="262" r:id="rId7"/>
    <p:sldId id="259" r:id="rId8"/>
  </p:sldIdLst>
  <p:sldSz cx="9144000" cy="5143500" type="screen16x9"/>
  <p:notesSz cx="6858000" cy="9144000"/>
  <p:embeddedFontLst>
    <p:embeddedFont>
      <p:font typeface="Proxima Nova" panose="020B0604020202020204" charset="0"/>
      <p:regular r:id="rId10"/>
      <p:bold r:id="rId11"/>
      <p:italic r:id="rId12"/>
      <p:boldItalic r:id="rId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73"/>
  </p:normalViewPr>
  <p:slideViewPr>
    <p:cSldViewPr snapToGrid="0">
      <p:cViewPr>
        <p:scale>
          <a:sx n="107" d="100"/>
          <a:sy n="107" d="100"/>
        </p:scale>
        <p:origin x="-84" y="-54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7708981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3865693a9_0_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3865693a9_0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3865693a9_0_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3865693a9_0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3865693a9_0_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33865693a9_0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4278300" y="2751163"/>
            <a:ext cx="587400" cy="0"/>
          </a:xfrm>
          <a:prstGeom prst="straightConnector1">
            <a:avLst/>
          </a:prstGeom>
          <a:noFill/>
          <a:ln w="76200" cap="flat" cmpd="sng">
            <a:solidFill>
              <a:schemeClr val="dk1"/>
            </a:solidFill>
            <a:prstDash val="solid"/>
            <a:round/>
            <a:headEnd type="none" w="sm" len="sm"/>
            <a:tailEnd type="none" w="sm" len="sm"/>
          </a:ln>
        </p:spPr>
      </p:cxnSp>
      <p:sp>
        <p:nvSpPr>
          <p:cNvPr id="11" name="Google Shape;11;p2"/>
          <p:cNvSpPr txBox="1">
            <a:spLocks noGrp="1"/>
          </p:cNvSpPr>
          <p:nvPr>
            <p:ph type="ctrTitle"/>
          </p:nvPr>
        </p:nvSpPr>
        <p:spPr>
          <a:xfrm>
            <a:off x="311700" y="595975"/>
            <a:ext cx="8520600" cy="1957800"/>
          </a:xfrm>
          <a:prstGeom prst="rect">
            <a:avLst/>
          </a:prstGeom>
        </p:spPr>
        <p:txBody>
          <a:bodyPr spcFirstLastPara="1" wrap="square" lIns="91425" tIns="91425" rIns="91425" bIns="91425" anchor="b" anchorCtr="0"/>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2" name="Google Shape;12;p2"/>
          <p:cNvSpPr txBox="1">
            <a:spLocks noGrp="1"/>
          </p:cNvSpPr>
          <p:nvPr>
            <p:ph type="subTitle" idx="1"/>
          </p:nvPr>
        </p:nvSpPr>
        <p:spPr>
          <a:xfrm>
            <a:off x="311700" y="3165823"/>
            <a:ext cx="8520600" cy="733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6318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311700" y="1490875"/>
            <a:ext cx="2808000" cy="30780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10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cxnSp>
        <p:nvCxnSpPr>
          <p:cNvPr id="38" name="Google Shape;38;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375599"/>
            <a:ext cx="4045200" cy="1551900"/>
          </a:xfrm>
          <a:prstGeom prst="rect">
            <a:avLst/>
          </a:prstGeom>
        </p:spPr>
        <p:txBody>
          <a:bodyPr spcFirstLastPara="1" wrap="square" lIns="91425" tIns="91425" rIns="91425" bIns="91425" anchor="b" anchorCtr="0"/>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0" name="Google Shape;40;p9"/>
          <p:cNvSpPr txBox="1">
            <a:spLocks noGrp="1"/>
          </p:cNvSpPr>
          <p:nvPr>
            <p:ph type="subTitle" idx="1"/>
          </p:nvPr>
        </p:nvSpPr>
        <p:spPr>
          <a:xfrm>
            <a:off x="265500" y="2981125"/>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167925"/>
            <a:ext cx="8520600" cy="1980000"/>
          </a:xfrm>
          <a:prstGeom prst="rect">
            <a:avLst/>
          </a:prstGeom>
        </p:spPr>
        <p:txBody>
          <a:bodyPr spcFirstLastPara="1" wrap="square" lIns="91425" tIns="91425" rIns="91425" bIns="91425" anchor="ctr" anchorCtr="0"/>
          <a:lstStyle>
            <a:lvl1pPr lvl="0" algn="ctr">
              <a:spcBef>
                <a:spcPts val="0"/>
              </a:spcBef>
              <a:spcAft>
                <a:spcPts val="0"/>
              </a:spcAft>
              <a:buClr>
                <a:schemeClr val="dk1"/>
              </a:buClr>
              <a:buSzPts val="11000"/>
              <a:buNone/>
              <a:defRPr sz="11000">
                <a:solidFill>
                  <a:schemeClr val="dk1"/>
                </a:solidFill>
              </a:defRPr>
            </a:lvl1pPr>
            <a:lvl2pPr lvl="1" algn="ctr">
              <a:spcBef>
                <a:spcPts val="0"/>
              </a:spcBef>
              <a:spcAft>
                <a:spcPts val="0"/>
              </a:spcAft>
              <a:buClr>
                <a:schemeClr val="dk1"/>
              </a:buClr>
              <a:buSzPts val="11000"/>
              <a:buNone/>
              <a:defRPr sz="11000">
                <a:solidFill>
                  <a:schemeClr val="dk1"/>
                </a:solidFill>
              </a:defRPr>
            </a:lvl2pPr>
            <a:lvl3pPr lvl="2" algn="ctr">
              <a:spcBef>
                <a:spcPts val="0"/>
              </a:spcBef>
              <a:spcAft>
                <a:spcPts val="0"/>
              </a:spcAft>
              <a:buClr>
                <a:schemeClr val="dk1"/>
              </a:buClr>
              <a:buSzPts val="11000"/>
              <a:buNone/>
              <a:defRPr sz="11000">
                <a:solidFill>
                  <a:schemeClr val="dk1"/>
                </a:solidFill>
              </a:defRPr>
            </a:lvl3pPr>
            <a:lvl4pPr lvl="3" algn="ctr">
              <a:spcBef>
                <a:spcPts val="0"/>
              </a:spcBef>
              <a:spcAft>
                <a:spcPts val="0"/>
              </a:spcAft>
              <a:buClr>
                <a:schemeClr val="dk1"/>
              </a:buClr>
              <a:buSzPts val="11000"/>
              <a:buNone/>
              <a:defRPr sz="11000">
                <a:solidFill>
                  <a:schemeClr val="dk1"/>
                </a:solidFill>
              </a:defRPr>
            </a:lvl4pPr>
            <a:lvl5pPr lvl="4" algn="ctr">
              <a:spcBef>
                <a:spcPts val="0"/>
              </a:spcBef>
              <a:spcAft>
                <a:spcPts val="0"/>
              </a:spcAft>
              <a:buClr>
                <a:schemeClr val="dk1"/>
              </a:buClr>
              <a:buSzPts val="11000"/>
              <a:buNone/>
              <a:defRPr sz="11000">
                <a:solidFill>
                  <a:schemeClr val="dk1"/>
                </a:solidFill>
              </a:defRPr>
            </a:lvl5pPr>
            <a:lvl6pPr lvl="5" algn="ctr">
              <a:spcBef>
                <a:spcPts val="0"/>
              </a:spcBef>
              <a:spcAft>
                <a:spcPts val="0"/>
              </a:spcAft>
              <a:buClr>
                <a:schemeClr val="dk1"/>
              </a:buClr>
              <a:buSzPts val="11000"/>
              <a:buNone/>
              <a:defRPr sz="11000">
                <a:solidFill>
                  <a:schemeClr val="dk1"/>
                </a:solidFill>
              </a:defRPr>
            </a:lvl6pPr>
            <a:lvl7pPr lvl="6" algn="ctr">
              <a:spcBef>
                <a:spcPts val="0"/>
              </a:spcBef>
              <a:spcAft>
                <a:spcPts val="0"/>
              </a:spcAft>
              <a:buClr>
                <a:schemeClr val="dk1"/>
              </a:buClr>
              <a:buSzPts val="11000"/>
              <a:buNone/>
              <a:defRPr sz="11000">
                <a:solidFill>
                  <a:schemeClr val="dk1"/>
                </a:solidFill>
              </a:defRPr>
            </a:lvl7pPr>
            <a:lvl8pPr lvl="7" algn="ctr">
              <a:spcBef>
                <a:spcPts val="0"/>
              </a:spcBef>
              <a:spcAft>
                <a:spcPts val="0"/>
              </a:spcAft>
              <a:buClr>
                <a:schemeClr val="dk1"/>
              </a:buClr>
              <a:buSzPts val="11000"/>
              <a:buNone/>
              <a:defRPr sz="11000">
                <a:solidFill>
                  <a:schemeClr val="dk1"/>
                </a:solidFill>
              </a:defRPr>
            </a:lvl8pPr>
            <a:lvl9pPr lvl="8" algn="ctr">
              <a:spcBef>
                <a:spcPts val="0"/>
              </a:spcBef>
              <a:spcAft>
                <a:spcPts val="0"/>
              </a:spcAft>
              <a:buClr>
                <a:schemeClr val="dk1"/>
              </a:buClr>
              <a:buSzPts val="11000"/>
              <a:buNone/>
              <a:defRPr sz="11000">
                <a:solidFill>
                  <a:schemeClr val="dk1"/>
                </a:solidFill>
              </a:defRPr>
            </a:lvl9pPr>
          </a:lstStyle>
          <a:p>
            <a:r>
              <a:t>xx%</a:t>
            </a:r>
          </a:p>
        </p:txBody>
      </p:sp>
      <p:sp>
        <p:nvSpPr>
          <p:cNvPr id="48" name="Google Shape;48;p11"/>
          <p:cNvSpPr txBox="1">
            <a:spLocks noGrp="1"/>
          </p:cNvSpPr>
          <p:nvPr>
            <p:ph type="body" idx="1"/>
          </p:nvPr>
        </p:nvSpPr>
        <p:spPr>
          <a:xfrm>
            <a:off x="311700" y="3224250"/>
            <a:ext cx="8520600" cy="10716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ame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marL="914400" lvl="1"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marL="1371600" lvl="2"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marL="1828800" lvl="3"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marL="2286000" lvl="4"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marL="2743200" lvl="5"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marL="3200400" lvl="6"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marL="3657600" lvl="7"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marL="4114800" lvl="8" indent="-31750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Proxima Nova"/>
                <a:ea typeface="Proxima Nova"/>
                <a:cs typeface="Proxima Nova"/>
                <a:sym typeface="Proxima Nova"/>
              </a:defRPr>
            </a:lvl1pPr>
            <a:lvl2pPr lvl="1" algn="r">
              <a:buNone/>
              <a:defRPr sz="1000">
                <a:solidFill>
                  <a:schemeClr val="dk2"/>
                </a:solidFill>
                <a:latin typeface="Proxima Nova"/>
                <a:ea typeface="Proxima Nova"/>
                <a:cs typeface="Proxima Nova"/>
                <a:sym typeface="Proxima Nova"/>
              </a:defRPr>
            </a:lvl2pPr>
            <a:lvl3pPr lvl="2" algn="r">
              <a:buNone/>
              <a:defRPr sz="1000">
                <a:solidFill>
                  <a:schemeClr val="dk2"/>
                </a:solidFill>
                <a:latin typeface="Proxima Nova"/>
                <a:ea typeface="Proxima Nova"/>
                <a:cs typeface="Proxima Nova"/>
                <a:sym typeface="Proxima Nova"/>
              </a:defRPr>
            </a:lvl3pPr>
            <a:lvl4pPr lvl="3" algn="r">
              <a:buNone/>
              <a:defRPr sz="1000">
                <a:solidFill>
                  <a:schemeClr val="dk2"/>
                </a:solidFill>
                <a:latin typeface="Proxima Nova"/>
                <a:ea typeface="Proxima Nova"/>
                <a:cs typeface="Proxima Nova"/>
                <a:sym typeface="Proxima Nova"/>
              </a:defRPr>
            </a:lvl4pPr>
            <a:lvl5pPr lvl="4" algn="r">
              <a:buNone/>
              <a:defRPr sz="1000">
                <a:solidFill>
                  <a:schemeClr val="dk2"/>
                </a:solidFill>
                <a:latin typeface="Proxima Nova"/>
                <a:ea typeface="Proxima Nova"/>
                <a:cs typeface="Proxima Nova"/>
                <a:sym typeface="Proxima Nova"/>
              </a:defRPr>
            </a:lvl5pPr>
            <a:lvl6pPr lvl="5" algn="r">
              <a:buNone/>
              <a:defRPr sz="1000">
                <a:solidFill>
                  <a:schemeClr val="dk2"/>
                </a:solidFill>
                <a:latin typeface="Proxima Nova"/>
                <a:ea typeface="Proxima Nova"/>
                <a:cs typeface="Proxima Nova"/>
                <a:sym typeface="Proxima Nova"/>
              </a:defRPr>
            </a:lvl6pPr>
            <a:lvl7pPr lvl="6" algn="r">
              <a:buNone/>
              <a:defRPr sz="1000">
                <a:solidFill>
                  <a:schemeClr val="dk2"/>
                </a:solidFill>
                <a:latin typeface="Proxima Nova"/>
                <a:ea typeface="Proxima Nova"/>
                <a:cs typeface="Proxima Nova"/>
                <a:sym typeface="Proxima Nova"/>
              </a:defRPr>
            </a:lvl7pPr>
            <a:lvl8pPr lvl="7" algn="r">
              <a:buNone/>
              <a:defRPr sz="1000">
                <a:solidFill>
                  <a:schemeClr val="dk2"/>
                </a:solidFill>
                <a:latin typeface="Proxima Nova"/>
                <a:ea typeface="Proxima Nova"/>
                <a:cs typeface="Proxima Nova"/>
                <a:sym typeface="Proxima Nova"/>
              </a:defRPr>
            </a:lvl8pPr>
            <a:lvl9pPr lvl="8" algn="r">
              <a:buNone/>
              <a:defRPr sz="1000">
                <a:solidFill>
                  <a:schemeClr val="dk2"/>
                </a:solidFill>
                <a:latin typeface="Proxima Nova"/>
                <a:ea typeface="Proxima Nova"/>
                <a:cs typeface="Proxima Nova"/>
                <a:sym typeface="Proxima Nova"/>
              </a:defRPr>
            </a:lvl9pPr>
          </a:lstStyle>
          <a:p>
            <a:pPr marL="0" lvl="0" indent="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0000"/>
        </a:solidFill>
        <a:effectLst/>
      </p:bgPr>
    </p:bg>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170950" y="122850"/>
            <a:ext cx="8520600" cy="1553400"/>
          </a:xfrm>
          <a:prstGeom prst="rect">
            <a:avLst/>
          </a:prstGeom>
          <a:noFill/>
        </p:spPr>
        <p:txBody>
          <a:bodyPr spcFirstLastPara="1" wrap="square" lIns="91425" tIns="91425" rIns="91425" bIns="91425" anchor="b" anchorCtr="0">
            <a:noAutofit/>
          </a:bodyPr>
          <a:lstStyle/>
          <a:p>
            <a:pPr marL="0" lvl="0" indent="0" algn="l">
              <a:spcBef>
                <a:spcPts val="0"/>
              </a:spcBef>
              <a:spcAft>
                <a:spcPts val="0"/>
              </a:spcAft>
              <a:buNone/>
            </a:pPr>
            <a:r>
              <a:rPr lang="en" sz="4800" dirty="0">
                <a:solidFill>
                  <a:srgbClr val="FFD966"/>
                </a:solidFill>
                <a:latin typeface="Times New Roman" panose="02020603050405020304" pitchFamily="18" charset="0"/>
                <a:cs typeface="Times New Roman" panose="02020603050405020304" pitchFamily="18" charset="0"/>
              </a:rPr>
              <a:t>Destiny Lamar ‘20</a:t>
            </a:r>
            <a:endParaRPr sz="4800" dirty="0">
              <a:solidFill>
                <a:srgbClr val="FFD966"/>
              </a:solidFill>
              <a:latin typeface="Times New Roman" panose="02020603050405020304" pitchFamily="18" charset="0"/>
              <a:cs typeface="Times New Roman" panose="02020603050405020304" pitchFamily="18" charset="0"/>
            </a:endParaRPr>
          </a:p>
        </p:txBody>
      </p:sp>
      <p:sp>
        <p:nvSpPr>
          <p:cNvPr id="57" name="Google Shape;57;p13"/>
          <p:cNvSpPr txBox="1">
            <a:spLocks noGrp="1"/>
          </p:cNvSpPr>
          <p:nvPr>
            <p:ph type="subTitle" idx="1"/>
          </p:nvPr>
        </p:nvSpPr>
        <p:spPr>
          <a:xfrm>
            <a:off x="311700" y="1779150"/>
            <a:ext cx="8520600" cy="792600"/>
          </a:xfrm>
          <a:prstGeom prst="rect">
            <a:avLst/>
          </a:prstGeom>
          <a:noFill/>
        </p:spPr>
        <p:txBody>
          <a:bodyPr spcFirstLastPara="1" wrap="square" lIns="91425" tIns="91425" rIns="91425" bIns="91425" anchor="t" anchorCtr="0">
            <a:noAutofit/>
          </a:bodyPr>
          <a:lstStyle/>
          <a:p>
            <a:pPr marL="0" lvl="0" indent="0" algn="l">
              <a:spcBef>
                <a:spcPts val="0"/>
              </a:spcBef>
              <a:spcAft>
                <a:spcPts val="0"/>
              </a:spcAft>
              <a:buNone/>
            </a:pPr>
            <a:r>
              <a:rPr lang="en" dirty="0">
                <a:solidFill>
                  <a:srgbClr val="FFD966"/>
                </a:solidFill>
                <a:latin typeface="Times New Roman" panose="02020603050405020304" pitchFamily="18" charset="0"/>
                <a:ea typeface="Alfa Slab One"/>
                <a:cs typeface="Times New Roman" panose="02020603050405020304" pitchFamily="18" charset="0"/>
                <a:sym typeface="Alfa Slab One"/>
              </a:rPr>
              <a:t>English Major</a:t>
            </a:r>
            <a:endParaRPr dirty="0">
              <a:solidFill>
                <a:srgbClr val="FFD966"/>
              </a:solidFill>
              <a:latin typeface="Times New Roman" panose="02020603050405020304" pitchFamily="18" charset="0"/>
              <a:ea typeface="Alfa Slab One"/>
              <a:cs typeface="Times New Roman" panose="02020603050405020304" pitchFamily="18" charset="0"/>
              <a:sym typeface="Alfa Slab One"/>
            </a:endParaRPr>
          </a:p>
          <a:p>
            <a:pPr marL="0" lvl="0" indent="0" algn="l">
              <a:spcBef>
                <a:spcPts val="0"/>
              </a:spcBef>
              <a:spcAft>
                <a:spcPts val="0"/>
              </a:spcAft>
              <a:buNone/>
            </a:pPr>
            <a:r>
              <a:rPr lang="en" dirty="0">
                <a:solidFill>
                  <a:srgbClr val="FFD966"/>
                </a:solidFill>
                <a:latin typeface="Times New Roman" panose="02020603050405020304" pitchFamily="18" charset="0"/>
                <a:ea typeface="Alfa Slab One"/>
                <a:cs typeface="Times New Roman" panose="02020603050405020304" pitchFamily="18" charset="0"/>
                <a:sym typeface="Alfa Slab One"/>
              </a:rPr>
              <a:t>Child &amp; Family Studies Minor</a:t>
            </a:r>
            <a:endParaRPr dirty="0">
              <a:solidFill>
                <a:srgbClr val="FFD966"/>
              </a:solidFill>
              <a:latin typeface="Times New Roman" panose="02020603050405020304" pitchFamily="18" charset="0"/>
              <a:ea typeface="Alfa Slab One"/>
              <a:cs typeface="Times New Roman" panose="02020603050405020304" pitchFamily="18" charset="0"/>
              <a:sym typeface="Alfa Slab One"/>
            </a:endParaRPr>
          </a:p>
          <a:p>
            <a:pPr marL="0" lvl="0" indent="0" algn="l">
              <a:spcBef>
                <a:spcPts val="0"/>
              </a:spcBef>
              <a:spcAft>
                <a:spcPts val="0"/>
              </a:spcAft>
              <a:buNone/>
            </a:pPr>
            <a:r>
              <a:rPr lang="en" dirty="0">
                <a:solidFill>
                  <a:srgbClr val="FFD966"/>
                </a:solidFill>
                <a:latin typeface="Times New Roman" panose="02020603050405020304" pitchFamily="18" charset="0"/>
                <a:ea typeface="Alfa Slab One"/>
                <a:cs typeface="Times New Roman" panose="02020603050405020304" pitchFamily="18" charset="0"/>
                <a:sym typeface="Alfa Slab One"/>
              </a:rPr>
              <a:t>Puentes De Salud</a:t>
            </a:r>
            <a:endParaRPr dirty="0">
              <a:solidFill>
                <a:srgbClr val="FFD966"/>
              </a:solidFill>
              <a:latin typeface="Times New Roman" panose="02020603050405020304" pitchFamily="18" charset="0"/>
              <a:ea typeface="Alfa Slab One"/>
              <a:cs typeface="Times New Roman" panose="02020603050405020304" pitchFamily="18" charset="0"/>
              <a:sym typeface="Alfa Slab One"/>
            </a:endParaRPr>
          </a:p>
          <a:p>
            <a:pPr marL="0" lvl="0" indent="0" algn="l" rtl="0">
              <a:spcBef>
                <a:spcPts val="0"/>
              </a:spcBef>
              <a:spcAft>
                <a:spcPts val="0"/>
              </a:spcAft>
              <a:buNone/>
            </a:pPr>
            <a:r>
              <a:rPr lang="en" dirty="0">
                <a:solidFill>
                  <a:srgbClr val="FFD966"/>
                </a:solidFill>
                <a:latin typeface="Times New Roman" panose="02020603050405020304" pitchFamily="18" charset="0"/>
                <a:ea typeface="Alfa Slab One"/>
                <a:cs typeface="Times New Roman" panose="02020603050405020304" pitchFamily="18" charset="0"/>
                <a:sym typeface="Alfa Slab One"/>
              </a:rPr>
              <a:t>Puentes Hacia el Futuro</a:t>
            </a:r>
            <a:endParaRPr dirty="0">
              <a:solidFill>
                <a:srgbClr val="FFD966"/>
              </a:solidFill>
              <a:latin typeface="Times New Roman" panose="02020603050405020304" pitchFamily="18" charset="0"/>
              <a:ea typeface="Alfa Slab One"/>
              <a:cs typeface="Times New Roman" panose="02020603050405020304" pitchFamily="18" charset="0"/>
              <a:sym typeface="Alfa Slab One"/>
            </a:endParaRPr>
          </a:p>
          <a:p>
            <a:pPr marL="0" lvl="0" indent="0" algn="l">
              <a:spcBef>
                <a:spcPts val="0"/>
              </a:spcBef>
              <a:spcAft>
                <a:spcPts val="0"/>
              </a:spcAft>
              <a:buNone/>
            </a:pPr>
            <a:r>
              <a:rPr lang="en" dirty="0">
                <a:solidFill>
                  <a:srgbClr val="FFD966"/>
                </a:solidFill>
                <a:latin typeface="Times New Roman" panose="02020603050405020304" pitchFamily="18" charset="0"/>
                <a:ea typeface="Alfa Slab One"/>
                <a:cs typeface="Times New Roman" panose="02020603050405020304" pitchFamily="18" charset="0"/>
                <a:sym typeface="Alfa Slab One"/>
              </a:rPr>
              <a:t>Summer Camp Internship</a:t>
            </a:r>
            <a:endParaRPr dirty="0">
              <a:solidFill>
                <a:srgbClr val="FFD966"/>
              </a:solidFill>
              <a:latin typeface="Times New Roman" panose="02020603050405020304" pitchFamily="18" charset="0"/>
              <a:ea typeface="Alfa Slab One"/>
              <a:cs typeface="Times New Roman" panose="02020603050405020304" pitchFamily="18" charset="0"/>
              <a:sym typeface="Alfa Slab One"/>
            </a:endParaRPr>
          </a:p>
        </p:txBody>
      </p:sp>
      <p:pic>
        <p:nvPicPr>
          <p:cNvPr id="58" name="Google Shape;58;p13" descr="Image result for puentes de salud"/>
          <p:cNvPicPr preferRelativeResize="0"/>
          <p:nvPr/>
        </p:nvPicPr>
        <p:blipFill>
          <a:blip r:embed="rId3">
            <a:alphaModFix/>
          </a:blip>
          <a:stretch>
            <a:fillRect/>
          </a:stretch>
        </p:blipFill>
        <p:spPr>
          <a:xfrm>
            <a:off x="5652718" y="1893975"/>
            <a:ext cx="3038832" cy="27426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0A28A8-08FE-A14B-8DCD-2E1DD0A22610}"/>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Puentes De Salud</a:t>
            </a:r>
          </a:p>
        </p:txBody>
      </p:sp>
      <p:sp>
        <p:nvSpPr>
          <p:cNvPr id="4" name="TextBox 3">
            <a:extLst>
              <a:ext uri="{FF2B5EF4-FFF2-40B4-BE49-F238E27FC236}">
                <a16:creationId xmlns:a16="http://schemas.microsoft.com/office/drawing/2014/main" xmlns="" id="{95F5D7CF-E2E5-584D-B42C-01B884B34F79}"/>
              </a:ext>
            </a:extLst>
          </p:cNvPr>
          <p:cNvSpPr txBox="1"/>
          <p:nvPr/>
        </p:nvSpPr>
        <p:spPr>
          <a:xfrm>
            <a:off x="821225" y="1183341"/>
            <a:ext cx="2913529" cy="3293209"/>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Puentes Hacia el Futuro is a nonprofit organization that promotes the health and wellness of Philadelphia’s Latinx immigrant population. The children of South Philadelphia’s Latinx community that I’ve worked with generally come from a background of bicultural and bilingual heritage separate from some of their peers which brought some growth challenges throughout my experience.</a:t>
            </a:r>
          </a:p>
        </p:txBody>
      </p:sp>
      <p:pic>
        <p:nvPicPr>
          <p:cNvPr id="6" name="Picture 5">
            <a:extLst>
              <a:ext uri="{FF2B5EF4-FFF2-40B4-BE49-F238E27FC236}">
                <a16:creationId xmlns:a16="http://schemas.microsoft.com/office/drawing/2014/main" xmlns="" id="{6800C142-775B-A24E-8FFD-901576A74E41}"/>
              </a:ext>
            </a:extLst>
          </p:cNvPr>
          <p:cNvPicPr>
            <a:picLocks noChangeAspect="1"/>
          </p:cNvPicPr>
          <p:nvPr/>
        </p:nvPicPr>
        <p:blipFill>
          <a:blip r:embed="rId2"/>
          <a:stretch>
            <a:fillRect/>
          </a:stretch>
        </p:blipFill>
        <p:spPr>
          <a:xfrm>
            <a:off x="4401671" y="1319392"/>
            <a:ext cx="3818965" cy="3021106"/>
          </a:xfrm>
          <a:prstGeom prst="rect">
            <a:avLst/>
          </a:prstGeom>
        </p:spPr>
      </p:pic>
    </p:spTree>
    <p:extLst>
      <p:ext uri="{BB962C8B-B14F-4D97-AF65-F5344CB8AC3E}">
        <p14:creationId xmlns:p14="http://schemas.microsoft.com/office/powerpoint/2010/main" val="2958440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body" idx="1"/>
          </p:nvPr>
        </p:nvSpPr>
        <p:spPr>
          <a:xfrm>
            <a:off x="507448" y="888882"/>
            <a:ext cx="7686292" cy="1101283"/>
          </a:xfrm>
          <a:prstGeom prst="rect">
            <a:avLst/>
          </a:prstGeom>
        </p:spPr>
        <p:txBody>
          <a:bodyPr spcFirstLastPara="1" wrap="square" lIns="91425" tIns="91425" rIns="91425" bIns="91425" anchor="t" anchorCtr="0">
            <a:noAutofit/>
          </a:bodyPr>
          <a:lstStyle/>
          <a:p>
            <a:pPr marL="0" lvl="0" indent="0" rtl="0">
              <a:lnSpc>
                <a:spcPct val="200000"/>
              </a:lnSpc>
              <a:spcBef>
                <a:spcPts val="0"/>
              </a:spcBef>
              <a:spcAft>
                <a:spcPts val="800"/>
              </a:spcAft>
              <a:buNone/>
            </a:pPr>
            <a:r>
              <a:rPr lang="en" sz="1200" dirty="0">
                <a:solidFill>
                  <a:srgbClr val="000000"/>
                </a:solidFill>
                <a:highlight>
                  <a:srgbClr val="FFFFFF"/>
                </a:highlight>
                <a:latin typeface="Times New Roman" panose="02020603050405020304" pitchFamily="18" charset="0"/>
                <a:ea typeface="Arial"/>
                <a:cs typeface="Times New Roman" panose="02020603050405020304" pitchFamily="18" charset="0"/>
                <a:sym typeface="Arial"/>
              </a:rPr>
              <a:t>Their mission through their summer program specifically, is to improve the educational achievement and possibly reduce the educational gap of children in the Philadelphia Latino immigrant community as well as to provide support in the context of extremely limited educational resources.</a:t>
            </a:r>
            <a:endParaRPr sz="1200" dirty="0">
              <a:latin typeface="Times New Roman" panose="02020603050405020304" pitchFamily="18" charset="0"/>
              <a:ea typeface="Arial"/>
              <a:cs typeface="Times New Roman" panose="02020603050405020304" pitchFamily="18" charset="0"/>
              <a:sym typeface="Arial"/>
            </a:endParaRPr>
          </a:p>
        </p:txBody>
      </p:sp>
      <p:sp>
        <p:nvSpPr>
          <p:cNvPr id="64" name="Google Shape;64;p14"/>
          <p:cNvSpPr txBox="1"/>
          <p:nvPr/>
        </p:nvSpPr>
        <p:spPr>
          <a:xfrm>
            <a:off x="507448" y="2254181"/>
            <a:ext cx="3956975" cy="3403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dirty="0"/>
              <a:t>● </a:t>
            </a:r>
            <a:r>
              <a:rPr lang="en" sz="1200" dirty="0">
                <a:latin typeface="Times New Roman" panose="02020603050405020304" pitchFamily="18" charset="0"/>
                <a:cs typeface="Times New Roman" panose="02020603050405020304" pitchFamily="18" charset="0"/>
              </a:rPr>
              <a:t>Provide tutoring, mentoring, and organizational support for 35 hours​ per week for seven​-weeks.</a:t>
            </a:r>
            <a:endParaRPr sz="1200" dirty="0">
              <a:latin typeface="Times New Roman" panose="02020603050405020304" pitchFamily="18" charset="0"/>
              <a:cs typeface="Times New Roman" panose="02020603050405020304" pitchFamily="18" charset="0"/>
            </a:endParaRPr>
          </a:p>
          <a:p>
            <a:pPr marL="0" lvl="0" indent="0" rtl="0">
              <a:spcBef>
                <a:spcPts val="0"/>
              </a:spcBef>
              <a:spcAft>
                <a:spcPts val="0"/>
              </a:spcAft>
              <a:buNone/>
            </a:pPr>
            <a:endParaRPr sz="1200" dirty="0">
              <a:latin typeface="Times New Roman" panose="02020603050405020304" pitchFamily="18" charset="0"/>
              <a:cs typeface="Times New Roman" panose="02020603050405020304" pitchFamily="18" charset="0"/>
            </a:endParaRPr>
          </a:p>
          <a:p>
            <a:pPr marL="0" lvl="0" indent="0" rtl="0">
              <a:spcBef>
                <a:spcPts val="0"/>
              </a:spcBef>
              <a:spcAft>
                <a:spcPts val="0"/>
              </a:spcAft>
              <a:buNone/>
            </a:pPr>
            <a:r>
              <a:rPr lang="en" sz="1200" dirty="0">
                <a:latin typeface="Times New Roman" panose="02020603050405020304" pitchFamily="18" charset="0"/>
                <a:cs typeface="Times New Roman" panose="02020603050405020304" pitchFamily="18" charset="0"/>
              </a:rPr>
              <a:t>● Plan, lead, and implement activities and lessons for daily sessions. </a:t>
            </a:r>
            <a:endParaRPr sz="1200" dirty="0">
              <a:latin typeface="Times New Roman" panose="02020603050405020304" pitchFamily="18" charset="0"/>
              <a:cs typeface="Times New Roman" panose="02020603050405020304" pitchFamily="18" charset="0"/>
            </a:endParaRPr>
          </a:p>
          <a:p>
            <a:pPr marL="0" lvl="0" indent="0" rtl="0">
              <a:spcBef>
                <a:spcPts val="0"/>
              </a:spcBef>
              <a:spcAft>
                <a:spcPts val="0"/>
              </a:spcAft>
              <a:buNone/>
            </a:pPr>
            <a:endParaRPr sz="1200" dirty="0">
              <a:latin typeface="Times New Roman" panose="02020603050405020304" pitchFamily="18" charset="0"/>
              <a:cs typeface="Times New Roman" panose="02020603050405020304" pitchFamily="18" charset="0"/>
            </a:endParaRPr>
          </a:p>
          <a:p>
            <a:pPr marL="0" lvl="0" indent="0" rtl="0">
              <a:spcBef>
                <a:spcPts val="0"/>
              </a:spcBef>
              <a:spcAft>
                <a:spcPts val="0"/>
              </a:spcAft>
              <a:buNone/>
            </a:pPr>
            <a:r>
              <a:rPr lang="en" sz="1200" dirty="0">
                <a:latin typeface="Times New Roman" panose="02020603050405020304" pitchFamily="18" charset="0"/>
                <a:cs typeface="Times New Roman" panose="02020603050405020304" pitchFamily="18" charset="0"/>
              </a:rPr>
              <a:t>● Provide guidance and support to children and other interns. </a:t>
            </a:r>
            <a:endParaRPr sz="1200" dirty="0">
              <a:latin typeface="Times New Roman" panose="02020603050405020304" pitchFamily="18" charset="0"/>
              <a:cs typeface="Times New Roman" panose="02020603050405020304" pitchFamily="18" charset="0"/>
            </a:endParaRPr>
          </a:p>
          <a:p>
            <a:pPr marL="0" lvl="0" indent="0" rtl="0">
              <a:spcBef>
                <a:spcPts val="0"/>
              </a:spcBef>
              <a:spcAft>
                <a:spcPts val="0"/>
              </a:spcAft>
              <a:buNone/>
            </a:pPr>
            <a:endParaRPr sz="1200" dirty="0">
              <a:latin typeface="Times New Roman" panose="02020603050405020304" pitchFamily="18" charset="0"/>
              <a:cs typeface="Times New Roman" panose="02020603050405020304" pitchFamily="18" charset="0"/>
            </a:endParaRPr>
          </a:p>
          <a:p>
            <a:pPr marL="0" lvl="0" indent="0">
              <a:spcBef>
                <a:spcPts val="0"/>
              </a:spcBef>
              <a:spcAft>
                <a:spcPts val="0"/>
              </a:spcAft>
              <a:buNone/>
            </a:pPr>
            <a:r>
              <a:rPr lang="en" sz="1200" dirty="0">
                <a:latin typeface="Times New Roman" panose="02020603050405020304" pitchFamily="18" charset="0"/>
                <a:cs typeface="Times New Roman" panose="02020603050405020304" pitchFamily="18" charset="0"/>
              </a:rPr>
              <a:t>● Build relationships and work with parents and family members to enhance children’s educational experience.</a:t>
            </a:r>
            <a:endParaRPr sz="1200" dirty="0">
              <a:latin typeface="Times New Roman" panose="02020603050405020304" pitchFamily="18" charset="0"/>
              <a:cs typeface="Times New Roman" panose="02020603050405020304" pitchFamily="18" charset="0"/>
            </a:endParaRPr>
          </a:p>
        </p:txBody>
      </p:sp>
      <p:sp>
        <p:nvSpPr>
          <p:cNvPr id="66" name="Google Shape;66;p14"/>
          <p:cNvSpPr txBox="1"/>
          <p:nvPr/>
        </p:nvSpPr>
        <p:spPr>
          <a:xfrm>
            <a:off x="345452" y="323145"/>
            <a:ext cx="8291100" cy="8316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US" sz="2400" dirty="0">
                <a:solidFill>
                  <a:srgbClr val="FFD966"/>
                </a:solidFill>
                <a:latin typeface="Times New Roman" panose="02020603050405020304" pitchFamily="18" charset="0"/>
                <a:ea typeface="Alfa Slab One"/>
                <a:cs typeface="Times New Roman" panose="02020603050405020304" pitchFamily="18" charset="0"/>
                <a:sym typeface="Alfa Slab One"/>
              </a:rPr>
              <a:t>Puentes’ Mission and Expectations</a:t>
            </a:r>
            <a:endParaRPr sz="2400" dirty="0">
              <a:solidFill>
                <a:srgbClr val="FFD966"/>
              </a:solidFill>
              <a:latin typeface="Times New Roman" panose="02020603050405020304" pitchFamily="18" charset="0"/>
              <a:ea typeface="Alfa Slab One"/>
              <a:cs typeface="Times New Roman" panose="02020603050405020304" pitchFamily="18" charset="0"/>
              <a:sym typeface="Alfa Slab One"/>
            </a:endParaRPr>
          </a:p>
        </p:txBody>
      </p:sp>
      <p:pic>
        <p:nvPicPr>
          <p:cNvPr id="3" name="Picture 2">
            <a:extLst>
              <a:ext uri="{FF2B5EF4-FFF2-40B4-BE49-F238E27FC236}">
                <a16:creationId xmlns:a16="http://schemas.microsoft.com/office/drawing/2014/main" xmlns="" id="{578F7EA8-128E-1B48-ADE6-07099443A61D}"/>
              </a:ext>
            </a:extLst>
          </p:cNvPr>
          <p:cNvPicPr>
            <a:picLocks noChangeAspect="1"/>
          </p:cNvPicPr>
          <p:nvPr/>
        </p:nvPicPr>
        <p:blipFill>
          <a:blip r:embed="rId3"/>
          <a:stretch>
            <a:fillRect/>
          </a:stretch>
        </p:blipFill>
        <p:spPr>
          <a:xfrm rot="5400000">
            <a:off x="5270756" y="1598217"/>
            <a:ext cx="2772336" cy="339762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B4A222-1CAF-6F47-AC99-143DEF231DCF}"/>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Challenges Throughout the Program</a:t>
            </a:r>
          </a:p>
        </p:txBody>
      </p:sp>
      <p:sp>
        <p:nvSpPr>
          <p:cNvPr id="3" name="Text Placeholder 2">
            <a:extLst>
              <a:ext uri="{FF2B5EF4-FFF2-40B4-BE49-F238E27FC236}">
                <a16:creationId xmlns:a16="http://schemas.microsoft.com/office/drawing/2014/main" xmlns="" id="{7476F3B3-B9FE-8149-AE88-876AC1BC4E05}"/>
              </a:ext>
            </a:extLst>
          </p:cNvPr>
          <p:cNvSpPr>
            <a:spLocks noGrp="1"/>
          </p:cNvSpPr>
          <p:nvPr>
            <p:ph type="body" idx="1"/>
          </p:nvPr>
        </p:nvSpPr>
        <p:spPr>
          <a:xfrm>
            <a:off x="311700" y="1282075"/>
            <a:ext cx="8520600" cy="3416400"/>
          </a:xfrm>
        </p:spPr>
        <p:txBody>
          <a:bodyPr/>
          <a:lstStyle/>
          <a:p>
            <a:r>
              <a:rPr lang="en-US" sz="1400" dirty="0">
                <a:solidFill>
                  <a:schemeClr val="tx2">
                    <a:lumMod val="10000"/>
                  </a:schemeClr>
                </a:solidFill>
                <a:latin typeface="Times New Roman" panose="02020603050405020304" pitchFamily="18" charset="0"/>
                <a:cs typeface="Times New Roman" panose="02020603050405020304" pitchFamily="18" charset="0"/>
              </a:rPr>
              <a:t>This experience was my first time working from a curriculum as well as teaching to a class. </a:t>
            </a:r>
          </a:p>
          <a:p>
            <a:pPr marL="114300" indent="0">
              <a:buNone/>
            </a:pPr>
            <a:endParaRPr lang="en-US" sz="1400" dirty="0">
              <a:solidFill>
                <a:schemeClr val="tx2">
                  <a:lumMod val="10000"/>
                </a:schemeClr>
              </a:solidFill>
              <a:latin typeface="Times New Roman" panose="02020603050405020304" pitchFamily="18" charset="0"/>
              <a:cs typeface="Times New Roman" panose="02020603050405020304" pitchFamily="18" charset="0"/>
            </a:endParaRPr>
          </a:p>
          <a:p>
            <a:r>
              <a:rPr lang="en-US" sz="1400" dirty="0">
                <a:solidFill>
                  <a:schemeClr val="tx2">
                    <a:lumMod val="10000"/>
                  </a:schemeClr>
                </a:solidFill>
                <a:latin typeface="Times New Roman" panose="02020603050405020304" pitchFamily="18" charset="0"/>
                <a:cs typeface="Times New Roman" panose="02020603050405020304" pitchFamily="18" charset="0"/>
              </a:rPr>
              <a:t>This was the programs first time working with this age group.</a:t>
            </a:r>
          </a:p>
          <a:p>
            <a:pPr marL="114300" indent="0">
              <a:buNone/>
            </a:pPr>
            <a:endParaRPr lang="en-US" sz="1400" dirty="0">
              <a:solidFill>
                <a:schemeClr val="tx2">
                  <a:lumMod val="10000"/>
                </a:schemeClr>
              </a:solidFill>
              <a:latin typeface="Times New Roman" panose="02020603050405020304" pitchFamily="18" charset="0"/>
              <a:cs typeface="Times New Roman" panose="02020603050405020304" pitchFamily="18" charset="0"/>
            </a:endParaRPr>
          </a:p>
          <a:p>
            <a:r>
              <a:rPr lang="en-US" sz="1400" dirty="0">
                <a:solidFill>
                  <a:schemeClr val="tx2">
                    <a:lumMod val="10000"/>
                  </a:schemeClr>
                </a:solidFill>
                <a:latin typeface="Times New Roman" panose="02020603050405020304" pitchFamily="18" charset="0"/>
                <a:cs typeface="Times New Roman" panose="02020603050405020304" pitchFamily="18" charset="0"/>
              </a:rPr>
              <a:t>One of the activities within the curriculum was to read aloud to students but the first and second graders we had struggled with understanding these stories and sitting through these read aloud’s.  </a:t>
            </a:r>
          </a:p>
          <a:p>
            <a:pPr marL="114300" indent="0">
              <a:buNone/>
            </a:pPr>
            <a:endParaRPr lang="en-US" sz="1400" dirty="0">
              <a:solidFill>
                <a:schemeClr val="tx2">
                  <a:lumMod val="10000"/>
                </a:schemeClr>
              </a:solidFill>
              <a:latin typeface="Times New Roman" panose="02020603050405020304" pitchFamily="18" charset="0"/>
              <a:cs typeface="Times New Roman" panose="02020603050405020304" pitchFamily="18" charset="0"/>
            </a:endParaRPr>
          </a:p>
          <a:p>
            <a:r>
              <a:rPr lang="en-US" sz="1400" dirty="0">
                <a:solidFill>
                  <a:schemeClr val="tx2">
                    <a:lumMod val="10000"/>
                  </a:schemeClr>
                </a:solidFill>
                <a:latin typeface="Times New Roman" panose="02020603050405020304" pitchFamily="18" charset="0"/>
                <a:cs typeface="Times New Roman" panose="02020603050405020304" pitchFamily="18" charset="0"/>
              </a:rPr>
              <a:t>Learned about their comfortability speaking in Spanish, it became harder for them to express their feelings and would cause them to shut down. </a:t>
            </a:r>
          </a:p>
          <a:p>
            <a:endParaRPr lang="en-US" sz="1400" dirty="0">
              <a:solidFill>
                <a:schemeClr val="tx2">
                  <a:lumMod val="10000"/>
                </a:schemeClr>
              </a:solidFill>
              <a:latin typeface="Times New Roman" panose="02020603050405020304" pitchFamily="18" charset="0"/>
              <a:cs typeface="Times New Roman" panose="02020603050405020304" pitchFamily="18" charset="0"/>
            </a:endParaRPr>
          </a:p>
          <a:p>
            <a:r>
              <a:rPr lang="en-US" sz="1400" dirty="0">
                <a:solidFill>
                  <a:schemeClr val="tx2">
                    <a:lumMod val="10000"/>
                  </a:schemeClr>
                </a:solidFill>
                <a:latin typeface="Times New Roman" panose="02020603050405020304" pitchFamily="18" charset="0"/>
                <a:cs typeface="Times New Roman" panose="02020603050405020304" pitchFamily="18" charset="0"/>
              </a:rPr>
              <a:t>Some students learned better on their own than in a group and I feel that it’s good to compromise with them in situations where they’re uncomfortable. </a:t>
            </a:r>
            <a:endParaRPr lang="en-US" sz="1400" dirty="0"/>
          </a:p>
        </p:txBody>
      </p:sp>
    </p:spTree>
    <p:extLst>
      <p:ext uri="{BB962C8B-B14F-4D97-AF65-F5344CB8AC3E}">
        <p14:creationId xmlns:p14="http://schemas.microsoft.com/office/powerpoint/2010/main" val="730191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2400" dirty="0">
                <a:solidFill>
                  <a:srgbClr val="FFD966"/>
                </a:solidFill>
                <a:latin typeface="Times New Roman" panose="02020603050405020304" pitchFamily="18" charset="0"/>
                <a:cs typeface="Times New Roman" panose="02020603050405020304" pitchFamily="18" charset="0"/>
              </a:rPr>
              <a:t>Personal Growth</a:t>
            </a:r>
            <a:endParaRPr sz="2400" dirty="0">
              <a:solidFill>
                <a:srgbClr val="FFD966"/>
              </a:solidFill>
              <a:latin typeface="Times New Roman" panose="02020603050405020304" pitchFamily="18" charset="0"/>
              <a:cs typeface="Times New Roman" panose="02020603050405020304" pitchFamily="18" charset="0"/>
            </a:endParaRPr>
          </a:p>
        </p:txBody>
      </p:sp>
      <p:sp>
        <p:nvSpPr>
          <p:cNvPr id="72" name="Google Shape;72;p15"/>
          <p:cNvSpPr txBox="1">
            <a:spLocks noGrp="1"/>
          </p:cNvSpPr>
          <p:nvPr>
            <p:ph type="body" idx="1"/>
          </p:nvPr>
        </p:nvSpPr>
        <p:spPr>
          <a:xfrm>
            <a:off x="311700" y="1017725"/>
            <a:ext cx="8520600" cy="3416400"/>
          </a:xfrm>
          <a:prstGeom prst="rect">
            <a:avLst/>
          </a:prstGeom>
        </p:spPr>
        <p:txBody>
          <a:bodyPr spcFirstLastPara="1" wrap="square" lIns="91425" tIns="91425" rIns="91425" bIns="91425" anchor="t" anchorCtr="0">
            <a:noAutofit/>
          </a:bodyPr>
          <a:lstStyle/>
          <a:p>
            <a:pPr marL="285750" indent="-285750">
              <a:lnSpc>
                <a:spcPct val="200000"/>
              </a:lnSpc>
            </a:pPr>
            <a:r>
              <a:rPr lang="en" sz="1400" dirty="0">
                <a:solidFill>
                  <a:srgbClr val="000000"/>
                </a:solidFill>
                <a:latin typeface="Times New Roman"/>
                <a:ea typeface="Times New Roman"/>
                <a:cs typeface="Times New Roman"/>
                <a:sym typeface="Times New Roman"/>
              </a:rPr>
              <a:t>Improved communication (in both languages) with students, other interns, and the coordinators. </a:t>
            </a:r>
          </a:p>
          <a:p>
            <a:pPr marL="285750" indent="-285750">
              <a:lnSpc>
                <a:spcPct val="200000"/>
              </a:lnSpc>
            </a:pPr>
            <a:r>
              <a:rPr lang="en" sz="1400" dirty="0">
                <a:solidFill>
                  <a:srgbClr val="000000"/>
                </a:solidFill>
                <a:latin typeface="Times New Roman"/>
                <a:ea typeface="Times New Roman"/>
                <a:cs typeface="Times New Roman"/>
                <a:sym typeface="Times New Roman"/>
              </a:rPr>
              <a:t>Learned how to believe in myself and my own capabilities throughout different conversations and experiences. </a:t>
            </a:r>
            <a:endParaRPr sz="1400" dirty="0">
              <a:solidFill>
                <a:srgbClr val="000000"/>
              </a:solidFill>
              <a:latin typeface="Times New Roman"/>
              <a:ea typeface="Times New Roman"/>
              <a:cs typeface="Times New Roman"/>
              <a:sym typeface="Times New Roman"/>
            </a:endParaRPr>
          </a:p>
          <a:p>
            <a:pPr marL="285750" indent="-285750">
              <a:lnSpc>
                <a:spcPct val="200000"/>
              </a:lnSpc>
              <a:spcBef>
                <a:spcPts val="800"/>
              </a:spcBef>
              <a:spcAft>
                <a:spcPts val="800"/>
              </a:spcAft>
            </a:pPr>
            <a:r>
              <a:rPr lang="en" sz="1400" dirty="0">
                <a:solidFill>
                  <a:srgbClr val="000000"/>
                </a:solidFill>
                <a:latin typeface="Times New Roman"/>
                <a:ea typeface="Times New Roman"/>
                <a:cs typeface="Times New Roman"/>
                <a:sym typeface="Times New Roman"/>
              </a:rPr>
              <a:t>Was able to step out of comfort zone and speak Spanish with students while also using personal experiences with my culture as foundation for understanding. </a:t>
            </a:r>
          </a:p>
          <a:p>
            <a:pPr marL="285750" indent="-285750">
              <a:lnSpc>
                <a:spcPct val="200000"/>
              </a:lnSpc>
              <a:spcBef>
                <a:spcPts val="800"/>
              </a:spcBef>
              <a:spcAft>
                <a:spcPts val="800"/>
              </a:spcAft>
            </a:pPr>
            <a:r>
              <a:rPr lang="en" sz="1400" dirty="0">
                <a:solidFill>
                  <a:srgbClr val="000000"/>
                </a:solidFill>
                <a:latin typeface="Times New Roman"/>
                <a:ea typeface="Times New Roman"/>
                <a:cs typeface="Times New Roman"/>
                <a:sym typeface="Times New Roman"/>
              </a:rPr>
              <a:t>Acknowledged many differences and the beauty that comes with learning about different cultures.</a:t>
            </a:r>
          </a:p>
          <a:p>
            <a:pPr marL="285750" indent="-285750">
              <a:lnSpc>
                <a:spcPct val="200000"/>
              </a:lnSpc>
              <a:spcBef>
                <a:spcPts val="800"/>
              </a:spcBef>
              <a:spcAft>
                <a:spcPts val="800"/>
              </a:spcAft>
            </a:pPr>
            <a:r>
              <a:rPr lang="en" sz="1400" dirty="0">
                <a:solidFill>
                  <a:srgbClr val="000000"/>
                </a:solidFill>
                <a:latin typeface="Times New Roman"/>
                <a:cs typeface="Times New Roman"/>
                <a:sym typeface="Times New Roman"/>
              </a:rPr>
              <a:t>Became more passionate about emotional intelligence and the importance of prioritizing students emotions both in and outside of their academic experience.</a:t>
            </a:r>
            <a:endParaRPr sz="1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703A53-1539-0640-A4C7-60D05C8A6BB4}"/>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How I Learned To Be A Superhero:</a:t>
            </a:r>
          </a:p>
        </p:txBody>
      </p:sp>
      <p:sp>
        <p:nvSpPr>
          <p:cNvPr id="3" name="TextBox 2">
            <a:extLst>
              <a:ext uri="{FF2B5EF4-FFF2-40B4-BE49-F238E27FC236}">
                <a16:creationId xmlns:a16="http://schemas.microsoft.com/office/drawing/2014/main" xmlns="" id="{ABF79FC1-5C9F-444B-BAFF-479112F01849}"/>
              </a:ext>
            </a:extLst>
          </p:cNvPr>
          <p:cNvSpPr txBox="1"/>
          <p:nvPr/>
        </p:nvSpPr>
        <p:spPr>
          <a:xfrm>
            <a:off x="676847" y="1745233"/>
            <a:ext cx="3859618" cy="2031325"/>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 learned the importance of being consistent and thinking on your toes when it comes to working with children. I was able to assist my group members when they encountered issues with students. We all had different experiences with children which led to different things that we could contribute to each others experiences. At first it was difficult to become accustomed to the other styles of the people I worked with. </a:t>
            </a:r>
          </a:p>
        </p:txBody>
      </p:sp>
      <p:pic>
        <p:nvPicPr>
          <p:cNvPr id="4" name="Picture 3">
            <a:extLst>
              <a:ext uri="{FF2B5EF4-FFF2-40B4-BE49-F238E27FC236}">
                <a16:creationId xmlns:a16="http://schemas.microsoft.com/office/drawing/2014/main" xmlns="" id="{5056F2D9-8833-6747-A08B-3EB7586C08F9}"/>
              </a:ext>
            </a:extLst>
          </p:cNvPr>
          <p:cNvPicPr>
            <a:picLocks noChangeAspect="1"/>
          </p:cNvPicPr>
          <p:nvPr/>
        </p:nvPicPr>
        <p:blipFill>
          <a:blip r:embed="rId2"/>
          <a:stretch>
            <a:fillRect/>
          </a:stretch>
        </p:blipFill>
        <p:spPr>
          <a:xfrm rot="5400000">
            <a:off x="5225902" y="1398184"/>
            <a:ext cx="3072812" cy="3232296"/>
          </a:xfrm>
          <a:prstGeom prst="rect">
            <a:avLst/>
          </a:prstGeom>
        </p:spPr>
      </p:pic>
    </p:spTree>
    <p:extLst>
      <p:ext uri="{BB962C8B-B14F-4D97-AF65-F5344CB8AC3E}">
        <p14:creationId xmlns:p14="http://schemas.microsoft.com/office/powerpoint/2010/main" val="551287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311700" y="268700"/>
            <a:ext cx="8520600" cy="588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800" dirty="0">
                <a:solidFill>
                  <a:srgbClr val="FFD966"/>
                </a:solidFill>
                <a:latin typeface="Times New Roman" panose="02020603050405020304" pitchFamily="18" charset="0"/>
                <a:cs typeface="Times New Roman" panose="02020603050405020304" pitchFamily="18" charset="0"/>
              </a:rPr>
              <a:t>How did your experience and personal growth influence your future academic, career and personal interests and/or your most significant learning outcomes?</a:t>
            </a:r>
            <a:endParaRPr sz="1800" dirty="0">
              <a:solidFill>
                <a:srgbClr val="FFD966"/>
              </a:solidFill>
              <a:latin typeface="Times New Roman" panose="02020603050405020304" pitchFamily="18" charset="0"/>
              <a:cs typeface="Times New Roman" panose="02020603050405020304" pitchFamily="18" charset="0"/>
            </a:endParaRPr>
          </a:p>
        </p:txBody>
      </p:sp>
      <p:sp>
        <p:nvSpPr>
          <p:cNvPr id="78" name="Google Shape;78;p16"/>
          <p:cNvSpPr txBox="1">
            <a:spLocks noGrp="1"/>
          </p:cNvSpPr>
          <p:nvPr>
            <p:ph type="body" idx="1"/>
          </p:nvPr>
        </p:nvSpPr>
        <p:spPr>
          <a:xfrm>
            <a:off x="205374" y="968146"/>
            <a:ext cx="4065559" cy="3608100"/>
          </a:xfrm>
          <a:prstGeom prst="rect">
            <a:avLst/>
          </a:prstGeom>
        </p:spPr>
        <p:txBody>
          <a:bodyPr spcFirstLastPara="1" wrap="square" lIns="91425" tIns="91425" rIns="91425" bIns="91425" anchor="t" anchorCtr="0">
            <a:noAutofit/>
          </a:bodyPr>
          <a:lstStyle/>
          <a:p>
            <a:pPr marL="285750" indent="-285750">
              <a:lnSpc>
                <a:spcPct val="200000"/>
              </a:lnSpc>
              <a:spcAft>
                <a:spcPts val="800"/>
              </a:spcAft>
            </a:pPr>
            <a:r>
              <a:rPr lang="en" sz="1100" dirty="0">
                <a:solidFill>
                  <a:schemeClr val="tx2">
                    <a:lumMod val="10000"/>
                  </a:schemeClr>
                </a:solidFill>
                <a:latin typeface="Times New Roman" panose="02020603050405020304" pitchFamily="18" charset="0"/>
                <a:ea typeface="Times New Roman"/>
                <a:cs typeface="Times New Roman" panose="02020603050405020304" pitchFamily="18" charset="0"/>
                <a:sym typeface="Times New Roman"/>
              </a:rPr>
              <a:t>This experience influenced my interest in the Child &amp; Family studies minor as it provides classes and experiences that focus on </a:t>
            </a:r>
            <a:r>
              <a:rPr lang="en-US" sz="1100" dirty="0">
                <a:solidFill>
                  <a:schemeClr val="tx2">
                    <a:lumMod val="10000"/>
                  </a:schemeClr>
                </a:solidFill>
                <a:latin typeface="Times New Roman" panose="02020603050405020304" pitchFamily="18" charset="0"/>
                <a:cs typeface="Times New Roman" panose="02020603050405020304" pitchFamily="18" charset="0"/>
              </a:rPr>
              <a:t>children, families, schools, as well as the educational dimensions of child and family well-being.</a:t>
            </a:r>
            <a:r>
              <a:rPr lang="en" sz="1100" dirty="0">
                <a:solidFill>
                  <a:schemeClr val="tx2">
                    <a:lumMod val="10000"/>
                  </a:schemeClr>
                </a:solidFill>
                <a:latin typeface="Times New Roman" panose="02020603050405020304" pitchFamily="18" charset="0"/>
                <a:ea typeface="Times New Roman"/>
                <a:cs typeface="Times New Roman" panose="02020603050405020304" pitchFamily="18" charset="0"/>
                <a:sym typeface="Times New Roman"/>
              </a:rPr>
              <a:t> After this experience I realized I wanted to be a teacher or guidance counselor. </a:t>
            </a:r>
          </a:p>
          <a:p>
            <a:pPr marL="285750" indent="-285750">
              <a:lnSpc>
                <a:spcPct val="200000"/>
              </a:lnSpc>
              <a:spcAft>
                <a:spcPts val="800"/>
              </a:spcAft>
            </a:pPr>
            <a:r>
              <a:rPr lang="en" sz="1100" dirty="0">
                <a:solidFill>
                  <a:srgbClr val="000000"/>
                </a:solidFill>
                <a:latin typeface="Times New Roman"/>
                <a:ea typeface="Times New Roman"/>
                <a:cs typeface="Times New Roman"/>
                <a:sym typeface="Times New Roman"/>
              </a:rPr>
              <a:t>Led to being more mindful and working towards career that focuses on mental health along with  providing a safe space for students and enough resources to give them the same academic opportunities as others that are at a higher advantage in terms of public school systems.</a:t>
            </a:r>
            <a:endParaRPr sz="1100" dirty="0"/>
          </a:p>
        </p:txBody>
      </p:sp>
      <p:pic>
        <p:nvPicPr>
          <p:cNvPr id="3" name="Picture 2">
            <a:extLst>
              <a:ext uri="{FF2B5EF4-FFF2-40B4-BE49-F238E27FC236}">
                <a16:creationId xmlns:a16="http://schemas.microsoft.com/office/drawing/2014/main" xmlns="" id="{239E9B0F-F0E7-B149-8FC7-59EDBD5911F6}"/>
              </a:ext>
            </a:extLst>
          </p:cNvPr>
          <p:cNvPicPr>
            <a:picLocks noChangeAspect="1"/>
          </p:cNvPicPr>
          <p:nvPr/>
        </p:nvPicPr>
        <p:blipFill>
          <a:blip r:embed="rId3"/>
          <a:stretch>
            <a:fillRect/>
          </a:stretch>
        </p:blipFill>
        <p:spPr>
          <a:xfrm>
            <a:off x="4355993" y="1180213"/>
            <a:ext cx="4380613" cy="3608100"/>
          </a:xfrm>
          <a:prstGeom prst="rect">
            <a:avLst/>
          </a:prstGeom>
        </p:spPr>
      </p:pic>
    </p:spTree>
  </p:cSld>
  <p:clrMapOvr>
    <a:masterClrMapping/>
  </p:clrMapOvr>
</p:sld>
</file>

<file path=ppt/theme/theme1.xml><?xml version="1.0" encoding="utf-8"?>
<a:theme xmlns:a="http://schemas.openxmlformats.org/drawingml/2006/main"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423</TotalTime>
  <Words>613</Words>
  <Application>Microsoft Office PowerPoint</Application>
  <PresentationFormat>On-screen Show (16:9)</PresentationFormat>
  <Paragraphs>38</Paragraphs>
  <Slides>7</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Alfa Slab One</vt:lpstr>
      <vt:lpstr>Times New Roman</vt:lpstr>
      <vt:lpstr>Proxima Nova</vt:lpstr>
      <vt:lpstr>Gameday</vt:lpstr>
      <vt:lpstr>Destiny Lamar ‘20</vt:lpstr>
      <vt:lpstr>Puentes De Salud</vt:lpstr>
      <vt:lpstr>PowerPoint Presentation</vt:lpstr>
      <vt:lpstr>Challenges Throughout the Program</vt:lpstr>
      <vt:lpstr>Personal Growth</vt:lpstr>
      <vt:lpstr>How I Learned To Be A Superhero:</vt:lpstr>
      <vt:lpstr>How did your experience and personal growth influence your future academic, career and personal interests and/or your most significant learning outcomes?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Destiny Lamar ‘20</dc:title>
  <dc:creator>Destiny Lamar</dc:creator>
  <cp:lastModifiedBy>Leslie</cp:lastModifiedBy>
  <cp:revision>11</cp:revision>
  <dcterms:modified xsi:type="dcterms:W3CDTF">2020-05-17T13:10:29Z</dcterms:modified>
</cp:coreProperties>
</file>