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8" r:id="rId3"/>
    <p:sldId id="257" r:id="rId4"/>
    <p:sldId id="259" r:id="rId5"/>
    <p:sldId id="263" r:id="rId6"/>
    <p:sldId id="264"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p:cViewPr>
        <p:scale>
          <a:sx n="117" d="100"/>
          <a:sy n="117" d="100"/>
        </p:scale>
        <p:origin x="1302" y="1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7B0281A-6F01-A747-8A1E-94EEAF4CA427}" type="datetimeFigureOut">
              <a:rPr lang="en-US" smtClean="0"/>
              <a:t>5/17/2020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723B45A-BD6A-5343-A2E0-854A9995382A}"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806820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0281A-6F01-A747-8A1E-94EEAF4CA427}" type="datetimeFigureOut">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3B45A-BD6A-5343-A2E0-854A9995382A}" type="slidenum">
              <a:rPr lang="en-US" smtClean="0"/>
              <a:t>‹#›</a:t>
            </a:fld>
            <a:endParaRPr lang="en-US"/>
          </a:p>
        </p:txBody>
      </p:sp>
    </p:spTree>
    <p:extLst>
      <p:ext uri="{BB962C8B-B14F-4D97-AF65-F5344CB8AC3E}">
        <p14:creationId xmlns:p14="http://schemas.microsoft.com/office/powerpoint/2010/main" val="3711795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0281A-6F01-A747-8A1E-94EEAF4CA427}" type="datetimeFigureOut">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3B45A-BD6A-5343-A2E0-854A9995382A}" type="slidenum">
              <a:rPr lang="en-US" smtClean="0"/>
              <a:t>‹#›</a:t>
            </a:fld>
            <a:endParaRPr lang="en-US"/>
          </a:p>
        </p:txBody>
      </p:sp>
    </p:spTree>
    <p:extLst>
      <p:ext uri="{BB962C8B-B14F-4D97-AF65-F5344CB8AC3E}">
        <p14:creationId xmlns:p14="http://schemas.microsoft.com/office/powerpoint/2010/main" val="190947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0281A-6F01-A747-8A1E-94EEAF4CA427}" type="datetimeFigureOut">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3B45A-BD6A-5343-A2E0-854A9995382A}" type="slidenum">
              <a:rPr lang="en-US" smtClean="0"/>
              <a:t>‹#›</a:t>
            </a:fld>
            <a:endParaRPr lang="en-US"/>
          </a:p>
        </p:txBody>
      </p:sp>
    </p:spTree>
    <p:extLst>
      <p:ext uri="{BB962C8B-B14F-4D97-AF65-F5344CB8AC3E}">
        <p14:creationId xmlns:p14="http://schemas.microsoft.com/office/powerpoint/2010/main" val="297347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7B0281A-6F01-A747-8A1E-94EEAF4CA427}" type="datetimeFigureOut">
              <a:rPr lang="en-US" smtClean="0"/>
              <a:t>5/17/2020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723B45A-BD6A-5343-A2E0-854A9995382A}"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983392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B0281A-6F01-A747-8A1E-94EEAF4CA427}" type="datetimeFigureOut">
              <a:rPr lang="en-US" smtClean="0"/>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23B45A-BD6A-5343-A2E0-854A9995382A}" type="slidenum">
              <a:rPr lang="en-US" smtClean="0"/>
              <a:t>‹#›</a:t>
            </a:fld>
            <a:endParaRPr lang="en-US"/>
          </a:p>
        </p:txBody>
      </p:sp>
    </p:spTree>
    <p:extLst>
      <p:ext uri="{BB962C8B-B14F-4D97-AF65-F5344CB8AC3E}">
        <p14:creationId xmlns:p14="http://schemas.microsoft.com/office/powerpoint/2010/main" val="179422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B0281A-6F01-A747-8A1E-94EEAF4CA427}" type="datetimeFigureOut">
              <a:rPr lang="en-US" smtClean="0"/>
              <a:t>5/17/2020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23B45A-BD6A-5343-A2E0-854A9995382A}" type="slidenum">
              <a:rPr lang="en-US" smtClean="0"/>
              <a:t>‹#›</a:t>
            </a:fld>
            <a:endParaRPr lang="en-US"/>
          </a:p>
        </p:txBody>
      </p:sp>
    </p:spTree>
    <p:extLst>
      <p:ext uri="{BB962C8B-B14F-4D97-AF65-F5344CB8AC3E}">
        <p14:creationId xmlns:p14="http://schemas.microsoft.com/office/powerpoint/2010/main" val="309812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B0281A-6F01-A747-8A1E-94EEAF4CA427}" type="datetimeFigureOut">
              <a:rPr lang="en-US" smtClean="0"/>
              <a:t>5/17/2020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23B45A-BD6A-5343-A2E0-854A9995382A}" type="slidenum">
              <a:rPr lang="en-US" smtClean="0"/>
              <a:t>‹#›</a:t>
            </a:fld>
            <a:endParaRPr lang="en-US"/>
          </a:p>
        </p:txBody>
      </p:sp>
    </p:spTree>
    <p:extLst>
      <p:ext uri="{BB962C8B-B14F-4D97-AF65-F5344CB8AC3E}">
        <p14:creationId xmlns:p14="http://schemas.microsoft.com/office/powerpoint/2010/main" val="3698503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0281A-6F01-A747-8A1E-94EEAF4CA427}" type="datetimeFigureOut">
              <a:rPr lang="en-US" smtClean="0"/>
              <a:t>5/17/2020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23B45A-BD6A-5343-A2E0-854A9995382A}" type="slidenum">
              <a:rPr lang="en-US" smtClean="0"/>
              <a:t>‹#›</a:t>
            </a:fld>
            <a:endParaRPr lang="en-US"/>
          </a:p>
        </p:txBody>
      </p:sp>
    </p:spTree>
    <p:extLst>
      <p:ext uri="{BB962C8B-B14F-4D97-AF65-F5344CB8AC3E}">
        <p14:creationId xmlns:p14="http://schemas.microsoft.com/office/powerpoint/2010/main" val="320100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7B0281A-6F01-A747-8A1E-94EEAF4CA427}" type="datetimeFigureOut">
              <a:rPr lang="en-US" smtClean="0"/>
              <a:t>5/17/2020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723B45A-BD6A-5343-A2E0-854A9995382A}"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8975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7B0281A-6F01-A747-8A1E-94EEAF4CA427}" type="datetimeFigureOut">
              <a:rPr lang="en-US" smtClean="0"/>
              <a:t>5/17/2020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723B45A-BD6A-5343-A2E0-854A9995382A}"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16284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7B0281A-6F01-A747-8A1E-94EEAF4CA427}" type="datetimeFigureOut">
              <a:rPr lang="en-US" smtClean="0"/>
              <a:t>5/17/2020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723B45A-BD6A-5343-A2E0-854A9995382A}"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060488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104A77-5998-EA4C-BB3D-636038AB38EE}"/>
              </a:ext>
            </a:extLst>
          </p:cNvPr>
          <p:cNvSpPr>
            <a:spLocks noGrp="1"/>
          </p:cNvSpPr>
          <p:nvPr>
            <p:ph type="ctrTitle"/>
          </p:nvPr>
        </p:nvSpPr>
        <p:spPr/>
        <p:txBody>
          <a:bodyPr/>
          <a:lstStyle/>
          <a:p>
            <a:r>
              <a:rPr lang="en-US" dirty="0"/>
              <a:t>CFS Senior praxis poster session</a:t>
            </a:r>
          </a:p>
        </p:txBody>
      </p:sp>
      <p:sp>
        <p:nvSpPr>
          <p:cNvPr id="3" name="Subtitle 2">
            <a:extLst>
              <a:ext uri="{FF2B5EF4-FFF2-40B4-BE49-F238E27FC236}">
                <a16:creationId xmlns:a16="http://schemas.microsoft.com/office/drawing/2014/main" xmlns="" id="{A622FF94-A8A7-7347-A0C5-687C609BDCDB}"/>
              </a:ext>
            </a:extLst>
          </p:cNvPr>
          <p:cNvSpPr>
            <a:spLocks noGrp="1"/>
          </p:cNvSpPr>
          <p:nvPr>
            <p:ph type="subTitle" idx="1"/>
          </p:nvPr>
        </p:nvSpPr>
        <p:spPr>
          <a:xfrm>
            <a:off x="2190049" y="4006423"/>
            <a:ext cx="8249351" cy="1286945"/>
          </a:xfrm>
        </p:spPr>
        <p:txBody>
          <a:bodyPr/>
          <a:lstStyle/>
          <a:p>
            <a:r>
              <a:rPr lang="en-US" dirty="0"/>
              <a:t>Sarah Ye</a:t>
            </a:r>
          </a:p>
          <a:p>
            <a:r>
              <a:rPr lang="en-US" dirty="0"/>
              <a:t>2020.5.13</a:t>
            </a:r>
          </a:p>
        </p:txBody>
      </p:sp>
    </p:spTree>
    <p:extLst>
      <p:ext uri="{BB962C8B-B14F-4D97-AF65-F5344CB8AC3E}">
        <p14:creationId xmlns:p14="http://schemas.microsoft.com/office/powerpoint/2010/main" val="218497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92725-5323-1F4F-B9C1-0920D6BCEBFA}"/>
              </a:ext>
            </a:extLst>
          </p:cNvPr>
          <p:cNvSpPr>
            <a:spLocks noGrp="1"/>
          </p:cNvSpPr>
          <p:nvPr>
            <p:ph type="title"/>
          </p:nvPr>
        </p:nvSpPr>
        <p:spPr>
          <a:xfrm>
            <a:off x="1371600" y="1023257"/>
            <a:ext cx="9601200" cy="957943"/>
          </a:xfrm>
        </p:spPr>
        <p:txBody>
          <a:bodyPr/>
          <a:lstStyle/>
          <a:p>
            <a:r>
              <a:rPr lang="en-US" dirty="0"/>
              <a:t>Introduction</a:t>
            </a:r>
          </a:p>
        </p:txBody>
      </p:sp>
      <p:sp>
        <p:nvSpPr>
          <p:cNvPr id="3" name="Content Placeholder 2">
            <a:extLst>
              <a:ext uri="{FF2B5EF4-FFF2-40B4-BE49-F238E27FC236}">
                <a16:creationId xmlns:a16="http://schemas.microsoft.com/office/drawing/2014/main" xmlns="" id="{A5300E60-0146-9B49-9A5A-B59922B6C798}"/>
              </a:ext>
            </a:extLst>
          </p:cNvPr>
          <p:cNvSpPr>
            <a:spLocks noGrp="1"/>
          </p:cNvSpPr>
          <p:nvPr>
            <p:ph idx="1"/>
          </p:nvPr>
        </p:nvSpPr>
        <p:spPr>
          <a:xfrm>
            <a:off x="1567543" y="1638300"/>
            <a:ext cx="9601200" cy="3581400"/>
          </a:xfrm>
        </p:spPr>
        <p:txBody>
          <a:bodyPr/>
          <a:lstStyle/>
          <a:p>
            <a:pPr marL="0" indent="0">
              <a:buNone/>
            </a:pPr>
            <a:r>
              <a:rPr lang="en-US" dirty="0"/>
              <a:t> </a:t>
            </a:r>
          </a:p>
          <a:p>
            <a:r>
              <a:rPr lang="en-US" dirty="0"/>
              <a:t>Major: Psychology </a:t>
            </a:r>
          </a:p>
          <a:p>
            <a:r>
              <a:rPr lang="en-US" dirty="0"/>
              <a:t>Minors: Child and Family Studies, Education </a:t>
            </a:r>
          </a:p>
          <a:p>
            <a:r>
              <a:rPr lang="en-US" dirty="0"/>
              <a:t>Courses taken for CFS: Critical Issues in Education, Study of Gender in Society, Intro to Cultural Anthropology, Anthropology of Food, Critical Issues in Urban Education, Culture and Development </a:t>
            </a:r>
          </a:p>
          <a:p>
            <a:r>
              <a:rPr lang="en-US" dirty="0"/>
              <a:t>Placements (for praxis courses): Overbrook High School, </a:t>
            </a:r>
            <a:r>
              <a:rPr lang="en-US" dirty="0" err="1"/>
              <a:t>Gotwals</a:t>
            </a:r>
            <a:r>
              <a:rPr lang="en-US" dirty="0"/>
              <a:t> Elementary School, Children’s Village Preschool, Vaux Big Picture High School     </a:t>
            </a:r>
          </a:p>
        </p:txBody>
      </p:sp>
    </p:spTree>
    <p:extLst>
      <p:ext uri="{BB962C8B-B14F-4D97-AF65-F5344CB8AC3E}">
        <p14:creationId xmlns:p14="http://schemas.microsoft.com/office/powerpoint/2010/main" val="1248774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A853D3-9506-4544-885F-ED0374F42E9B}"/>
              </a:ext>
            </a:extLst>
          </p:cNvPr>
          <p:cNvSpPr>
            <a:spLocks noGrp="1"/>
          </p:cNvSpPr>
          <p:nvPr>
            <p:ph type="title"/>
          </p:nvPr>
        </p:nvSpPr>
        <p:spPr/>
        <p:txBody>
          <a:bodyPr/>
          <a:lstStyle/>
          <a:p>
            <a:r>
              <a:rPr lang="en-US" dirty="0"/>
              <a:t>Children’s village Philadelphia</a:t>
            </a:r>
          </a:p>
        </p:txBody>
      </p:sp>
      <p:sp>
        <p:nvSpPr>
          <p:cNvPr id="3" name="Text Placeholder 2">
            <a:extLst>
              <a:ext uri="{FF2B5EF4-FFF2-40B4-BE49-F238E27FC236}">
                <a16:creationId xmlns:a16="http://schemas.microsoft.com/office/drawing/2014/main" xmlns="" id="{E6C71D31-7122-FF48-8C26-358A1D8B7973}"/>
              </a:ext>
            </a:extLst>
          </p:cNvPr>
          <p:cNvSpPr>
            <a:spLocks noGrp="1"/>
          </p:cNvSpPr>
          <p:nvPr>
            <p:ph type="body" idx="1"/>
          </p:nvPr>
        </p:nvSpPr>
        <p:spPr/>
        <p:txBody>
          <a:bodyPr/>
          <a:lstStyle/>
          <a:p>
            <a:r>
              <a:rPr lang="en-US" dirty="0"/>
              <a:t>125 North 8</a:t>
            </a:r>
            <a:r>
              <a:rPr lang="en-US" baseline="30000" dirty="0"/>
              <a:t>th</a:t>
            </a:r>
            <a:r>
              <a:rPr lang="en-US" dirty="0"/>
              <a:t> Street</a:t>
            </a:r>
          </a:p>
          <a:p>
            <a:r>
              <a:rPr lang="en-US" dirty="0"/>
              <a:t>Philadelphia, PA 19106</a:t>
            </a:r>
          </a:p>
        </p:txBody>
      </p:sp>
    </p:spTree>
    <p:extLst>
      <p:ext uri="{BB962C8B-B14F-4D97-AF65-F5344CB8AC3E}">
        <p14:creationId xmlns:p14="http://schemas.microsoft.com/office/powerpoint/2010/main" val="2847085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008D01-2F59-EB40-80E4-B4BB93796B18}"/>
              </a:ext>
            </a:extLst>
          </p:cNvPr>
          <p:cNvSpPr>
            <a:spLocks noGrp="1"/>
          </p:cNvSpPr>
          <p:nvPr>
            <p:ph type="title"/>
          </p:nvPr>
        </p:nvSpPr>
        <p:spPr>
          <a:xfrm>
            <a:off x="1469572" y="1001484"/>
            <a:ext cx="9601200" cy="903514"/>
          </a:xfrm>
        </p:spPr>
        <p:txBody>
          <a:bodyPr/>
          <a:lstStyle/>
          <a:p>
            <a:r>
              <a:rPr lang="en-US" dirty="0"/>
              <a:t>Children’s Village </a:t>
            </a:r>
          </a:p>
        </p:txBody>
      </p:sp>
      <p:sp>
        <p:nvSpPr>
          <p:cNvPr id="3" name="Content Placeholder 2">
            <a:extLst>
              <a:ext uri="{FF2B5EF4-FFF2-40B4-BE49-F238E27FC236}">
                <a16:creationId xmlns:a16="http://schemas.microsoft.com/office/drawing/2014/main" xmlns="" id="{CDC73EA1-14E0-D24C-8222-4A7F70241A0C}"/>
              </a:ext>
            </a:extLst>
          </p:cNvPr>
          <p:cNvSpPr>
            <a:spLocks noGrp="1"/>
          </p:cNvSpPr>
          <p:nvPr>
            <p:ph idx="1"/>
          </p:nvPr>
        </p:nvSpPr>
        <p:spPr>
          <a:xfrm>
            <a:off x="1621971" y="2013855"/>
            <a:ext cx="9601200" cy="3581400"/>
          </a:xfrm>
        </p:spPr>
        <p:txBody>
          <a:bodyPr>
            <a:normAutofit fontScale="92500" lnSpcReduction="10000"/>
          </a:bodyPr>
          <a:lstStyle/>
          <a:p>
            <a:r>
              <a:rPr lang="en-US" dirty="0"/>
              <a:t>A non-profit organization that serves young and school-age children (up to 13 y/o)</a:t>
            </a:r>
          </a:p>
          <a:p>
            <a:pPr lvl="1"/>
            <a:r>
              <a:rPr lang="en-US" dirty="0"/>
              <a:t>Day care for toddlers and preschoolers</a:t>
            </a:r>
          </a:p>
          <a:p>
            <a:pPr lvl="1"/>
            <a:r>
              <a:rPr lang="en-US" dirty="0"/>
              <a:t>Afterschool programs and summer camps for school-age children </a:t>
            </a:r>
          </a:p>
          <a:p>
            <a:r>
              <a:rPr lang="en-US" dirty="0"/>
              <a:t>Opens Monday to Friday, 6:30AM - 6:00PM</a:t>
            </a:r>
          </a:p>
          <a:p>
            <a:r>
              <a:rPr lang="en-US" dirty="0"/>
              <a:t>Diverse community </a:t>
            </a:r>
          </a:p>
          <a:p>
            <a:pPr lvl="1"/>
            <a:r>
              <a:rPr lang="en-US" dirty="0"/>
              <a:t>Different racial, ethnic, and cultural backgrounds</a:t>
            </a:r>
          </a:p>
          <a:p>
            <a:r>
              <a:rPr lang="en-US" dirty="0"/>
              <a:t>Serves many families who speak one or more of the many Chinese dialects</a:t>
            </a:r>
          </a:p>
          <a:p>
            <a:pPr lvl="1"/>
            <a:r>
              <a:rPr lang="en-US" dirty="0"/>
              <a:t>Located next to Chinatown</a:t>
            </a:r>
          </a:p>
          <a:p>
            <a:pPr lvl="1"/>
            <a:r>
              <a:rPr lang="en-US" dirty="0"/>
              <a:t>Many bilingual (English, Chinese) staff </a:t>
            </a:r>
          </a:p>
          <a:p>
            <a:pPr lvl="1"/>
            <a:r>
              <a:rPr lang="en-US" dirty="0"/>
              <a:t>Posters/brochures/announcements in both languages  </a:t>
            </a:r>
          </a:p>
          <a:p>
            <a:endParaRPr lang="en-US" dirty="0"/>
          </a:p>
        </p:txBody>
      </p:sp>
    </p:spTree>
    <p:extLst>
      <p:ext uri="{BB962C8B-B14F-4D97-AF65-F5344CB8AC3E}">
        <p14:creationId xmlns:p14="http://schemas.microsoft.com/office/powerpoint/2010/main" val="2661009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80F131-A640-0C45-BA31-DBC9D03F9A98}"/>
              </a:ext>
            </a:extLst>
          </p:cNvPr>
          <p:cNvSpPr>
            <a:spLocks noGrp="1"/>
          </p:cNvSpPr>
          <p:nvPr>
            <p:ph type="title"/>
          </p:nvPr>
        </p:nvSpPr>
        <p:spPr>
          <a:xfrm>
            <a:off x="1367798" y="932212"/>
            <a:ext cx="9601200" cy="1485900"/>
          </a:xfrm>
        </p:spPr>
        <p:txBody>
          <a:bodyPr/>
          <a:lstStyle/>
          <a:p>
            <a:r>
              <a:rPr lang="en-US" dirty="0"/>
              <a:t>Preschool Classroom (morning)</a:t>
            </a:r>
          </a:p>
        </p:txBody>
      </p:sp>
      <p:sp>
        <p:nvSpPr>
          <p:cNvPr id="3" name="Text Placeholder 2">
            <a:extLst>
              <a:ext uri="{FF2B5EF4-FFF2-40B4-BE49-F238E27FC236}">
                <a16:creationId xmlns:a16="http://schemas.microsoft.com/office/drawing/2014/main" xmlns="" id="{62016160-8A2F-D34C-A7FA-041354110BE8}"/>
              </a:ext>
            </a:extLst>
          </p:cNvPr>
          <p:cNvSpPr>
            <a:spLocks noGrp="1"/>
          </p:cNvSpPr>
          <p:nvPr>
            <p:ph type="body" idx="1"/>
          </p:nvPr>
        </p:nvSpPr>
        <p:spPr>
          <a:xfrm>
            <a:off x="1371600" y="1675162"/>
            <a:ext cx="4443984" cy="823912"/>
          </a:xfrm>
        </p:spPr>
        <p:txBody>
          <a:bodyPr/>
          <a:lstStyle/>
          <a:p>
            <a:r>
              <a:rPr lang="en-US" dirty="0"/>
              <a:t>Routine</a:t>
            </a:r>
          </a:p>
        </p:txBody>
      </p:sp>
      <p:sp>
        <p:nvSpPr>
          <p:cNvPr id="4" name="Content Placeholder 3">
            <a:extLst>
              <a:ext uri="{FF2B5EF4-FFF2-40B4-BE49-F238E27FC236}">
                <a16:creationId xmlns:a16="http://schemas.microsoft.com/office/drawing/2014/main" xmlns="" id="{A1580202-1163-6F47-B4ED-9605D7234378}"/>
              </a:ext>
            </a:extLst>
          </p:cNvPr>
          <p:cNvSpPr>
            <a:spLocks noGrp="1"/>
          </p:cNvSpPr>
          <p:nvPr>
            <p:ph sz="half" idx="2"/>
          </p:nvPr>
        </p:nvSpPr>
        <p:spPr>
          <a:xfrm>
            <a:off x="1367798" y="2633077"/>
            <a:ext cx="4443984" cy="3702409"/>
          </a:xfrm>
        </p:spPr>
        <p:txBody>
          <a:bodyPr>
            <a:normAutofit fontScale="25000" lnSpcReduction="20000"/>
          </a:bodyPr>
          <a:lstStyle/>
          <a:p>
            <a:r>
              <a:rPr lang="en-US" sz="8000" dirty="0"/>
              <a:t>Children arrive/morning check-ins/free play</a:t>
            </a:r>
          </a:p>
          <a:p>
            <a:r>
              <a:rPr lang="en-US" sz="8000" dirty="0"/>
              <a:t>Circle Time (songs, calendar, names, book reading, simple math)</a:t>
            </a:r>
          </a:p>
          <a:p>
            <a:r>
              <a:rPr lang="en-US" sz="8000" dirty="0"/>
              <a:t>Play time</a:t>
            </a:r>
          </a:p>
          <a:p>
            <a:r>
              <a:rPr lang="en-US" sz="8000" dirty="0"/>
              <a:t>Outdoor time (at the nearby park, playground on the deck, or multipurpose/dance room)</a:t>
            </a:r>
          </a:p>
          <a:p>
            <a:r>
              <a:rPr lang="en-US" sz="8000" dirty="0"/>
              <a:t>Lunch</a:t>
            </a:r>
          </a:p>
          <a:p>
            <a:r>
              <a:rPr lang="en-US" sz="8000" dirty="0"/>
              <a:t>Nap </a:t>
            </a:r>
          </a:p>
          <a:p>
            <a:endParaRPr lang="en-US" dirty="0"/>
          </a:p>
        </p:txBody>
      </p:sp>
      <p:sp>
        <p:nvSpPr>
          <p:cNvPr id="5" name="Text Placeholder 4">
            <a:extLst>
              <a:ext uri="{FF2B5EF4-FFF2-40B4-BE49-F238E27FC236}">
                <a16:creationId xmlns:a16="http://schemas.microsoft.com/office/drawing/2014/main" xmlns="" id="{56F10DCB-AF88-3B48-A75F-7C958293F210}"/>
              </a:ext>
            </a:extLst>
          </p:cNvPr>
          <p:cNvSpPr>
            <a:spLocks noGrp="1"/>
          </p:cNvSpPr>
          <p:nvPr>
            <p:ph type="body" sz="quarter" idx="3"/>
          </p:nvPr>
        </p:nvSpPr>
        <p:spPr>
          <a:xfrm>
            <a:off x="6525014" y="1675162"/>
            <a:ext cx="4443984" cy="823912"/>
          </a:xfrm>
        </p:spPr>
        <p:txBody>
          <a:bodyPr/>
          <a:lstStyle/>
          <a:p>
            <a:r>
              <a:rPr lang="en-US" dirty="0"/>
              <a:t>My Role</a:t>
            </a:r>
          </a:p>
        </p:txBody>
      </p:sp>
      <p:sp>
        <p:nvSpPr>
          <p:cNvPr id="6" name="Content Placeholder 5">
            <a:extLst>
              <a:ext uri="{FF2B5EF4-FFF2-40B4-BE49-F238E27FC236}">
                <a16:creationId xmlns:a16="http://schemas.microsoft.com/office/drawing/2014/main" xmlns="" id="{5A675414-A143-AD40-9FFA-430680665CC2}"/>
              </a:ext>
            </a:extLst>
          </p:cNvPr>
          <p:cNvSpPr>
            <a:spLocks noGrp="1"/>
          </p:cNvSpPr>
          <p:nvPr>
            <p:ph sz="quarter" idx="4"/>
          </p:nvPr>
        </p:nvSpPr>
        <p:spPr>
          <a:xfrm>
            <a:off x="6525014" y="2633077"/>
            <a:ext cx="4443984" cy="3702409"/>
          </a:xfrm>
        </p:spPr>
        <p:txBody>
          <a:bodyPr>
            <a:normAutofit fontScale="25000" lnSpcReduction="20000"/>
          </a:bodyPr>
          <a:lstStyle/>
          <a:p>
            <a:r>
              <a:rPr lang="en-US" sz="8000" dirty="0"/>
              <a:t>Hanging out with the kids during play time </a:t>
            </a:r>
          </a:p>
          <a:p>
            <a:r>
              <a:rPr lang="en-US" sz="8000" dirty="0"/>
              <a:t>Assisting drawing/craft making </a:t>
            </a:r>
          </a:p>
          <a:p>
            <a:r>
              <a:rPr lang="en-US" sz="8000" dirty="0"/>
              <a:t>Mediating conflicts</a:t>
            </a:r>
          </a:p>
          <a:p>
            <a:r>
              <a:rPr lang="en-US" sz="8000" dirty="0"/>
              <a:t>Working one-on-one with children </a:t>
            </a:r>
          </a:p>
          <a:p>
            <a:r>
              <a:rPr lang="en-US" sz="8000" dirty="0"/>
              <a:t>Translating and giving instructions to children who only speaks Chinese</a:t>
            </a:r>
          </a:p>
          <a:p>
            <a:r>
              <a:rPr lang="en-US" sz="8000" dirty="0"/>
              <a:t>Assisting the teachers with classroom management when the class moves location as a big group</a:t>
            </a:r>
          </a:p>
          <a:p>
            <a:endParaRPr lang="en-US" dirty="0"/>
          </a:p>
        </p:txBody>
      </p:sp>
    </p:spTree>
    <p:extLst>
      <p:ext uri="{BB962C8B-B14F-4D97-AF65-F5344CB8AC3E}">
        <p14:creationId xmlns:p14="http://schemas.microsoft.com/office/powerpoint/2010/main" val="324123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B8F15-DBF6-A64E-B087-7A75D7EBE209}"/>
              </a:ext>
            </a:extLst>
          </p:cNvPr>
          <p:cNvSpPr>
            <a:spLocks noGrp="1"/>
          </p:cNvSpPr>
          <p:nvPr>
            <p:ph type="title"/>
          </p:nvPr>
        </p:nvSpPr>
        <p:spPr>
          <a:xfrm>
            <a:off x="1371600" y="685800"/>
            <a:ext cx="9601200" cy="925286"/>
          </a:xfrm>
        </p:spPr>
        <p:txBody>
          <a:bodyPr/>
          <a:lstStyle/>
          <a:p>
            <a:r>
              <a:rPr lang="en-US" dirty="0"/>
              <a:t>Memorable Moments</a:t>
            </a:r>
          </a:p>
        </p:txBody>
      </p:sp>
      <p:sp>
        <p:nvSpPr>
          <p:cNvPr id="3" name="Content Placeholder 2">
            <a:extLst>
              <a:ext uri="{FF2B5EF4-FFF2-40B4-BE49-F238E27FC236}">
                <a16:creationId xmlns:a16="http://schemas.microsoft.com/office/drawing/2014/main" xmlns="" id="{5AC54043-F0A6-A942-A9CD-99AC1090DBA4}"/>
              </a:ext>
            </a:extLst>
          </p:cNvPr>
          <p:cNvSpPr>
            <a:spLocks noGrp="1"/>
          </p:cNvSpPr>
          <p:nvPr>
            <p:ph idx="1"/>
          </p:nvPr>
        </p:nvSpPr>
        <p:spPr>
          <a:xfrm>
            <a:off x="1589315" y="1469572"/>
            <a:ext cx="9601200" cy="4713514"/>
          </a:xfrm>
        </p:spPr>
        <p:txBody>
          <a:bodyPr>
            <a:normAutofit fontScale="92500" lnSpcReduction="10000"/>
          </a:bodyPr>
          <a:lstStyle/>
          <a:p>
            <a:r>
              <a:rPr lang="en-US" altLang="zh-CN" dirty="0"/>
              <a:t>Teacher-family interaction</a:t>
            </a:r>
          </a:p>
          <a:p>
            <a:pPr lvl="1"/>
            <a:r>
              <a:rPr lang="en-US" dirty="0"/>
              <a:t>Teachers check in with students’ families when they are dropped off or picked up and are aware of students’ family composition and big events going on at their homes.</a:t>
            </a:r>
          </a:p>
          <a:p>
            <a:pPr lvl="1"/>
            <a:r>
              <a:rPr lang="en-US" dirty="0"/>
              <a:t>When both parents and teachers are present in the classroom, parents encourage their children to keep following school rules, even when some of those rules don’t necessarily apply at home (e.g. cleaning up after themselves after meals).</a:t>
            </a:r>
          </a:p>
          <a:p>
            <a:pPr lvl="1"/>
            <a:r>
              <a:rPr lang="en-US" dirty="0"/>
              <a:t>Home culture is welcome in the classroom. Each child has a picture of their family posted on the wall and the description are written in both English and their home languages.</a:t>
            </a:r>
            <a:endParaRPr lang="en-US" altLang="zh-CN" dirty="0"/>
          </a:p>
          <a:p>
            <a:r>
              <a:rPr lang="en-US" altLang="zh-CN" dirty="0"/>
              <a:t>School as community resource center</a:t>
            </a:r>
          </a:p>
          <a:p>
            <a:pPr lvl="1"/>
            <a:r>
              <a:rPr lang="en-US" altLang="zh-CN" dirty="0"/>
              <a:t>School provides brochures on information that would benefit new immigrant families (i.e. instructions of voting, seminars that help parents better navigate the public education system, knowledge on child development, etc.)</a:t>
            </a:r>
          </a:p>
          <a:p>
            <a:pPr lvl="1"/>
            <a:r>
              <a:rPr lang="en-US" altLang="zh-CN" dirty="0"/>
              <a:t>All texts (posters/signs/announcements) are written in both English and Chinese so all the parents/grandparents have access to the information.</a:t>
            </a:r>
          </a:p>
          <a:p>
            <a:pPr lvl="1"/>
            <a:endParaRPr lang="en-US" dirty="0"/>
          </a:p>
          <a:p>
            <a:pPr lvl="1"/>
            <a:endParaRPr lang="en-US" dirty="0"/>
          </a:p>
        </p:txBody>
      </p:sp>
    </p:spTree>
    <p:extLst>
      <p:ext uri="{BB962C8B-B14F-4D97-AF65-F5344CB8AC3E}">
        <p14:creationId xmlns:p14="http://schemas.microsoft.com/office/powerpoint/2010/main" val="4278370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6566E6-08BA-544F-9871-8910700E4961}"/>
              </a:ext>
            </a:extLst>
          </p:cNvPr>
          <p:cNvSpPr>
            <a:spLocks noGrp="1"/>
          </p:cNvSpPr>
          <p:nvPr>
            <p:ph type="title"/>
          </p:nvPr>
        </p:nvSpPr>
        <p:spPr>
          <a:xfrm>
            <a:off x="1371600" y="685800"/>
            <a:ext cx="9601200" cy="936171"/>
          </a:xfrm>
        </p:spPr>
        <p:txBody>
          <a:bodyPr/>
          <a:lstStyle/>
          <a:p>
            <a:r>
              <a:rPr lang="en-US" dirty="0"/>
              <a:t>Takeaways</a:t>
            </a:r>
          </a:p>
        </p:txBody>
      </p:sp>
      <p:sp>
        <p:nvSpPr>
          <p:cNvPr id="3" name="Content Placeholder 2">
            <a:extLst>
              <a:ext uri="{FF2B5EF4-FFF2-40B4-BE49-F238E27FC236}">
                <a16:creationId xmlns:a16="http://schemas.microsoft.com/office/drawing/2014/main" xmlns="" id="{C885409C-B86F-494D-810B-A59157CD9AAA}"/>
              </a:ext>
            </a:extLst>
          </p:cNvPr>
          <p:cNvSpPr>
            <a:spLocks noGrp="1"/>
          </p:cNvSpPr>
          <p:nvPr>
            <p:ph idx="1"/>
          </p:nvPr>
        </p:nvSpPr>
        <p:spPr>
          <a:xfrm>
            <a:off x="1665513" y="1621971"/>
            <a:ext cx="9601200" cy="4697186"/>
          </a:xfrm>
        </p:spPr>
        <p:txBody>
          <a:bodyPr>
            <a:normAutofit lnSpcReduction="10000"/>
          </a:bodyPr>
          <a:lstStyle/>
          <a:p>
            <a:r>
              <a:rPr lang="en-US" dirty="0"/>
              <a:t>Children’s Village demonstrates a great model of community building and serves as a helpful resource not only for the children but also for the families and local community. It is inspiring to see under-privileged groups being supported by an educational institution, instead of being hindered in educational settings because of some of their identities. </a:t>
            </a:r>
          </a:p>
          <a:p>
            <a:r>
              <a:rPr lang="en-US" dirty="0"/>
              <a:t>Having school as an institution that’s able to reach out to more community members and effectively distribute useful resources to the community lessens the divide between home and school. Taking the larger community and students’ cultural backgrounds into account makes learning a more engaging experience for the children. At the same time, families and community members benefit from the school’s resources. With this bond between school and community, more community assets are likely to be utilized, thus further perpetuates this positive cycle of resources. </a:t>
            </a:r>
          </a:p>
          <a:p>
            <a:r>
              <a:rPr lang="en-US" dirty="0"/>
              <a:t>It is impossible to separate a child’s growth and learning from their family background. Recognizing and appreciating heritage cultures and languages of immigrant children is crucial as they learn to navigate the world. </a:t>
            </a:r>
          </a:p>
        </p:txBody>
      </p:sp>
    </p:spTree>
    <p:extLst>
      <p:ext uri="{BB962C8B-B14F-4D97-AF65-F5344CB8AC3E}">
        <p14:creationId xmlns:p14="http://schemas.microsoft.com/office/powerpoint/2010/main" val="2989847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C010F8-8F64-444A-98C9-E0F7734B0975}"/>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246061150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{5E888CFB-C9FC-F141-AFB0-47621113C80A}tf10001072</Template>
  <TotalTime>2779</TotalTime>
  <Words>619</Words>
  <Application>Microsoft Office PowerPoint</Application>
  <PresentationFormat>Custom</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Crop</vt:lpstr>
      <vt:lpstr>CFS Senior praxis poster session</vt:lpstr>
      <vt:lpstr>Introduction</vt:lpstr>
      <vt:lpstr>Children’s village Philadelphia</vt:lpstr>
      <vt:lpstr>Children’s Village </vt:lpstr>
      <vt:lpstr>Preschool Classroom (morning)</vt:lpstr>
      <vt:lpstr>Memorable Moments</vt:lpstr>
      <vt:lpstr>Takeaways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Ye</dc:creator>
  <cp:lastModifiedBy>Leslie</cp:lastModifiedBy>
  <cp:revision>69</cp:revision>
  <dcterms:created xsi:type="dcterms:W3CDTF">2020-05-11T11:49:20Z</dcterms:created>
  <dcterms:modified xsi:type="dcterms:W3CDTF">2020-05-17T13:12:31Z</dcterms:modified>
</cp:coreProperties>
</file>